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y="6858000" cx="12192000"/>
  <p:notesSz cx="12192000" cy="6858000"/>
  <p:embeddedFontLst>
    <p:embeddedFont>
      <p:font typeface="Gill Sans"/>
      <p:regular r:id="rId43"/>
      <p:bold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45" roundtripDataSignature="AMtx7miJ/njgj+0ynDxZSI9axXqF/zq6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font" Target="fonts/GillSans-bold.fntdata"/><Relationship Id="rId21" Type="http://schemas.openxmlformats.org/officeDocument/2006/relationships/slide" Target="slides/slide15.xml"/><Relationship Id="rId43" Type="http://schemas.openxmlformats.org/officeDocument/2006/relationships/font" Target="fonts/GillSans-regular.fntdata"/><Relationship Id="rId24" Type="http://schemas.openxmlformats.org/officeDocument/2006/relationships/slide" Target="slides/slide18.xml"/><Relationship Id="rId23" Type="http://schemas.openxmlformats.org/officeDocument/2006/relationships/slide" Target="slides/slide17.xml"/><Relationship Id="rId45" Type="http://customschemas.google.com/relationships/presentationmetadata" Target="meta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5283200" cy="34448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 name="Google Shape;4;n"/>
          <p:cNvSpPr txBox="1"/>
          <p:nvPr>
            <p:ph idx="10" type="dt"/>
          </p:nvPr>
        </p:nvSpPr>
        <p:spPr>
          <a:xfrm>
            <a:off x="6905625" y="0"/>
            <a:ext cx="5283200" cy="344488"/>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 name="Google Shape;5;n"/>
          <p:cNvSpPr/>
          <p:nvPr>
            <p:ph idx="3"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13513"/>
            <a:ext cx="5283200" cy="34448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n"/>
          <p:cNvSpPr txBox="1"/>
          <p:nvPr>
            <p:ph idx="12" type="sldNum"/>
          </p:nvPr>
        </p:nvSpPr>
        <p:spPr>
          <a:xfrm>
            <a:off x="6905625" y="6513513"/>
            <a:ext cx="52832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t>‹#›</a:t>
            </a:fld>
            <a:endParaRPr sz="1200"/>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1: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 name="Google Shape;70;p1: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0: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10: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1: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11: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2: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12: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3: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13: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4: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67" name="Google Shape;167;p14: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5: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15: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6: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16: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7: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7: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8: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8: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9: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9: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2: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p2: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20: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20: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1: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21: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2: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22: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3: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23: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4: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24: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5: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25: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25:notes"/>
          <p:cNvSpPr txBox="1"/>
          <p:nvPr>
            <p:ph idx="12" type="sldNum"/>
          </p:nvPr>
        </p:nvSpPr>
        <p:spPr>
          <a:xfrm>
            <a:off x="6905625" y="6513513"/>
            <a:ext cx="52832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6: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26: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7: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27: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8: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28: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9: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29: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3: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p3: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30: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30: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31: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31: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32: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32: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33: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33: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34: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43" name="Google Shape;343;p34: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35: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35: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36: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36: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4: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93" name="Google Shape;93;p4: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5: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5: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6: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6: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7: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7: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8: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8: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9: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9: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obj">
  <p:cSld name="OBJECT">
    <p:spTree>
      <p:nvGrpSpPr>
        <p:cNvPr id="18" name="Shape 18"/>
        <p:cNvGrpSpPr/>
        <p:nvPr/>
      </p:nvGrpSpPr>
      <p:grpSpPr>
        <a:xfrm>
          <a:off x="0" y="0"/>
          <a:ext cx="0" cy="0"/>
          <a:chOff x="0" y="0"/>
          <a:chExt cx="0" cy="0"/>
        </a:xfrm>
      </p:grpSpPr>
      <p:sp>
        <p:nvSpPr>
          <p:cNvPr id="19" name="Google Shape;19;p38"/>
          <p:cNvSpPr txBox="1"/>
          <p:nvPr>
            <p:ph type="ctrTitle"/>
          </p:nvPr>
        </p:nvSpPr>
        <p:spPr>
          <a:xfrm>
            <a:off x="659931" y="1321456"/>
            <a:ext cx="11230610" cy="635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4400">
                <a:solidFill>
                  <a:schemeClr val="lt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8"/>
          <p:cNvSpPr txBox="1"/>
          <p:nvPr>
            <p:ph idx="1" type="subTitle"/>
          </p:nvPr>
        </p:nvSpPr>
        <p:spPr>
          <a:xfrm>
            <a:off x="750378" y="3502503"/>
            <a:ext cx="10528300" cy="100139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2200">
                <a:solidFill>
                  <a:srgbClr val="3C3C3C"/>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8"/>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8"/>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8"/>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4" name="Shape 24"/>
        <p:cNvGrpSpPr/>
        <p:nvPr/>
      </p:nvGrpSpPr>
      <p:grpSpPr>
        <a:xfrm>
          <a:off x="0" y="0"/>
          <a:ext cx="0" cy="0"/>
          <a:chOff x="0" y="0"/>
          <a:chExt cx="0" cy="0"/>
        </a:xfrm>
      </p:grpSpPr>
      <p:sp>
        <p:nvSpPr>
          <p:cNvPr id="25" name="Google Shape;25;p39"/>
          <p:cNvSpPr txBox="1"/>
          <p:nvPr>
            <p:ph type="title"/>
          </p:nvPr>
        </p:nvSpPr>
        <p:spPr>
          <a:xfrm>
            <a:off x="440436" y="614172"/>
            <a:ext cx="11311127" cy="119062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4400">
                <a:solidFill>
                  <a:schemeClr val="lt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39"/>
          <p:cNvSpPr txBox="1"/>
          <p:nvPr>
            <p:ph idx="1" type="body"/>
          </p:nvPr>
        </p:nvSpPr>
        <p:spPr>
          <a:xfrm>
            <a:off x="659932" y="2552697"/>
            <a:ext cx="9991725" cy="3634104"/>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2200">
                <a:solidFill>
                  <a:srgbClr val="3C3C3C"/>
                </a:solidFill>
                <a:latin typeface="Gill Sans"/>
                <a:ea typeface="Gill Sans"/>
                <a:cs typeface="Gill Sans"/>
                <a:sym typeface="Gill Sans"/>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7" name="Google Shape;27;p39"/>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39"/>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9"/>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0" name="Shape 30"/>
        <p:cNvGrpSpPr/>
        <p:nvPr/>
      </p:nvGrpSpPr>
      <p:grpSpPr>
        <a:xfrm>
          <a:off x="0" y="0"/>
          <a:ext cx="0" cy="0"/>
          <a:chOff x="0" y="0"/>
          <a:chExt cx="0" cy="0"/>
        </a:xfrm>
      </p:grpSpPr>
      <p:sp>
        <p:nvSpPr>
          <p:cNvPr id="31" name="Google Shape;31;p43"/>
          <p:cNvSpPr txBox="1"/>
          <p:nvPr>
            <p:ph type="title"/>
          </p:nvPr>
        </p:nvSpPr>
        <p:spPr>
          <a:xfrm>
            <a:off x="440436" y="614172"/>
            <a:ext cx="11311127" cy="119062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4400">
                <a:solidFill>
                  <a:schemeClr val="lt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43"/>
          <p:cNvSpPr txBox="1"/>
          <p:nvPr>
            <p:ph idx="1" type="body"/>
          </p:nvPr>
        </p:nvSpPr>
        <p:spPr>
          <a:xfrm>
            <a:off x="609600" y="1577340"/>
            <a:ext cx="530352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3" name="Google Shape;33;p43"/>
          <p:cNvSpPr txBox="1"/>
          <p:nvPr>
            <p:ph idx="2" type="body"/>
          </p:nvPr>
        </p:nvSpPr>
        <p:spPr>
          <a:xfrm>
            <a:off x="6278880" y="1577340"/>
            <a:ext cx="530352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 name="Google Shape;34;p43"/>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3"/>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43"/>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7" name="Shape 37"/>
        <p:cNvGrpSpPr/>
        <p:nvPr/>
      </p:nvGrpSpPr>
      <p:grpSpPr>
        <a:xfrm>
          <a:off x="0" y="0"/>
          <a:ext cx="0" cy="0"/>
          <a:chOff x="0" y="0"/>
          <a:chExt cx="0" cy="0"/>
        </a:xfrm>
      </p:grpSpPr>
      <p:sp>
        <p:nvSpPr>
          <p:cNvPr id="38" name="Google Shape;38;p44"/>
          <p:cNvSpPr txBox="1"/>
          <p:nvPr>
            <p:ph type="title"/>
          </p:nvPr>
        </p:nvSpPr>
        <p:spPr>
          <a:xfrm>
            <a:off x="440436" y="614172"/>
            <a:ext cx="11311127" cy="119062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4400">
                <a:solidFill>
                  <a:schemeClr val="lt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44"/>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44"/>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44"/>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2" name="Shape 42"/>
        <p:cNvGrpSpPr/>
        <p:nvPr/>
      </p:nvGrpSpPr>
      <p:grpSpPr>
        <a:xfrm>
          <a:off x="0" y="0"/>
          <a:ext cx="0" cy="0"/>
          <a:chOff x="0" y="0"/>
          <a:chExt cx="0" cy="0"/>
        </a:xfrm>
      </p:grpSpPr>
      <p:sp>
        <p:nvSpPr>
          <p:cNvPr id="43" name="Google Shape;43;p45"/>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45"/>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45"/>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5" name="Shape 55"/>
        <p:cNvGrpSpPr/>
        <p:nvPr/>
      </p:nvGrpSpPr>
      <p:grpSpPr>
        <a:xfrm>
          <a:off x="0" y="0"/>
          <a:ext cx="0" cy="0"/>
          <a:chOff x="0" y="0"/>
          <a:chExt cx="0" cy="0"/>
        </a:xfrm>
      </p:grpSpPr>
      <p:sp>
        <p:nvSpPr>
          <p:cNvPr id="56" name="Google Shape;56;p41"/>
          <p:cNvSpPr txBox="1"/>
          <p:nvPr>
            <p:ph type="title"/>
          </p:nvPr>
        </p:nvSpPr>
        <p:spPr>
          <a:xfrm>
            <a:off x="440436" y="614172"/>
            <a:ext cx="11311127" cy="119062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440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1"/>
          <p:cNvSpPr txBox="1"/>
          <p:nvPr>
            <p:ph idx="1" type="body"/>
          </p:nvPr>
        </p:nvSpPr>
        <p:spPr>
          <a:xfrm>
            <a:off x="609600" y="1577340"/>
            <a:ext cx="5303520" cy="452628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8" name="Google Shape;58;p41"/>
          <p:cNvSpPr txBox="1"/>
          <p:nvPr>
            <p:ph idx="2" type="body"/>
          </p:nvPr>
        </p:nvSpPr>
        <p:spPr>
          <a:xfrm>
            <a:off x="6278880" y="1577340"/>
            <a:ext cx="5303520" cy="452628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9" name="Google Shape;59;p41"/>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Clr>
                <a:srgbClr val="888888"/>
              </a:buClr>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1"/>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Clr>
                <a:srgbClr val="888888"/>
              </a:buClr>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41"/>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2" name="Shape 62"/>
        <p:cNvGrpSpPr/>
        <p:nvPr/>
      </p:nvGrpSpPr>
      <p:grpSpPr>
        <a:xfrm>
          <a:off x="0" y="0"/>
          <a:ext cx="0" cy="0"/>
          <a:chOff x="0" y="0"/>
          <a:chExt cx="0" cy="0"/>
        </a:xfrm>
      </p:grpSpPr>
      <p:sp>
        <p:nvSpPr>
          <p:cNvPr id="63" name="Google Shape;63;p42"/>
          <p:cNvSpPr txBox="1"/>
          <p:nvPr>
            <p:ph type="title"/>
          </p:nvPr>
        </p:nvSpPr>
        <p:spPr>
          <a:xfrm>
            <a:off x="440436" y="614172"/>
            <a:ext cx="11311127" cy="119062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440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2"/>
          <p:cNvSpPr txBox="1"/>
          <p:nvPr>
            <p:ph idx="1" type="body"/>
          </p:nvPr>
        </p:nvSpPr>
        <p:spPr>
          <a:xfrm>
            <a:off x="659932" y="2552697"/>
            <a:ext cx="9991725" cy="363410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0" i="0" sz="2200">
                <a:solidFill>
                  <a:srgbClr val="3C3C3C"/>
                </a:solidFill>
                <a:latin typeface="Gill Sans"/>
                <a:ea typeface="Gill Sans"/>
                <a:cs typeface="Gill Sans"/>
                <a:sym typeface="Gill San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5" name="Google Shape;65;p42"/>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Clr>
                <a:srgbClr val="888888"/>
              </a:buClr>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42"/>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Clr>
                <a:srgbClr val="888888"/>
              </a:buClr>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2"/>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7"/>
          <p:cNvSpPr/>
          <p:nvPr/>
        </p:nvSpPr>
        <p:spPr>
          <a:xfrm>
            <a:off x="446531" y="457200"/>
            <a:ext cx="3703320" cy="94615"/>
          </a:xfrm>
          <a:custGeom>
            <a:rect b="b" l="l" r="r" t="t"/>
            <a:pathLst>
              <a:path extrusionOk="0" h="94615" w="3703320">
                <a:moveTo>
                  <a:pt x="3703320" y="0"/>
                </a:moveTo>
                <a:lnTo>
                  <a:pt x="0" y="0"/>
                </a:lnTo>
                <a:lnTo>
                  <a:pt x="0" y="94487"/>
                </a:lnTo>
                <a:lnTo>
                  <a:pt x="3703320" y="94487"/>
                </a:lnTo>
                <a:lnTo>
                  <a:pt x="3703320" y="0"/>
                </a:lnTo>
                <a:close/>
              </a:path>
            </a:pathLst>
          </a:custGeom>
          <a:solidFill>
            <a:srgbClr val="1A315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1" name="Google Shape;11;p37"/>
          <p:cNvSpPr/>
          <p:nvPr/>
        </p:nvSpPr>
        <p:spPr>
          <a:xfrm>
            <a:off x="8042147" y="454151"/>
            <a:ext cx="3703320" cy="97790"/>
          </a:xfrm>
          <a:custGeom>
            <a:rect b="b" l="l" r="r" t="t"/>
            <a:pathLst>
              <a:path extrusionOk="0" h="97790" w="3703320">
                <a:moveTo>
                  <a:pt x="3703320" y="0"/>
                </a:moveTo>
                <a:lnTo>
                  <a:pt x="0" y="0"/>
                </a:lnTo>
                <a:lnTo>
                  <a:pt x="0" y="97536"/>
                </a:lnTo>
                <a:lnTo>
                  <a:pt x="3703320" y="97536"/>
                </a:lnTo>
                <a:lnTo>
                  <a:pt x="3703320" y="0"/>
                </a:lnTo>
                <a:close/>
              </a:path>
            </a:pathLst>
          </a:custGeom>
          <a:solidFill>
            <a:srgbClr val="1A315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2" name="Google Shape;12;p37"/>
          <p:cNvSpPr/>
          <p:nvPr/>
        </p:nvSpPr>
        <p:spPr>
          <a:xfrm>
            <a:off x="4241291" y="457200"/>
            <a:ext cx="3703320" cy="91440"/>
          </a:xfrm>
          <a:custGeom>
            <a:rect b="b" l="l" r="r" t="t"/>
            <a:pathLst>
              <a:path extrusionOk="0" h="91440" w="3703320">
                <a:moveTo>
                  <a:pt x="3703319" y="0"/>
                </a:moveTo>
                <a:lnTo>
                  <a:pt x="0" y="0"/>
                </a:lnTo>
                <a:lnTo>
                  <a:pt x="0" y="91439"/>
                </a:lnTo>
                <a:lnTo>
                  <a:pt x="3703319" y="91439"/>
                </a:lnTo>
                <a:lnTo>
                  <a:pt x="3703319" y="0"/>
                </a:lnTo>
                <a:close/>
              </a:path>
            </a:pathLst>
          </a:custGeom>
          <a:solidFill>
            <a:srgbClr val="C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3" name="Google Shape;13;p37"/>
          <p:cNvSpPr txBox="1"/>
          <p:nvPr>
            <p:ph type="title"/>
          </p:nvPr>
        </p:nvSpPr>
        <p:spPr>
          <a:xfrm>
            <a:off x="440436" y="614172"/>
            <a:ext cx="11311127" cy="1190625"/>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4400" u="none" cap="none" strike="noStrike">
                <a:solidFill>
                  <a:schemeClr val="lt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37"/>
          <p:cNvSpPr txBox="1"/>
          <p:nvPr>
            <p:ph idx="1" type="body"/>
          </p:nvPr>
        </p:nvSpPr>
        <p:spPr>
          <a:xfrm>
            <a:off x="659932" y="2552697"/>
            <a:ext cx="9991725" cy="3634104"/>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2200" u="none" cap="none" strike="noStrike">
                <a:solidFill>
                  <a:srgbClr val="3C3C3C"/>
                </a:solidFill>
                <a:latin typeface="Gill Sans"/>
                <a:ea typeface="Gill Sans"/>
                <a:cs typeface="Gill Sans"/>
                <a:sym typeface="Gill Sans"/>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5" name="Google Shape;15;p37"/>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 name="Google Shape;16;p37"/>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Google Shape;17;p37"/>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algn="r">
              <a:spcBef>
                <a:spcPts val="0"/>
              </a:spcBef>
              <a:buNone/>
              <a:defRPr sz="1800">
                <a:solidFill>
                  <a:srgbClr val="888888"/>
                </a:solidFill>
              </a:defRPr>
            </a:lvl1pPr>
            <a:lvl2pPr indent="0" lvl="1" algn="r">
              <a:spcBef>
                <a:spcPts val="0"/>
              </a:spcBef>
              <a:buNone/>
              <a:defRPr sz="1800">
                <a:solidFill>
                  <a:srgbClr val="888888"/>
                </a:solidFill>
              </a:defRPr>
            </a:lvl2pPr>
            <a:lvl3pPr indent="0" lvl="2" algn="r">
              <a:spcBef>
                <a:spcPts val="0"/>
              </a:spcBef>
              <a:buNone/>
              <a:defRPr sz="1800">
                <a:solidFill>
                  <a:srgbClr val="888888"/>
                </a:solidFill>
              </a:defRPr>
            </a:lvl3pPr>
            <a:lvl4pPr indent="0" lvl="3" algn="r">
              <a:spcBef>
                <a:spcPts val="0"/>
              </a:spcBef>
              <a:buNone/>
              <a:defRPr sz="1800">
                <a:solidFill>
                  <a:srgbClr val="888888"/>
                </a:solidFill>
              </a:defRPr>
            </a:lvl4pPr>
            <a:lvl5pPr indent="0" lvl="4" algn="r">
              <a:spcBef>
                <a:spcPts val="0"/>
              </a:spcBef>
              <a:buNone/>
              <a:defRPr sz="1800">
                <a:solidFill>
                  <a:srgbClr val="888888"/>
                </a:solidFill>
              </a:defRPr>
            </a:lvl5pPr>
            <a:lvl6pPr indent="0" lvl="5" algn="r">
              <a:spcBef>
                <a:spcPts val="0"/>
              </a:spcBef>
              <a:buNone/>
              <a:defRPr sz="1800">
                <a:solidFill>
                  <a:srgbClr val="888888"/>
                </a:solidFill>
              </a:defRPr>
            </a:lvl6pPr>
            <a:lvl7pPr indent="0" lvl="6" algn="r">
              <a:spcBef>
                <a:spcPts val="0"/>
              </a:spcBef>
              <a:buNone/>
              <a:defRPr sz="1800">
                <a:solidFill>
                  <a:srgbClr val="888888"/>
                </a:solidFill>
              </a:defRPr>
            </a:lvl7pPr>
            <a:lvl8pPr indent="0" lvl="7" algn="r">
              <a:spcBef>
                <a:spcPts val="0"/>
              </a:spcBef>
              <a:buNone/>
              <a:defRPr sz="1800">
                <a:solidFill>
                  <a:srgbClr val="888888"/>
                </a:solidFill>
              </a:defRPr>
            </a:lvl8pPr>
            <a:lvl9pPr indent="0" lvl="8" algn="r">
              <a:spcBef>
                <a:spcPts val="0"/>
              </a:spcBef>
              <a:buNone/>
              <a:defRPr sz="18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 name="Shape 46"/>
        <p:cNvGrpSpPr/>
        <p:nvPr/>
      </p:nvGrpSpPr>
      <p:grpSpPr>
        <a:xfrm>
          <a:off x="0" y="0"/>
          <a:ext cx="0" cy="0"/>
          <a:chOff x="0" y="0"/>
          <a:chExt cx="0" cy="0"/>
        </a:xfrm>
      </p:grpSpPr>
      <p:sp>
        <p:nvSpPr>
          <p:cNvPr id="47" name="Google Shape;47;p40"/>
          <p:cNvSpPr/>
          <p:nvPr/>
        </p:nvSpPr>
        <p:spPr>
          <a:xfrm>
            <a:off x="446531" y="457200"/>
            <a:ext cx="3703320" cy="94615"/>
          </a:xfrm>
          <a:custGeom>
            <a:rect b="b" l="l" r="r" t="t"/>
            <a:pathLst>
              <a:path extrusionOk="0" h="94615" w="3703320">
                <a:moveTo>
                  <a:pt x="3703320" y="0"/>
                </a:moveTo>
                <a:lnTo>
                  <a:pt x="0" y="0"/>
                </a:lnTo>
                <a:lnTo>
                  <a:pt x="0" y="94487"/>
                </a:lnTo>
                <a:lnTo>
                  <a:pt x="3703320" y="94487"/>
                </a:lnTo>
                <a:lnTo>
                  <a:pt x="3703320" y="0"/>
                </a:lnTo>
                <a:close/>
              </a:path>
            </a:pathLst>
          </a:custGeom>
          <a:solidFill>
            <a:srgbClr val="1A315F"/>
          </a:solidFill>
          <a:ln>
            <a:noFill/>
          </a:ln>
        </p:spPr>
        <p:txBody>
          <a:bodyPr anchorCtr="0" anchor="t" bIns="0" lIns="0" spcFirstLastPara="1" rIns="0" wrap="square" tIns="0">
            <a:noAutofit/>
          </a:bodyPr>
          <a:lstStyle/>
          <a:p>
            <a:pPr indent="0" lvl="0" marL="0" rtl="0" algn="l">
              <a:spcBef>
                <a:spcPts val="0"/>
              </a:spcBef>
              <a:spcAft>
                <a:spcPts val="0"/>
              </a:spcAft>
              <a:buSzPts val="1800"/>
              <a:buFont typeface="Arial"/>
              <a:buNone/>
            </a:pPr>
            <a:r>
              <a:t/>
            </a:r>
            <a:endParaRPr sz="1800"/>
          </a:p>
        </p:txBody>
      </p:sp>
      <p:sp>
        <p:nvSpPr>
          <p:cNvPr id="48" name="Google Shape;48;p40"/>
          <p:cNvSpPr/>
          <p:nvPr/>
        </p:nvSpPr>
        <p:spPr>
          <a:xfrm>
            <a:off x="8042147" y="454151"/>
            <a:ext cx="3703320" cy="97790"/>
          </a:xfrm>
          <a:custGeom>
            <a:rect b="b" l="l" r="r" t="t"/>
            <a:pathLst>
              <a:path extrusionOk="0" h="97790" w="3703320">
                <a:moveTo>
                  <a:pt x="3703320" y="0"/>
                </a:moveTo>
                <a:lnTo>
                  <a:pt x="0" y="0"/>
                </a:lnTo>
                <a:lnTo>
                  <a:pt x="0" y="97536"/>
                </a:lnTo>
                <a:lnTo>
                  <a:pt x="3703320" y="97536"/>
                </a:lnTo>
                <a:lnTo>
                  <a:pt x="3703320" y="0"/>
                </a:lnTo>
                <a:close/>
              </a:path>
            </a:pathLst>
          </a:custGeom>
          <a:solidFill>
            <a:srgbClr val="1A315F"/>
          </a:solidFill>
          <a:ln>
            <a:noFill/>
          </a:ln>
        </p:spPr>
        <p:txBody>
          <a:bodyPr anchorCtr="0" anchor="t" bIns="0" lIns="0" spcFirstLastPara="1" rIns="0" wrap="square" tIns="0">
            <a:noAutofit/>
          </a:bodyPr>
          <a:lstStyle/>
          <a:p>
            <a:pPr indent="0" lvl="0" marL="0" rtl="0" algn="l">
              <a:spcBef>
                <a:spcPts val="0"/>
              </a:spcBef>
              <a:spcAft>
                <a:spcPts val="0"/>
              </a:spcAft>
              <a:buSzPts val="1800"/>
              <a:buFont typeface="Arial"/>
              <a:buNone/>
            </a:pPr>
            <a:r>
              <a:t/>
            </a:r>
            <a:endParaRPr sz="1800"/>
          </a:p>
        </p:txBody>
      </p:sp>
      <p:sp>
        <p:nvSpPr>
          <p:cNvPr id="49" name="Google Shape;49;p40"/>
          <p:cNvSpPr/>
          <p:nvPr/>
        </p:nvSpPr>
        <p:spPr>
          <a:xfrm>
            <a:off x="4241291" y="457200"/>
            <a:ext cx="3703320" cy="91440"/>
          </a:xfrm>
          <a:custGeom>
            <a:rect b="b" l="l" r="r" t="t"/>
            <a:pathLst>
              <a:path extrusionOk="0" h="91440" w="3703320">
                <a:moveTo>
                  <a:pt x="3703319" y="0"/>
                </a:moveTo>
                <a:lnTo>
                  <a:pt x="0" y="0"/>
                </a:lnTo>
                <a:lnTo>
                  <a:pt x="0" y="91439"/>
                </a:lnTo>
                <a:lnTo>
                  <a:pt x="3703319" y="91439"/>
                </a:lnTo>
                <a:lnTo>
                  <a:pt x="3703319" y="0"/>
                </a:lnTo>
                <a:close/>
              </a:path>
            </a:pathLst>
          </a:custGeom>
          <a:solidFill>
            <a:srgbClr val="C00000"/>
          </a:solidFill>
          <a:ln>
            <a:noFill/>
          </a:ln>
        </p:spPr>
        <p:txBody>
          <a:bodyPr anchorCtr="0" anchor="t" bIns="0" lIns="0" spcFirstLastPara="1" rIns="0" wrap="square" tIns="0">
            <a:noAutofit/>
          </a:bodyPr>
          <a:lstStyle/>
          <a:p>
            <a:pPr indent="0" lvl="0" marL="0" rtl="0" algn="l">
              <a:spcBef>
                <a:spcPts val="0"/>
              </a:spcBef>
              <a:spcAft>
                <a:spcPts val="0"/>
              </a:spcAft>
              <a:buSzPts val="1800"/>
              <a:buFont typeface="Arial"/>
              <a:buNone/>
            </a:pPr>
            <a:r>
              <a:t/>
            </a:r>
            <a:endParaRPr sz="1800"/>
          </a:p>
        </p:txBody>
      </p:sp>
      <p:sp>
        <p:nvSpPr>
          <p:cNvPr id="50" name="Google Shape;50;p40"/>
          <p:cNvSpPr txBox="1"/>
          <p:nvPr>
            <p:ph type="title"/>
          </p:nvPr>
        </p:nvSpPr>
        <p:spPr>
          <a:xfrm>
            <a:off x="440436" y="614172"/>
            <a:ext cx="11311127" cy="1190625"/>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4400" u="none" cap="none" strike="noStrike">
                <a:solidFill>
                  <a:schemeClr val="lt1"/>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1" name="Google Shape;51;p40"/>
          <p:cNvSpPr txBox="1"/>
          <p:nvPr>
            <p:ph idx="1" type="body"/>
          </p:nvPr>
        </p:nvSpPr>
        <p:spPr>
          <a:xfrm>
            <a:off x="659932" y="2552697"/>
            <a:ext cx="9991725" cy="3634104"/>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2200" u="none" cap="none" strike="noStrike">
                <a:solidFill>
                  <a:srgbClr val="3C3C3C"/>
                </a:solidFill>
                <a:latin typeface="Gill Sans"/>
                <a:ea typeface="Gill Sans"/>
                <a:cs typeface="Gill Sans"/>
                <a:sym typeface="Gill Sans"/>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52" name="Google Shape;52;p40"/>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Clr>
                <a:srgbClr val="888888"/>
              </a:buClr>
              <a:buSzPts val="1400"/>
              <a:buFont typeface="Arial"/>
              <a:buNone/>
              <a:defRPr sz="1800">
                <a:solidFill>
                  <a:srgbClr val="888888"/>
                </a:solidFill>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p:txBody>
      </p:sp>
      <p:sp>
        <p:nvSpPr>
          <p:cNvPr id="53" name="Google Shape;53;p40"/>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Clr>
                <a:srgbClr val="888888"/>
              </a:buClr>
              <a:buSzPts val="1400"/>
              <a:buFont typeface="Arial"/>
              <a:buNone/>
              <a:defRPr sz="1800">
                <a:solidFill>
                  <a:srgbClr val="888888"/>
                </a:solidFill>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p:txBody>
      </p:sp>
      <p:sp>
        <p:nvSpPr>
          <p:cNvPr id="54" name="Google Shape;54;p40"/>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rtl="0" algn="r">
              <a:spcBef>
                <a:spcPts val="0"/>
              </a:spcBef>
              <a:spcAft>
                <a:spcPts val="0"/>
              </a:spcAft>
              <a:buClr>
                <a:srgbClr val="888888"/>
              </a:buClr>
              <a:buSzPts val="1800"/>
              <a:buFont typeface="Arial"/>
              <a:buNone/>
              <a:defRPr sz="1800">
                <a:solidFill>
                  <a:srgbClr val="888888"/>
                </a:solidFill>
              </a:defRPr>
            </a:lvl1pPr>
            <a:lvl2pPr indent="0" lvl="1" marL="0" rtl="0" algn="r">
              <a:spcBef>
                <a:spcPts val="0"/>
              </a:spcBef>
              <a:spcAft>
                <a:spcPts val="0"/>
              </a:spcAft>
              <a:buClr>
                <a:srgbClr val="888888"/>
              </a:buClr>
              <a:buSzPts val="1800"/>
              <a:buFont typeface="Arial"/>
              <a:buNone/>
              <a:defRPr sz="1800">
                <a:solidFill>
                  <a:srgbClr val="888888"/>
                </a:solidFill>
              </a:defRPr>
            </a:lvl2pPr>
            <a:lvl3pPr indent="0" lvl="2" marL="0" rtl="0" algn="r">
              <a:spcBef>
                <a:spcPts val="0"/>
              </a:spcBef>
              <a:spcAft>
                <a:spcPts val="0"/>
              </a:spcAft>
              <a:buClr>
                <a:srgbClr val="888888"/>
              </a:buClr>
              <a:buSzPts val="1800"/>
              <a:buFont typeface="Arial"/>
              <a:buNone/>
              <a:defRPr sz="1800">
                <a:solidFill>
                  <a:srgbClr val="888888"/>
                </a:solidFill>
              </a:defRPr>
            </a:lvl3pPr>
            <a:lvl4pPr indent="0" lvl="3" marL="0" rtl="0" algn="r">
              <a:spcBef>
                <a:spcPts val="0"/>
              </a:spcBef>
              <a:spcAft>
                <a:spcPts val="0"/>
              </a:spcAft>
              <a:buClr>
                <a:srgbClr val="888888"/>
              </a:buClr>
              <a:buSzPts val="1800"/>
              <a:buFont typeface="Arial"/>
              <a:buNone/>
              <a:defRPr sz="1800">
                <a:solidFill>
                  <a:srgbClr val="888888"/>
                </a:solidFill>
              </a:defRPr>
            </a:lvl4pPr>
            <a:lvl5pPr indent="0" lvl="4" marL="0" rtl="0" algn="r">
              <a:spcBef>
                <a:spcPts val="0"/>
              </a:spcBef>
              <a:spcAft>
                <a:spcPts val="0"/>
              </a:spcAft>
              <a:buClr>
                <a:srgbClr val="888888"/>
              </a:buClr>
              <a:buSzPts val="1800"/>
              <a:buFont typeface="Arial"/>
              <a:buNone/>
              <a:defRPr sz="1800">
                <a:solidFill>
                  <a:srgbClr val="888888"/>
                </a:solidFill>
              </a:defRPr>
            </a:lvl5pPr>
            <a:lvl6pPr indent="0" lvl="5" marL="0" rtl="0" algn="r">
              <a:spcBef>
                <a:spcPts val="0"/>
              </a:spcBef>
              <a:spcAft>
                <a:spcPts val="0"/>
              </a:spcAft>
              <a:buClr>
                <a:srgbClr val="888888"/>
              </a:buClr>
              <a:buSzPts val="1800"/>
              <a:buFont typeface="Arial"/>
              <a:buNone/>
              <a:defRPr sz="1800">
                <a:solidFill>
                  <a:srgbClr val="888888"/>
                </a:solidFill>
              </a:defRPr>
            </a:lvl6pPr>
            <a:lvl7pPr indent="0" lvl="6" marL="0" rtl="0" algn="r">
              <a:spcBef>
                <a:spcPts val="0"/>
              </a:spcBef>
              <a:spcAft>
                <a:spcPts val="0"/>
              </a:spcAft>
              <a:buClr>
                <a:srgbClr val="888888"/>
              </a:buClr>
              <a:buSzPts val="1800"/>
              <a:buFont typeface="Arial"/>
              <a:buNone/>
              <a:defRPr sz="1800">
                <a:solidFill>
                  <a:srgbClr val="888888"/>
                </a:solidFill>
              </a:defRPr>
            </a:lvl7pPr>
            <a:lvl8pPr indent="0" lvl="7" marL="0" rtl="0" algn="r">
              <a:spcBef>
                <a:spcPts val="0"/>
              </a:spcBef>
              <a:spcAft>
                <a:spcPts val="0"/>
              </a:spcAft>
              <a:buClr>
                <a:srgbClr val="888888"/>
              </a:buClr>
              <a:buSzPts val="1800"/>
              <a:buFont typeface="Arial"/>
              <a:buNone/>
              <a:defRPr sz="1800">
                <a:solidFill>
                  <a:srgbClr val="888888"/>
                </a:solidFill>
              </a:defRPr>
            </a:lvl8pPr>
            <a:lvl9pPr indent="0" lvl="8" marL="0" rtl="0" algn="r">
              <a:spcBef>
                <a:spcPts val="0"/>
              </a:spcBef>
              <a:spcAft>
                <a:spcPts val="0"/>
              </a:spcAft>
              <a:buClr>
                <a:srgbClr val="888888"/>
              </a:buClr>
              <a:buSzPts val="1800"/>
              <a:buFont typeface="Arial"/>
              <a:buNone/>
              <a:defRPr sz="18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5" r:id="rId1"/>
    <p:sldLayoutId id="2147483656"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about:blank" TargetMode="Externa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das.iowa.gov/sites/default/files/hr/documents/aaeeo/eo_aa_policy.pdf" TargetMode="External"/><Relationship Id="rId4" Type="http://schemas.openxmlformats.org/officeDocument/2006/relationships/image" Target="../media/image1.jpg"/><Relationship Id="rId5" Type="http://schemas.openxmlformats.org/officeDocument/2006/relationships/hyperlink" Target="https://das.iowa.gov/sites/default/files/hr/documents/MS_manual/Policy-WorkplaceViolence.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jp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jp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jp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9.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jp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jp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jp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hyperlink" Target="https://forms.gle/jtYWowXfjjq1nHch7" TargetMode="Externa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grpSp>
        <p:nvGrpSpPr>
          <p:cNvPr id="72" name="Google Shape;72;p1"/>
          <p:cNvGrpSpPr/>
          <p:nvPr/>
        </p:nvGrpSpPr>
        <p:grpSpPr>
          <a:xfrm>
            <a:off x="446531" y="3086100"/>
            <a:ext cx="11262360" cy="3304540"/>
            <a:chOff x="446531" y="3086100"/>
            <a:chExt cx="11262360" cy="3304540"/>
          </a:xfrm>
        </p:grpSpPr>
        <p:sp>
          <p:nvSpPr>
            <p:cNvPr id="73" name="Google Shape;73;p1"/>
            <p:cNvSpPr/>
            <p:nvPr/>
          </p:nvSpPr>
          <p:spPr>
            <a:xfrm>
              <a:off x="446531" y="3086100"/>
              <a:ext cx="11262360" cy="3304540"/>
            </a:xfrm>
            <a:custGeom>
              <a:rect b="b" l="l" r="r" t="t"/>
              <a:pathLst>
                <a:path extrusionOk="0" h="3304540" w="11262360">
                  <a:moveTo>
                    <a:pt x="11262360" y="0"/>
                  </a:moveTo>
                  <a:lnTo>
                    <a:pt x="0" y="0"/>
                  </a:lnTo>
                  <a:lnTo>
                    <a:pt x="0" y="3304032"/>
                  </a:lnTo>
                  <a:lnTo>
                    <a:pt x="11262360" y="3304032"/>
                  </a:lnTo>
                  <a:lnTo>
                    <a:pt x="11262360" y="0"/>
                  </a:lnTo>
                  <a:close/>
                </a:path>
              </a:pathLst>
            </a:custGeom>
            <a:solidFill>
              <a:srgbClr val="1A315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4" name="Google Shape;74;p1"/>
            <p:cNvPicPr preferRelativeResize="0"/>
            <p:nvPr/>
          </p:nvPicPr>
          <p:blipFill rotWithShape="1">
            <a:blip r:embed="rId3">
              <a:alphaModFix/>
            </a:blip>
            <a:srcRect b="0" l="0" r="0" t="0"/>
            <a:stretch/>
          </p:blipFill>
          <p:spPr>
            <a:xfrm>
              <a:off x="5007864" y="3451859"/>
              <a:ext cx="2151887" cy="2595371"/>
            </a:xfrm>
            <a:prstGeom prst="rect">
              <a:avLst/>
            </a:prstGeom>
            <a:noFill/>
            <a:ln>
              <a:noFill/>
            </a:ln>
          </p:spPr>
        </p:pic>
      </p:grpSp>
      <p:sp>
        <p:nvSpPr>
          <p:cNvPr id="75" name="Google Shape;75;p1"/>
          <p:cNvSpPr txBox="1"/>
          <p:nvPr>
            <p:ph type="ctrTitle"/>
          </p:nvPr>
        </p:nvSpPr>
        <p:spPr>
          <a:xfrm>
            <a:off x="426602" y="1425893"/>
            <a:ext cx="11230610" cy="1477328"/>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US" sz="3200">
                <a:solidFill>
                  <a:srgbClr val="C00000"/>
                </a:solidFill>
              </a:rPr>
              <a:t>Iowa Veterans Home Non-Employee Orientation</a:t>
            </a:r>
            <a:br>
              <a:rPr lang="en-US" sz="3200">
                <a:solidFill>
                  <a:srgbClr val="C00000"/>
                </a:solidFill>
              </a:rPr>
            </a:br>
            <a:br>
              <a:rPr lang="en-US" sz="3200">
                <a:solidFill>
                  <a:srgbClr val="C00000"/>
                </a:solidFill>
              </a:rPr>
            </a:br>
            <a:r>
              <a:rPr lang="en-US" sz="3200">
                <a:solidFill>
                  <a:srgbClr val="C00000"/>
                </a:solidFill>
              </a:rPr>
              <a:t>1301 Summit Street Marshalltown, Iowa 50158 641-752-1501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0"/>
          <p:cNvSpPr txBox="1"/>
          <p:nvPr>
            <p:ph type="title"/>
          </p:nvPr>
        </p:nvSpPr>
        <p:spPr>
          <a:xfrm>
            <a:off x="440436" y="614172"/>
            <a:ext cx="11309985" cy="1045158"/>
          </a:xfrm>
          <a:prstGeom prst="rect">
            <a:avLst/>
          </a:prstGeom>
          <a:solidFill>
            <a:srgbClr val="1A315F"/>
          </a:solidFill>
          <a:ln>
            <a:noFill/>
          </a:ln>
        </p:spPr>
        <p:txBody>
          <a:bodyPr anchorCtr="0" anchor="t" bIns="0" lIns="0" spcFirstLastPara="1" rIns="0" wrap="square" tIns="364475">
            <a:spAutoFit/>
          </a:bodyPr>
          <a:lstStyle/>
          <a:p>
            <a:pPr indent="0" lvl="0" marL="231775" rtl="0" algn="l">
              <a:lnSpc>
                <a:spcPct val="100000"/>
              </a:lnSpc>
              <a:spcBef>
                <a:spcPts val="0"/>
              </a:spcBef>
              <a:spcAft>
                <a:spcPts val="0"/>
              </a:spcAft>
              <a:buNone/>
            </a:pPr>
            <a:r>
              <a:rPr lang="en-US"/>
              <a:t>VOLUNTEER SERVICES</a:t>
            </a:r>
            <a:endParaRPr/>
          </a:p>
        </p:txBody>
      </p:sp>
      <p:sp>
        <p:nvSpPr>
          <p:cNvPr id="140" name="Google Shape;140;p10"/>
          <p:cNvSpPr txBox="1"/>
          <p:nvPr/>
        </p:nvSpPr>
        <p:spPr>
          <a:xfrm>
            <a:off x="672294" y="1742488"/>
            <a:ext cx="10846268" cy="4998163"/>
          </a:xfrm>
          <a:prstGeom prst="rect">
            <a:avLst/>
          </a:prstGeom>
          <a:noFill/>
          <a:ln>
            <a:noFill/>
          </a:ln>
        </p:spPr>
        <p:txBody>
          <a:bodyPr anchorCtr="0" anchor="t" bIns="0" lIns="0" spcFirstLastPara="1" rIns="0" wrap="square" tIns="12050">
            <a:spAutoFit/>
          </a:bodyPr>
          <a:lstStyle/>
          <a:p>
            <a:pPr indent="-285750" lvl="0" marL="285750" rtl="0" algn="l">
              <a:spcBef>
                <a:spcPts val="0"/>
              </a:spcBef>
              <a:spcAft>
                <a:spcPts val="0"/>
              </a:spcAft>
              <a:buClr>
                <a:srgbClr val="C00000"/>
              </a:buClr>
              <a:buSzPts val="1800"/>
              <a:buFont typeface="Noto Sans Symbols"/>
              <a:buChar char="▪"/>
            </a:pPr>
            <a:r>
              <a:rPr lang="en-US" sz="1800">
                <a:latin typeface="Gill Sans"/>
                <a:ea typeface="Gill Sans"/>
                <a:cs typeface="Gill Sans"/>
                <a:sym typeface="Gill Sans"/>
              </a:rPr>
              <a:t>IVH encourages utilizing volunteers whenever possible to supplement, but not to replace, the services of paid employees.  IVH is committed to the philosophy that volunteers can provide valuable services that meet the needs of IVH residents.  Volunteers demonstrate to residents that people outside IVH care about them and have a desire to be of service.  </a:t>
            </a:r>
            <a:endParaRPr/>
          </a:p>
          <a:p>
            <a:pPr indent="0" lvl="0" marL="0" rtl="0" algn="l">
              <a:spcBef>
                <a:spcPts val="0"/>
              </a:spcBef>
              <a:spcAft>
                <a:spcPts val="0"/>
              </a:spcAft>
              <a:buNone/>
            </a:pPr>
            <a:r>
              <a:rPr lang="en-US" sz="1800">
                <a:latin typeface="Gill Sans"/>
                <a:ea typeface="Gill Sans"/>
                <a:cs typeface="Gill Sans"/>
                <a:sym typeface="Gill Sans"/>
              </a:rPr>
              <a:t> </a:t>
            </a:r>
            <a:endParaRPr/>
          </a:p>
          <a:p>
            <a:pPr indent="-285750" lvl="0" marL="285750" rtl="0" algn="l">
              <a:spcBef>
                <a:spcPts val="0"/>
              </a:spcBef>
              <a:spcAft>
                <a:spcPts val="0"/>
              </a:spcAft>
              <a:buClr>
                <a:srgbClr val="C00000"/>
              </a:buClr>
              <a:buSzPts val="1800"/>
              <a:buFont typeface="Noto Sans Symbols"/>
              <a:buChar char="▪"/>
            </a:pPr>
            <a:r>
              <a:rPr lang="en-US" sz="1800">
                <a:latin typeface="Gill Sans"/>
                <a:ea typeface="Gill Sans"/>
                <a:cs typeface="Gill Sans"/>
                <a:sym typeface="Gill Sans"/>
              </a:rPr>
              <a:t>Volunteers are persons 12 years of age or older who are registered with Volunteer Services and perform volunteer duties under the direction of IVH staff.  Volunteer participation shall be open to persons of both sexes and of all races, creeds and national origins, regardless of handicap or religion.  The individual's desire to serve and his/her ability to fulfill the requirements of the particular volunteer position will be the factors considered in volunteer placement.  </a:t>
            </a:r>
            <a:endParaRPr/>
          </a:p>
          <a:p>
            <a:pPr indent="0" lvl="0" marL="0" rtl="0" algn="l">
              <a:spcBef>
                <a:spcPts val="0"/>
              </a:spcBef>
              <a:spcAft>
                <a:spcPts val="0"/>
              </a:spcAft>
              <a:buNone/>
            </a:pPr>
            <a:r>
              <a:t/>
            </a:r>
            <a:endParaRPr sz="1800">
              <a:latin typeface="Gill Sans"/>
              <a:ea typeface="Gill Sans"/>
              <a:cs typeface="Gill Sans"/>
              <a:sym typeface="Gill Sans"/>
            </a:endParaRPr>
          </a:p>
          <a:p>
            <a:pPr indent="-285750" lvl="0" marL="285750" rtl="0" algn="l">
              <a:spcBef>
                <a:spcPts val="0"/>
              </a:spcBef>
              <a:spcAft>
                <a:spcPts val="0"/>
              </a:spcAft>
              <a:buClr>
                <a:srgbClr val="C00000"/>
              </a:buClr>
              <a:buSzPts val="1800"/>
              <a:buFont typeface="Noto Sans Symbols"/>
              <a:buChar char="▪"/>
            </a:pPr>
            <a:r>
              <a:rPr lang="en-US" sz="1800">
                <a:latin typeface="Gill Sans"/>
                <a:ea typeface="Gill Sans"/>
                <a:cs typeface="Gill Sans"/>
                <a:sym typeface="Gill Sans"/>
              </a:rPr>
              <a:t>IVH employees may not volunteer for any activity which they might normally do in the course of their regular employment.</a:t>
            </a:r>
            <a:endParaRPr/>
          </a:p>
          <a:p>
            <a:pPr indent="0" lvl="0" marL="0" rtl="0" algn="l">
              <a:spcBef>
                <a:spcPts val="0"/>
              </a:spcBef>
              <a:spcAft>
                <a:spcPts val="0"/>
              </a:spcAft>
              <a:buNone/>
            </a:pPr>
            <a:r>
              <a:t/>
            </a:r>
            <a:endParaRPr sz="3600">
              <a:latin typeface="Gill Sans"/>
              <a:ea typeface="Gill Sans"/>
              <a:cs typeface="Gill Sans"/>
              <a:sym typeface="Gill Sans"/>
            </a:endParaRPr>
          </a:p>
          <a:p>
            <a:pPr indent="-285750" lvl="0" marL="285750" rtl="0" algn="l">
              <a:spcBef>
                <a:spcPts val="0"/>
              </a:spcBef>
              <a:spcAft>
                <a:spcPts val="0"/>
              </a:spcAft>
              <a:buClr>
                <a:srgbClr val="C00000"/>
              </a:buClr>
              <a:buSzPts val="1800"/>
              <a:buFont typeface="Noto Sans Symbols"/>
              <a:buChar char="▪"/>
            </a:pPr>
            <a:r>
              <a:rPr lang="en-US" sz="1800">
                <a:latin typeface="Gill Sans"/>
                <a:ea typeface="Gill Sans"/>
                <a:cs typeface="Gill Sans"/>
                <a:sym typeface="Gill Sans"/>
              </a:rPr>
              <a:t>All Volunteers MUST complete a Volunteer Application. </a:t>
            </a:r>
            <a:endParaRPr/>
          </a:p>
          <a:p>
            <a:pPr indent="0" lvl="0" marL="0" rtl="0" algn="l">
              <a:spcBef>
                <a:spcPts val="0"/>
              </a:spcBef>
              <a:spcAft>
                <a:spcPts val="0"/>
              </a:spcAft>
              <a:buNone/>
            </a:pPr>
            <a:r>
              <a:t/>
            </a:r>
            <a:endParaRPr sz="1800">
              <a:latin typeface="Gill Sans"/>
              <a:ea typeface="Gill Sans"/>
              <a:cs typeface="Gill Sans"/>
              <a:sym typeface="Gill Sans"/>
            </a:endParaRPr>
          </a:p>
          <a:p>
            <a:pPr indent="-285750" lvl="0" marL="285750" rtl="0" algn="l">
              <a:spcBef>
                <a:spcPts val="0"/>
              </a:spcBef>
              <a:spcAft>
                <a:spcPts val="0"/>
              </a:spcAft>
              <a:buClr>
                <a:srgbClr val="C00000"/>
              </a:buClr>
              <a:buSzPts val="1800"/>
              <a:buFont typeface="Noto Sans Symbols"/>
              <a:buChar char="▪"/>
            </a:pPr>
            <a:r>
              <a:rPr b="1" lang="en-US" sz="1800">
                <a:latin typeface="Gill Sans"/>
                <a:ea typeface="Gill Sans"/>
                <a:cs typeface="Gill Sans"/>
                <a:sym typeface="Gill Sans"/>
              </a:rPr>
              <a:t>Please see </a:t>
            </a:r>
            <a:r>
              <a:rPr b="1" lang="en-US" sz="1800" u="sng">
                <a:solidFill>
                  <a:schemeClr val="hlink"/>
                </a:solidFill>
                <a:latin typeface="Gill Sans"/>
                <a:ea typeface="Gill Sans"/>
                <a:cs typeface="Gill Sans"/>
                <a:sym typeface="Gill Sans"/>
                <a:hlinkClick r:id="rId3"/>
              </a:rPr>
              <a:t>SELECT</a:t>
            </a:r>
            <a:r>
              <a:rPr b="1" lang="en-US" sz="1800">
                <a:latin typeface="Gill Sans"/>
                <a:ea typeface="Gill Sans"/>
                <a:cs typeface="Gill Sans"/>
                <a:sym typeface="Gill Sans"/>
              </a:rPr>
              <a:t> to review policy further. </a:t>
            </a:r>
            <a:endParaRPr b="1" sz="1800">
              <a:latin typeface="Gill Sans"/>
              <a:ea typeface="Gill Sans"/>
              <a:cs typeface="Gill Sans"/>
              <a:sym typeface="Gill Sans"/>
            </a:endParaRPr>
          </a:p>
        </p:txBody>
      </p:sp>
      <p:pic>
        <p:nvPicPr>
          <p:cNvPr id="141" name="Google Shape;141;p10"/>
          <p:cNvPicPr preferRelativeResize="0"/>
          <p:nvPr/>
        </p:nvPicPr>
        <p:blipFill rotWithShape="1">
          <a:blip r:embed="rId4">
            <a:alphaModFix/>
          </a:blip>
          <a:srcRect b="0" l="0" r="0" t="0"/>
          <a:stretch/>
        </p:blipFill>
        <p:spPr>
          <a:xfrm>
            <a:off x="10972800" y="5428488"/>
            <a:ext cx="1088135" cy="131216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1"/>
          <p:cNvSpPr txBox="1"/>
          <p:nvPr>
            <p:ph type="title"/>
          </p:nvPr>
        </p:nvSpPr>
        <p:spPr>
          <a:xfrm>
            <a:off x="440436" y="614172"/>
            <a:ext cx="11309985" cy="1190625"/>
          </a:xfrm>
          <a:prstGeom prst="rect">
            <a:avLst/>
          </a:prstGeom>
          <a:solidFill>
            <a:srgbClr val="1A315F"/>
          </a:solidFill>
          <a:ln>
            <a:noFill/>
          </a:ln>
        </p:spPr>
        <p:txBody>
          <a:bodyPr anchorCtr="0" anchor="t" bIns="0" lIns="0" spcFirstLastPara="1" rIns="0" wrap="square" tIns="364475">
            <a:spAutoFit/>
          </a:bodyPr>
          <a:lstStyle/>
          <a:p>
            <a:pPr indent="0" lvl="0" marL="231775" rtl="0" algn="l">
              <a:lnSpc>
                <a:spcPct val="100000"/>
              </a:lnSpc>
              <a:spcBef>
                <a:spcPts val="0"/>
              </a:spcBef>
              <a:spcAft>
                <a:spcPts val="0"/>
              </a:spcAft>
              <a:buNone/>
            </a:pPr>
            <a:r>
              <a:rPr lang="en-US"/>
              <a:t>PERSONAL CONDUCT</a:t>
            </a:r>
            <a:endParaRPr/>
          </a:p>
        </p:txBody>
      </p:sp>
      <p:sp>
        <p:nvSpPr>
          <p:cNvPr id="147" name="Google Shape;147;p11"/>
          <p:cNvSpPr txBox="1"/>
          <p:nvPr/>
        </p:nvSpPr>
        <p:spPr>
          <a:xfrm>
            <a:off x="659932" y="1900224"/>
            <a:ext cx="10541468" cy="4696157"/>
          </a:xfrm>
          <a:prstGeom prst="rect">
            <a:avLst/>
          </a:prstGeom>
          <a:noFill/>
          <a:ln>
            <a:noFill/>
          </a:ln>
        </p:spPr>
        <p:txBody>
          <a:bodyPr anchorCtr="0" anchor="t" bIns="0" lIns="0" spcFirstLastPara="1" rIns="0" wrap="square" tIns="88900">
            <a:spAutoFit/>
          </a:bodyPr>
          <a:lstStyle/>
          <a:p>
            <a:pPr indent="0" lvl="0" marL="12700" rtl="0" algn="l">
              <a:lnSpc>
                <a:spcPct val="100000"/>
              </a:lnSpc>
              <a:spcBef>
                <a:spcPts val="0"/>
              </a:spcBef>
              <a:spcAft>
                <a:spcPts val="0"/>
              </a:spcAft>
              <a:buNone/>
            </a:pPr>
            <a:r>
              <a:rPr b="1" lang="en-US" sz="2200" u="sng">
                <a:solidFill>
                  <a:srgbClr val="3C3C3C"/>
                </a:solidFill>
                <a:latin typeface="Gill Sans"/>
                <a:ea typeface="Gill Sans"/>
                <a:cs typeface="Gill Sans"/>
                <a:sym typeface="Gill Sans"/>
              </a:rPr>
              <a:t>All Volunteers and Contracting Agencies are expected to:</a:t>
            </a:r>
            <a:endParaRPr sz="2200">
              <a:latin typeface="Gill Sans"/>
              <a:ea typeface="Gill Sans"/>
              <a:cs typeface="Gill Sans"/>
              <a:sym typeface="Gill Sans"/>
            </a:endParaRPr>
          </a:p>
          <a:p>
            <a:pPr indent="-342900" lvl="0" marL="354965" rtl="0" algn="l">
              <a:lnSpc>
                <a:spcPct val="100000"/>
              </a:lnSpc>
              <a:spcBef>
                <a:spcPts val="600"/>
              </a:spcBef>
              <a:spcAft>
                <a:spcPts val="0"/>
              </a:spcAft>
              <a:buClr>
                <a:srgbClr val="C00000"/>
              </a:buClr>
              <a:buSzPts val="2000"/>
              <a:buFont typeface="Noto Sans Symbols"/>
              <a:buChar char="▪"/>
            </a:pPr>
            <a:r>
              <a:rPr lang="en-US" sz="2200">
                <a:solidFill>
                  <a:srgbClr val="3C3C3C"/>
                </a:solidFill>
                <a:latin typeface="Gill Sans"/>
                <a:ea typeface="Gill Sans"/>
                <a:cs typeface="Gill Sans"/>
                <a:sym typeface="Gill Sans"/>
              </a:rPr>
              <a:t>Treat residents, visitors,</a:t>
            </a:r>
            <a:r>
              <a:rPr lang="en-US" sz="2200">
                <a:solidFill>
                  <a:srgbClr val="3C3C3C"/>
                </a:solidFill>
                <a:latin typeface="Times New Roman"/>
                <a:ea typeface="Times New Roman"/>
                <a:cs typeface="Times New Roman"/>
                <a:sym typeface="Times New Roman"/>
              </a:rPr>
              <a:t> </a:t>
            </a:r>
            <a:r>
              <a:rPr lang="en-US" sz="2200">
                <a:solidFill>
                  <a:srgbClr val="3C3C3C"/>
                </a:solidFill>
                <a:latin typeface="Gill Sans"/>
                <a:ea typeface="Gill Sans"/>
                <a:cs typeface="Gill Sans"/>
                <a:sym typeface="Gill Sans"/>
              </a:rPr>
              <a:t>and employees with respect and courtesy</a:t>
            </a:r>
            <a:endParaRPr sz="2200">
              <a:latin typeface="Gill Sans"/>
              <a:ea typeface="Gill Sans"/>
              <a:cs typeface="Gill Sans"/>
              <a:sym typeface="Gill Sans"/>
            </a:endParaRPr>
          </a:p>
          <a:p>
            <a:pPr indent="-285750" lvl="0" marL="297815" marR="956944" rtl="0" algn="l">
              <a:lnSpc>
                <a:spcPct val="95909"/>
              </a:lnSpc>
              <a:spcBef>
                <a:spcPts val="1110"/>
              </a:spcBef>
              <a:spcAft>
                <a:spcPts val="0"/>
              </a:spcAft>
              <a:buClr>
                <a:srgbClr val="C00000"/>
              </a:buClr>
              <a:buSzPts val="1636"/>
              <a:buFont typeface="Noto Sans Symbols"/>
              <a:buChar char="▪"/>
            </a:pPr>
            <a:r>
              <a:rPr lang="en-US" sz="1800"/>
              <a:t>	</a:t>
            </a:r>
            <a:r>
              <a:rPr lang="en-US" sz="2200">
                <a:solidFill>
                  <a:srgbClr val="3C3C3C"/>
                </a:solidFill>
                <a:latin typeface="Gill Sans"/>
                <a:ea typeface="Gill Sans"/>
                <a:cs typeface="Gill Sans"/>
                <a:sym typeface="Gill Sans"/>
              </a:rPr>
              <a:t>Respect and safeguard the well being, safety,</a:t>
            </a:r>
            <a:r>
              <a:rPr lang="en-US" sz="2200">
                <a:solidFill>
                  <a:srgbClr val="3C3C3C"/>
                </a:solidFill>
                <a:latin typeface="Times New Roman"/>
                <a:ea typeface="Times New Roman"/>
                <a:cs typeface="Times New Roman"/>
                <a:sym typeface="Times New Roman"/>
              </a:rPr>
              <a:t> </a:t>
            </a:r>
            <a:r>
              <a:rPr lang="en-US" sz="2200">
                <a:solidFill>
                  <a:srgbClr val="3C3C3C"/>
                </a:solidFill>
                <a:latin typeface="Gill Sans"/>
                <a:ea typeface="Gill Sans"/>
                <a:cs typeface="Gill Sans"/>
                <a:sym typeface="Gill Sans"/>
              </a:rPr>
              <a:t>and security of residents, visitors, and employees.</a:t>
            </a:r>
            <a:endParaRPr sz="2200">
              <a:latin typeface="Gill Sans"/>
              <a:ea typeface="Gill Sans"/>
              <a:cs typeface="Gill Sans"/>
              <a:sym typeface="Gill Sans"/>
            </a:endParaRPr>
          </a:p>
          <a:p>
            <a:pPr indent="-342900" lvl="0" marL="354965" rtl="0" algn="l">
              <a:lnSpc>
                <a:spcPct val="100000"/>
              </a:lnSpc>
              <a:spcBef>
                <a:spcPts val="620"/>
              </a:spcBef>
              <a:spcAft>
                <a:spcPts val="0"/>
              </a:spcAft>
              <a:buClr>
                <a:srgbClr val="C00000"/>
              </a:buClr>
              <a:buSzPts val="2000"/>
              <a:buFont typeface="Noto Sans Symbols"/>
              <a:buChar char="▪"/>
            </a:pPr>
            <a:r>
              <a:rPr lang="en-US" sz="2200">
                <a:solidFill>
                  <a:srgbClr val="3C3C3C"/>
                </a:solidFill>
                <a:latin typeface="Gill Sans"/>
                <a:ea typeface="Gill Sans"/>
                <a:cs typeface="Gill Sans"/>
                <a:sym typeface="Gill Sans"/>
              </a:rPr>
              <a:t>Respect and safeguard the property of IVH and its residents, visitors,</a:t>
            </a:r>
            <a:r>
              <a:rPr lang="en-US" sz="2200">
                <a:solidFill>
                  <a:srgbClr val="3C3C3C"/>
                </a:solidFill>
                <a:latin typeface="Times New Roman"/>
                <a:ea typeface="Times New Roman"/>
                <a:cs typeface="Times New Roman"/>
                <a:sym typeface="Times New Roman"/>
              </a:rPr>
              <a:t> </a:t>
            </a:r>
            <a:r>
              <a:rPr lang="en-US" sz="2200">
                <a:solidFill>
                  <a:srgbClr val="3C3C3C"/>
                </a:solidFill>
                <a:latin typeface="Gill Sans"/>
                <a:ea typeface="Gill Sans"/>
                <a:cs typeface="Gill Sans"/>
                <a:sym typeface="Gill Sans"/>
              </a:rPr>
              <a:t>and employees.</a:t>
            </a:r>
            <a:endParaRPr sz="2200">
              <a:latin typeface="Gill Sans"/>
              <a:ea typeface="Gill Sans"/>
              <a:cs typeface="Gill Sans"/>
              <a:sym typeface="Gill Sans"/>
            </a:endParaRPr>
          </a:p>
          <a:p>
            <a:pPr indent="-342900" lvl="0" marL="354965" rtl="0" algn="l">
              <a:lnSpc>
                <a:spcPct val="100000"/>
              </a:lnSpc>
              <a:spcBef>
                <a:spcPts val="600"/>
              </a:spcBef>
              <a:spcAft>
                <a:spcPts val="0"/>
              </a:spcAft>
              <a:buClr>
                <a:srgbClr val="C00000"/>
              </a:buClr>
              <a:buSzPts val="2000"/>
              <a:buFont typeface="Noto Sans Symbols"/>
              <a:buChar char="▪"/>
            </a:pPr>
            <a:r>
              <a:rPr lang="en-US" sz="2200">
                <a:solidFill>
                  <a:srgbClr val="3C3C3C"/>
                </a:solidFill>
                <a:latin typeface="Gill Sans"/>
                <a:ea typeface="Gill Sans"/>
                <a:cs typeface="Gill Sans"/>
                <a:sym typeface="Gill Sans"/>
              </a:rPr>
              <a:t>Be forthright and honest in all activities and interactions.</a:t>
            </a:r>
            <a:endParaRPr sz="2200">
              <a:latin typeface="Gill Sans"/>
              <a:ea typeface="Gill Sans"/>
              <a:cs typeface="Gill Sans"/>
              <a:sym typeface="Gill Sans"/>
            </a:endParaRPr>
          </a:p>
          <a:p>
            <a:pPr indent="-342900" lvl="0" marL="354965" rtl="0" algn="l">
              <a:lnSpc>
                <a:spcPct val="100000"/>
              </a:lnSpc>
              <a:spcBef>
                <a:spcPts val="600"/>
              </a:spcBef>
              <a:spcAft>
                <a:spcPts val="0"/>
              </a:spcAft>
              <a:buClr>
                <a:srgbClr val="C00000"/>
              </a:buClr>
              <a:buSzPts val="2000"/>
              <a:buFont typeface="Noto Sans Symbols"/>
              <a:buChar char="▪"/>
            </a:pPr>
            <a:r>
              <a:rPr lang="en-US" sz="2200">
                <a:solidFill>
                  <a:srgbClr val="3C3C3C"/>
                </a:solidFill>
                <a:latin typeface="Gill Sans"/>
                <a:ea typeface="Gill Sans"/>
                <a:cs typeface="Gill Sans"/>
                <a:sym typeface="Gill Sans"/>
              </a:rPr>
              <a:t>Work without the influence of drugs and alcohol.</a:t>
            </a:r>
            <a:endParaRPr sz="2200">
              <a:latin typeface="Gill Sans"/>
              <a:ea typeface="Gill Sans"/>
              <a:cs typeface="Gill Sans"/>
              <a:sym typeface="Gill Sans"/>
            </a:endParaRPr>
          </a:p>
          <a:p>
            <a:pPr indent="-342900" lvl="0" marL="354965" rtl="0" algn="l">
              <a:lnSpc>
                <a:spcPct val="100000"/>
              </a:lnSpc>
              <a:spcBef>
                <a:spcPts val="600"/>
              </a:spcBef>
              <a:spcAft>
                <a:spcPts val="0"/>
              </a:spcAft>
              <a:buClr>
                <a:srgbClr val="C00000"/>
              </a:buClr>
              <a:buSzPts val="2000"/>
              <a:buFont typeface="Noto Sans Symbols"/>
              <a:buChar char="▪"/>
            </a:pPr>
            <a:r>
              <a:rPr lang="en-US" sz="2200">
                <a:solidFill>
                  <a:srgbClr val="3C3C3C"/>
                </a:solidFill>
                <a:latin typeface="Gill Sans"/>
                <a:ea typeface="Gill Sans"/>
                <a:cs typeface="Gill Sans"/>
                <a:sym typeface="Gill Sans"/>
              </a:rPr>
              <a:t>Comply with their school’s Code of Conduct policies.</a:t>
            </a:r>
            <a:endParaRPr sz="2200">
              <a:latin typeface="Gill Sans"/>
              <a:ea typeface="Gill Sans"/>
              <a:cs typeface="Gill Sans"/>
              <a:sym typeface="Gill Sans"/>
            </a:endParaRPr>
          </a:p>
          <a:p>
            <a:pPr indent="-285750" lvl="0" marL="297815" marR="24130" rtl="0" algn="l">
              <a:lnSpc>
                <a:spcPct val="95909"/>
              </a:lnSpc>
              <a:spcBef>
                <a:spcPts val="1115"/>
              </a:spcBef>
              <a:spcAft>
                <a:spcPts val="0"/>
              </a:spcAft>
              <a:buClr>
                <a:srgbClr val="C00000"/>
              </a:buClr>
              <a:buSzPts val="1636"/>
              <a:buFont typeface="Noto Sans Symbols"/>
              <a:buChar char="▪"/>
            </a:pPr>
            <a:r>
              <a:rPr lang="en-US" sz="1800"/>
              <a:t>	</a:t>
            </a:r>
            <a:r>
              <a:rPr lang="en-US" sz="2200">
                <a:solidFill>
                  <a:srgbClr val="3C3C3C"/>
                </a:solidFill>
                <a:latin typeface="Gill Sans"/>
                <a:ea typeface="Gill Sans"/>
                <a:cs typeface="Gill Sans"/>
                <a:sym typeface="Gill Sans"/>
              </a:rPr>
              <a:t>Have a professional appearance that enhances the confidence of residents, visitors and  employees.</a:t>
            </a:r>
            <a:endParaRPr sz="2200">
              <a:latin typeface="Gill Sans"/>
              <a:ea typeface="Gill Sans"/>
              <a:cs typeface="Gill Sans"/>
              <a:sym typeface="Gill Sans"/>
            </a:endParaRPr>
          </a:p>
          <a:p>
            <a:pPr indent="-342900" lvl="0" marL="354965" rtl="0" algn="l">
              <a:lnSpc>
                <a:spcPct val="100000"/>
              </a:lnSpc>
              <a:spcBef>
                <a:spcPts val="620"/>
              </a:spcBef>
              <a:spcAft>
                <a:spcPts val="0"/>
              </a:spcAft>
              <a:buClr>
                <a:srgbClr val="C00000"/>
              </a:buClr>
              <a:buSzPts val="2000"/>
              <a:buFont typeface="Noto Sans Symbols"/>
              <a:buChar char="▪"/>
            </a:pPr>
            <a:r>
              <a:rPr lang="en-US" sz="2200">
                <a:solidFill>
                  <a:srgbClr val="3C3C3C"/>
                </a:solidFill>
                <a:latin typeface="Gill Sans"/>
                <a:ea typeface="Gill Sans"/>
                <a:cs typeface="Gill Sans"/>
                <a:sym typeface="Gill Sans"/>
              </a:rPr>
              <a:t>Observe IVH policies, protocols, regulations,</a:t>
            </a:r>
            <a:r>
              <a:rPr lang="en-US" sz="2200">
                <a:solidFill>
                  <a:srgbClr val="3C3C3C"/>
                </a:solidFill>
                <a:latin typeface="Times New Roman"/>
                <a:ea typeface="Times New Roman"/>
                <a:cs typeface="Times New Roman"/>
                <a:sym typeface="Times New Roman"/>
              </a:rPr>
              <a:t> </a:t>
            </a:r>
            <a:r>
              <a:rPr lang="en-US" sz="2200">
                <a:solidFill>
                  <a:srgbClr val="3C3C3C"/>
                </a:solidFill>
                <a:latin typeface="Gill Sans"/>
                <a:ea typeface="Gill Sans"/>
                <a:cs typeface="Gill Sans"/>
                <a:sym typeface="Gill Sans"/>
              </a:rPr>
              <a:t>and directives.</a:t>
            </a:r>
            <a:endParaRPr sz="2200">
              <a:latin typeface="Gill Sans"/>
              <a:ea typeface="Gill Sans"/>
              <a:cs typeface="Gill Sans"/>
              <a:sym typeface="Gill Sans"/>
            </a:endParaRPr>
          </a:p>
          <a:p>
            <a:pPr indent="-342900" lvl="0" marL="354965" rtl="0" algn="l">
              <a:lnSpc>
                <a:spcPct val="100000"/>
              </a:lnSpc>
              <a:spcBef>
                <a:spcPts val="600"/>
              </a:spcBef>
              <a:spcAft>
                <a:spcPts val="0"/>
              </a:spcAft>
              <a:buClr>
                <a:srgbClr val="C00000"/>
              </a:buClr>
              <a:buSzPts val="2000"/>
              <a:buFont typeface="Noto Sans Symbols"/>
              <a:buChar char="▪"/>
            </a:pPr>
            <a:r>
              <a:rPr lang="en-US" sz="2200">
                <a:solidFill>
                  <a:srgbClr val="3C3C3C"/>
                </a:solidFill>
                <a:latin typeface="Gill Sans"/>
                <a:ea typeface="Gill Sans"/>
                <a:cs typeface="Gill Sans"/>
                <a:sym typeface="Gill Sans"/>
              </a:rPr>
              <a:t>Perform assigned duties promptly, completely, efficiently, and to the best of their ability.</a:t>
            </a:r>
            <a:endParaRPr sz="2200">
              <a:latin typeface="Gill Sans"/>
              <a:ea typeface="Gill Sans"/>
              <a:cs typeface="Gill Sans"/>
              <a:sym typeface="Gill Sans"/>
            </a:endParaRPr>
          </a:p>
        </p:txBody>
      </p:sp>
      <p:pic>
        <p:nvPicPr>
          <p:cNvPr id="148" name="Google Shape;148;p11"/>
          <p:cNvPicPr preferRelativeResize="0"/>
          <p:nvPr/>
        </p:nvPicPr>
        <p:blipFill rotWithShape="1">
          <a:blip r:embed="rId3">
            <a:alphaModFix/>
          </a:blip>
          <a:srcRect b="0" l="0" r="0" t="0"/>
          <a:stretch/>
        </p:blipFill>
        <p:spPr>
          <a:xfrm>
            <a:off x="10972800" y="5428488"/>
            <a:ext cx="1088135" cy="131216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2"/>
          <p:cNvSpPr txBox="1"/>
          <p:nvPr>
            <p:ph type="title"/>
          </p:nvPr>
        </p:nvSpPr>
        <p:spPr>
          <a:xfrm>
            <a:off x="440436" y="614172"/>
            <a:ext cx="11309985" cy="1045158"/>
          </a:xfrm>
          <a:prstGeom prst="rect">
            <a:avLst/>
          </a:prstGeom>
          <a:solidFill>
            <a:srgbClr val="1A315F"/>
          </a:solidFill>
          <a:ln>
            <a:noFill/>
          </a:ln>
        </p:spPr>
        <p:txBody>
          <a:bodyPr anchorCtr="0" anchor="t" bIns="0" lIns="0" spcFirstLastPara="1" rIns="0" wrap="square" tIns="364475">
            <a:spAutoFit/>
          </a:bodyPr>
          <a:lstStyle/>
          <a:p>
            <a:pPr indent="0" lvl="0" marL="231775" rtl="0" algn="l">
              <a:lnSpc>
                <a:spcPct val="100000"/>
              </a:lnSpc>
              <a:spcBef>
                <a:spcPts val="0"/>
              </a:spcBef>
              <a:spcAft>
                <a:spcPts val="0"/>
              </a:spcAft>
              <a:buNone/>
            </a:pPr>
            <a:r>
              <a:rPr lang="en-US"/>
              <a:t>ADMINISTRATIVE POLICIES</a:t>
            </a:r>
            <a:endParaRPr/>
          </a:p>
        </p:txBody>
      </p:sp>
      <p:sp>
        <p:nvSpPr>
          <p:cNvPr id="154" name="Google Shape;154;p12"/>
          <p:cNvSpPr txBox="1"/>
          <p:nvPr/>
        </p:nvSpPr>
        <p:spPr>
          <a:xfrm>
            <a:off x="609600" y="1714228"/>
            <a:ext cx="10198735" cy="2028761"/>
          </a:xfrm>
          <a:prstGeom prst="rect">
            <a:avLst/>
          </a:prstGeom>
          <a:noFill/>
          <a:ln>
            <a:noFill/>
          </a:ln>
        </p:spPr>
        <p:txBody>
          <a:bodyPr anchorCtr="0" anchor="t" bIns="0" lIns="0" spcFirstLastPara="1" rIns="0" wrap="square" tIns="88900">
            <a:spAutoFit/>
          </a:bodyPr>
          <a:lstStyle/>
          <a:p>
            <a:pPr indent="-342900" lvl="0" marL="342900" rtl="0" algn="l">
              <a:spcBef>
                <a:spcPts val="0"/>
              </a:spcBef>
              <a:spcAft>
                <a:spcPts val="0"/>
              </a:spcAft>
              <a:buSzPts val="1800"/>
              <a:buFont typeface="Calibri"/>
              <a:buAutoNum type="arabicPeriod"/>
            </a:pPr>
            <a:r>
              <a:rPr lang="en-US" sz="1800"/>
              <a:t>POLICY STATEMENT 003: Volunteer/Contracted staff will follow all policies and procedures of the attached </a:t>
            </a:r>
            <a:r>
              <a:rPr lang="en-US" sz="1800" u="sng">
                <a:solidFill>
                  <a:schemeClr val="hlink"/>
                </a:solidFill>
                <a:hlinkClick r:id="rId3"/>
              </a:rPr>
              <a:t>State of Iowa Equal Opportunity, Affirmative Action, and Anti-Discrimination Policy</a:t>
            </a:r>
            <a:r>
              <a:rPr lang="en-US" sz="1800"/>
              <a:t>  regarding: </a:t>
            </a:r>
            <a:endParaRPr/>
          </a:p>
          <a:p>
            <a:pPr indent="-285750" lvl="0" marL="285750" rtl="0" algn="l">
              <a:spcBef>
                <a:spcPts val="0"/>
              </a:spcBef>
              <a:spcAft>
                <a:spcPts val="0"/>
              </a:spcAft>
              <a:buClr>
                <a:srgbClr val="C00000"/>
              </a:buClr>
              <a:buSzPts val="1800"/>
              <a:buFont typeface="Noto Sans Symbols"/>
              <a:buChar char="▪"/>
            </a:pPr>
            <a:r>
              <a:rPr lang="en-US" sz="1800"/>
              <a:t>Equal Opportunity</a:t>
            </a:r>
            <a:endParaRPr/>
          </a:p>
          <a:p>
            <a:pPr indent="-285750" lvl="0" marL="285750" rtl="0" algn="l">
              <a:spcBef>
                <a:spcPts val="0"/>
              </a:spcBef>
              <a:spcAft>
                <a:spcPts val="0"/>
              </a:spcAft>
              <a:buClr>
                <a:srgbClr val="C00000"/>
              </a:buClr>
              <a:buSzPts val="1800"/>
              <a:buFont typeface="Noto Sans Symbols"/>
              <a:buChar char="▪"/>
            </a:pPr>
            <a:r>
              <a:rPr lang="en-US" sz="1800"/>
              <a:t>Affirmative Action</a:t>
            </a:r>
            <a:endParaRPr/>
          </a:p>
          <a:p>
            <a:pPr indent="-285750" lvl="0" marL="285750" rtl="0" algn="l">
              <a:spcBef>
                <a:spcPts val="0"/>
              </a:spcBef>
              <a:spcAft>
                <a:spcPts val="0"/>
              </a:spcAft>
              <a:buClr>
                <a:srgbClr val="C00000"/>
              </a:buClr>
              <a:buSzPts val="1800"/>
              <a:buFont typeface="Noto Sans Symbols"/>
              <a:buChar char="▪"/>
            </a:pPr>
            <a:r>
              <a:rPr lang="en-US" sz="1800"/>
              <a:t>Anti-Discrimination Policy</a:t>
            </a:r>
            <a:endParaRPr/>
          </a:p>
          <a:p>
            <a:pPr indent="0" lvl="0" marL="0" rtl="0" algn="l">
              <a:spcBef>
                <a:spcPts val="0"/>
              </a:spcBef>
              <a:spcAft>
                <a:spcPts val="0"/>
              </a:spcAft>
              <a:buNone/>
            </a:pPr>
            <a:r>
              <a:t/>
            </a:r>
            <a:endParaRPr sz="1800"/>
          </a:p>
        </p:txBody>
      </p:sp>
      <p:pic>
        <p:nvPicPr>
          <p:cNvPr id="155" name="Google Shape;155;p12"/>
          <p:cNvPicPr preferRelativeResize="0"/>
          <p:nvPr/>
        </p:nvPicPr>
        <p:blipFill rotWithShape="1">
          <a:blip r:embed="rId4">
            <a:alphaModFix/>
          </a:blip>
          <a:srcRect b="0" l="0" r="0" t="0"/>
          <a:stretch/>
        </p:blipFill>
        <p:spPr>
          <a:xfrm>
            <a:off x="10972800" y="5428488"/>
            <a:ext cx="1088135" cy="1312163"/>
          </a:xfrm>
          <a:prstGeom prst="rect">
            <a:avLst/>
          </a:prstGeom>
          <a:noFill/>
          <a:ln>
            <a:noFill/>
          </a:ln>
        </p:spPr>
      </p:pic>
      <p:sp>
        <p:nvSpPr>
          <p:cNvPr id="156" name="Google Shape;156;p12"/>
          <p:cNvSpPr txBox="1"/>
          <p:nvPr/>
        </p:nvSpPr>
        <p:spPr>
          <a:xfrm>
            <a:off x="440436" y="3703143"/>
            <a:ext cx="9944267" cy="3139321"/>
          </a:xfrm>
          <a:prstGeom prst="rect">
            <a:avLst/>
          </a:prstGeom>
          <a:noFill/>
          <a:ln>
            <a:noFill/>
          </a:ln>
        </p:spPr>
        <p:txBody>
          <a:bodyPr anchorCtr="0" anchor="t" bIns="45700" lIns="91425" spcFirstLastPara="1" rIns="91425" wrap="square" tIns="45700">
            <a:spAutoFit/>
          </a:bodyPr>
          <a:lstStyle/>
          <a:p>
            <a:pPr indent="-342900" lvl="0" marL="342900" rtl="0" algn="l">
              <a:spcBef>
                <a:spcPts val="0"/>
              </a:spcBef>
              <a:spcAft>
                <a:spcPts val="0"/>
              </a:spcAft>
              <a:buSzPts val="1800"/>
              <a:buFont typeface="Arial"/>
              <a:buAutoNum type="arabicPeriod" startAt="2"/>
            </a:pPr>
            <a:r>
              <a:rPr lang="en-US" sz="1800"/>
              <a:t>POLICY STATEMENT 004: The State of Iowa is committed to providing a work environment free from threats, intimidation, harassment, and acts of violence against the public, vendors, clients, customers, and employees. </a:t>
            </a:r>
            <a:r>
              <a:rPr lang="en-US" sz="1800" u="sng">
                <a:solidFill>
                  <a:schemeClr val="hlink"/>
                </a:solidFill>
                <a:hlinkClick r:id="rId5"/>
              </a:rPr>
              <a:t>State of Iowa Violence-Free Workplace Policy for Executive Branch Employees, </a:t>
            </a:r>
            <a:endParaRPr sz="1800"/>
          </a:p>
          <a:p>
            <a:pPr indent="-285750" lvl="0" marL="285750" rtl="0" algn="l">
              <a:spcBef>
                <a:spcPts val="0"/>
              </a:spcBef>
              <a:spcAft>
                <a:spcPts val="0"/>
              </a:spcAft>
              <a:buClr>
                <a:srgbClr val="C00000"/>
              </a:buClr>
              <a:buSzPts val="1800"/>
              <a:buFont typeface="Noto Sans Symbols"/>
              <a:buChar char="▪"/>
            </a:pPr>
            <a:r>
              <a:rPr lang="en-US" sz="1800"/>
              <a:t>The State of Iowa further establishes, as its vision, all of its officials and employees will treat each other and those they serve with courtesy, dignity, and respect. </a:t>
            </a:r>
            <a:endParaRPr/>
          </a:p>
          <a:p>
            <a:pPr indent="-285750" lvl="0" marL="285750" rtl="0" algn="l">
              <a:spcBef>
                <a:spcPts val="0"/>
              </a:spcBef>
              <a:spcAft>
                <a:spcPts val="0"/>
              </a:spcAft>
              <a:buClr>
                <a:srgbClr val="C00000"/>
              </a:buClr>
              <a:buSzPts val="1800"/>
              <a:buFont typeface="Noto Sans Symbols"/>
              <a:buChar char="▪"/>
            </a:pPr>
            <a:r>
              <a:rPr lang="en-US" sz="1800"/>
              <a:t>Accordingly, the State of Iowa is committed to</a:t>
            </a:r>
            <a:endParaRPr/>
          </a:p>
          <a:p>
            <a:pPr indent="-285750" lvl="0" marL="285750" rtl="0" algn="l">
              <a:spcBef>
                <a:spcPts val="0"/>
              </a:spcBef>
              <a:spcAft>
                <a:spcPts val="0"/>
              </a:spcAft>
              <a:buClr>
                <a:srgbClr val="C00000"/>
              </a:buClr>
              <a:buSzPts val="1800"/>
              <a:buFont typeface="Noto Sans Symbols"/>
              <a:buChar char="✔"/>
            </a:pPr>
            <a:r>
              <a:rPr lang="en-US" sz="1800"/>
              <a:t> Preventing violence in the work environment</a:t>
            </a:r>
            <a:endParaRPr/>
          </a:p>
          <a:p>
            <a:pPr indent="-285750" lvl="0" marL="285750" rtl="0" algn="l">
              <a:spcBef>
                <a:spcPts val="0"/>
              </a:spcBef>
              <a:spcAft>
                <a:spcPts val="0"/>
              </a:spcAft>
              <a:buClr>
                <a:srgbClr val="C00000"/>
              </a:buClr>
              <a:buSzPts val="1800"/>
              <a:buFont typeface="Noto Sans Symbols"/>
              <a:buChar char="✔"/>
            </a:pPr>
            <a:r>
              <a:rPr lang="en-US" sz="1800"/>
              <a:t>Providing resources and complaint resolution procedures for employees who experience or encounter violence in the work environment</a:t>
            </a:r>
            <a:endParaRPr/>
          </a:p>
          <a:p>
            <a:pPr indent="-285750" lvl="0" marL="285750" rtl="0" algn="l">
              <a:spcBef>
                <a:spcPts val="0"/>
              </a:spcBef>
              <a:spcAft>
                <a:spcPts val="0"/>
              </a:spcAft>
              <a:buClr>
                <a:srgbClr val="C00000"/>
              </a:buClr>
              <a:buSzPts val="1800"/>
              <a:buFont typeface="Noto Sans Symbols"/>
              <a:buChar char="✔"/>
            </a:pPr>
            <a:r>
              <a:rPr lang="en-US" sz="1800"/>
              <a:t>Maintaining a respectful work environment which promotes positive conflict resolution.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3"/>
          <p:cNvSpPr txBox="1"/>
          <p:nvPr>
            <p:ph type="title"/>
          </p:nvPr>
        </p:nvSpPr>
        <p:spPr>
          <a:xfrm>
            <a:off x="440436" y="614172"/>
            <a:ext cx="11309985" cy="1045158"/>
          </a:xfrm>
          <a:prstGeom prst="rect">
            <a:avLst/>
          </a:prstGeom>
          <a:solidFill>
            <a:srgbClr val="1A315F"/>
          </a:solidFill>
          <a:ln>
            <a:noFill/>
          </a:ln>
        </p:spPr>
        <p:txBody>
          <a:bodyPr anchorCtr="0" anchor="t" bIns="0" lIns="0" spcFirstLastPara="1" rIns="0" wrap="square" tIns="364475">
            <a:spAutoFit/>
          </a:bodyPr>
          <a:lstStyle/>
          <a:p>
            <a:pPr indent="0" lvl="0" marL="231775" rtl="0" algn="l">
              <a:lnSpc>
                <a:spcPct val="100000"/>
              </a:lnSpc>
              <a:spcBef>
                <a:spcPts val="0"/>
              </a:spcBef>
              <a:spcAft>
                <a:spcPts val="0"/>
              </a:spcAft>
              <a:buNone/>
            </a:pPr>
            <a:r>
              <a:rPr lang="en-US"/>
              <a:t>ADMINISTRATIVE POLICIES</a:t>
            </a:r>
            <a:endParaRPr/>
          </a:p>
        </p:txBody>
      </p:sp>
      <p:sp>
        <p:nvSpPr>
          <p:cNvPr id="162" name="Google Shape;162;p13"/>
          <p:cNvSpPr txBox="1"/>
          <p:nvPr/>
        </p:nvSpPr>
        <p:spPr>
          <a:xfrm>
            <a:off x="440436" y="1714228"/>
            <a:ext cx="11065764" cy="2028761"/>
          </a:xfrm>
          <a:prstGeom prst="rect">
            <a:avLst/>
          </a:prstGeom>
          <a:noFill/>
          <a:ln>
            <a:noFill/>
          </a:ln>
        </p:spPr>
        <p:txBody>
          <a:bodyPr anchorCtr="0" anchor="t" bIns="0" lIns="0" spcFirstLastPara="1" rIns="0" wrap="square" tIns="88900">
            <a:spAutoFit/>
          </a:bodyPr>
          <a:lstStyle/>
          <a:p>
            <a:pPr indent="0" lvl="0" marL="0" rtl="0" algn="l">
              <a:spcBef>
                <a:spcPts val="0"/>
              </a:spcBef>
              <a:spcAft>
                <a:spcPts val="0"/>
              </a:spcAft>
              <a:buNone/>
            </a:pPr>
            <a:r>
              <a:rPr lang="en-US" sz="1800"/>
              <a:t>3.    POLICY STATEMENT 009: The purpose of the Iowa Veterans Home (IVH) Compliance &amp; Ethics Program is to reduce the prospect of criminal, civil and administrative violations and deter fraud in billing and cost reporting for resident care and services for Medicare, Medicaid or any other source.       </a:t>
            </a:r>
            <a:endParaRPr/>
          </a:p>
          <a:p>
            <a:pPr indent="0" lvl="0" marL="0" rtl="0" algn="l">
              <a:spcBef>
                <a:spcPts val="0"/>
              </a:spcBef>
              <a:spcAft>
                <a:spcPts val="0"/>
              </a:spcAft>
              <a:buNone/>
            </a:pPr>
            <a:r>
              <a:rPr lang="en-US" sz="1800"/>
              <a:t> </a:t>
            </a:r>
            <a:endParaRPr/>
          </a:p>
          <a:p>
            <a:pPr indent="-285750" lvl="0" marL="285750" rtl="0" algn="l">
              <a:spcBef>
                <a:spcPts val="0"/>
              </a:spcBef>
              <a:spcAft>
                <a:spcPts val="0"/>
              </a:spcAft>
              <a:buClr>
                <a:srgbClr val="C00000"/>
              </a:buClr>
              <a:buSzPts val="1800"/>
              <a:buFont typeface="Noto Sans Symbols"/>
              <a:buChar char="▪"/>
            </a:pPr>
            <a:r>
              <a:rPr lang="en-US" sz="1800"/>
              <a:t>IVH will promote an organizational culture that encourages ethical conduct and is committed to compliance with Federal, State and local laws and regulations, through IVH policies and procedures.</a:t>
            </a:r>
            <a:endParaRPr/>
          </a:p>
          <a:p>
            <a:pPr indent="0" lvl="0" marL="0" rtl="0" algn="l">
              <a:spcBef>
                <a:spcPts val="0"/>
              </a:spcBef>
              <a:spcAft>
                <a:spcPts val="0"/>
              </a:spcAft>
              <a:buNone/>
            </a:pPr>
            <a:r>
              <a:t/>
            </a:r>
            <a:endParaRPr sz="1800"/>
          </a:p>
        </p:txBody>
      </p:sp>
      <p:pic>
        <p:nvPicPr>
          <p:cNvPr id="163" name="Google Shape;163;p13"/>
          <p:cNvPicPr preferRelativeResize="0"/>
          <p:nvPr/>
        </p:nvPicPr>
        <p:blipFill rotWithShape="1">
          <a:blip r:embed="rId3">
            <a:alphaModFix/>
          </a:blip>
          <a:srcRect b="0" l="0" r="0" t="0"/>
          <a:stretch/>
        </p:blipFill>
        <p:spPr>
          <a:xfrm>
            <a:off x="10972800" y="5428488"/>
            <a:ext cx="1088135" cy="1312163"/>
          </a:xfrm>
          <a:prstGeom prst="rect">
            <a:avLst/>
          </a:prstGeom>
          <a:noFill/>
          <a:ln>
            <a:noFill/>
          </a:ln>
        </p:spPr>
      </p:pic>
      <p:sp>
        <p:nvSpPr>
          <p:cNvPr id="164" name="Google Shape;164;p13"/>
          <p:cNvSpPr txBox="1"/>
          <p:nvPr/>
        </p:nvSpPr>
        <p:spPr>
          <a:xfrm>
            <a:off x="440436" y="3797887"/>
            <a:ext cx="10058400" cy="341632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1800"/>
              <a:t>4.   POLICY STATEMENT 168: The residents at IVH have the right to be free from abuse or criminal acts.  “Abuse” means the willful infliction of injury, unreasonable confinement, intimidation or punishment with resulting physical harm, pain or mental anguish.  “Criminal acts” include, but are not limited to, murder, manslaughter, rape, assault and battery and sexual abuse.</a:t>
            </a:r>
            <a:endParaRPr/>
          </a:p>
          <a:p>
            <a:pPr indent="0" lvl="0" marL="0" rtl="0" algn="l">
              <a:spcBef>
                <a:spcPts val="0"/>
              </a:spcBef>
              <a:spcAft>
                <a:spcPts val="0"/>
              </a:spcAft>
              <a:buNone/>
            </a:pPr>
            <a:r>
              <a:t/>
            </a:r>
            <a:endParaRPr sz="1800"/>
          </a:p>
          <a:p>
            <a:pPr indent="-285750" lvl="0" marL="285750" rtl="0" algn="l">
              <a:spcBef>
                <a:spcPts val="0"/>
              </a:spcBef>
              <a:spcAft>
                <a:spcPts val="0"/>
              </a:spcAft>
              <a:buClr>
                <a:srgbClr val="C00000"/>
              </a:buClr>
              <a:buSzPts val="1800"/>
              <a:buFont typeface="Noto Sans Symbols"/>
              <a:buChar char="▪"/>
            </a:pPr>
            <a:r>
              <a:rPr lang="en-US" sz="1800"/>
              <a:t>No resident is to be abused or mistreated by IVH employees, consultants, volunteers, contract employees, employees of other agencies providing service to the resident, family members, legal representatives, friends, other individuals or themselves.  </a:t>
            </a:r>
            <a:endParaRPr/>
          </a:p>
          <a:p>
            <a:pPr indent="-285750" lvl="0" marL="285750" rtl="0" algn="l">
              <a:spcBef>
                <a:spcPts val="0"/>
              </a:spcBef>
              <a:spcAft>
                <a:spcPts val="0"/>
              </a:spcAft>
              <a:buClr>
                <a:srgbClr val="C00000"/>
              </a:buClr>
              <a:buSzPts val="1800"/>
              <a:buFont typeface="Noto Sans Symbols"/>
              <a:buChar char="▪"/>
            </a:pPr>
            <a:r>
              <a:rPr lang="en-US" sz="1800"/>
              <a:t>Should you witness any form of abuse please contact the supervisor in your area, or call Switchboard to be connected to #620 supervisor to report immediately.</a:t>
            </a:r>
            <a:endParaRPr sz="1800"/>
          </a:p>
          <a:p>
            <a:pPr indent="-171450" lvl="0" marL="285750" rtl="0" algn="l">
              <a:spcBef>
                <a:spcPts val="0"/>
              </a:spcBef>
              <a:spcAft>
                <a:spcPts val="0"/>
              </a:spcAft>
              <a:buClr>
                <a:srgbClr val="C00000"/>
              </a:buClr>
              <a:buSzPts val="1800"/>
              <a:buFont typeface="Noto Sans Symbols"/>
              <a:buNone/>
            </a:pPr>
            <a:r>
              <a:t/>
            </a:r>
            <a:endParaRPr sz="1800"/>
          </a:p>
          <a:p>
            <a:pPr indent="0" lvl="0" marL="0" rtl="0" algn="l">
              <a:spcBef>
                <a:spcPts val="0"/>
              </a:spcBef>
              <a:spcAft>
                <a:spcPts val="0"/>
              </a:spcAft>
              <a:buNone/>
            </a:pPr>
            <a:r>
              <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4"/>
          <p:cNvSpPr txBox="1"/>
          <p:nvPr>
            <p:ph type="title"/>
          </p:nvPr>
        </p:nvSpPr>
        <p:spPr>
          <a:xfrm>
            <a:off x="440436" y="614172"/>
            <a:ext cx="11309985" cy="1045158"/>
          </a:xfrm>
          <a:prstGeom prst="rect">
            <a:avLst/>
          </a:prstGeom>
          <a:solidFill>
            <a:srgbClr val="1A315F"/>
          </a:solidFill>
          <a:ln>
            <a:noFill/>
          </a:ln>
        </p:spPr>
        <p:txBody>
          <a:bodyPr anchorCtr="0" anchor="t" bIns="0" lIns="0" spcFirstLastPara="1" rIns="0" wrap="square" tIns="364475">
            <a:spAutoFit/>
          </a:bodyPr>
          <a:lstStyle/>
          <a:p>
            <a:pPr indent="0" lvl="0" marL="231775" rtl="0" algn="l">
              <a:lnSpc>
                <a:spcPct val="100000"/>
              </a:lnSpc>
              <a:spcBef>
                <a:spcPts val="0"/>
              </a:spcBef>
              <a:spcAft>
                <a:spcPts val="0"/>
              </a:spcAft>
              <a:buSzPts val="1400"/>
              <a:buNone/>
            </a:pPr>
            <a:r>
              <a:rPr lang="en-US"/>
              <a:t>ADMINISTRATIVE POLICIES</a:t>
            </a:r>
            <a:endParaRPr/>
          </a:p>
        </p:txBody>
      </p:sp>
      <p:pic>
        <p:nvPicPr>
          <p:cNvPr id="170" name="Google Shape;170;p14"/>
          <p:cNvPicPr preferRelativeResize="0"/>
          <p:nvPr/>
        </p:nvPicPr>
        <p:blipFill rotWithShape="1">
          <a:blip r:embed="rId3">
            <a:alphaModFix/>
          </a:blip>
          <a:srcRect b="0" l="0" r="0" t="0"/>
          <a:stretch/>
        </p:blipFill>
        <p:spPr>
          <a:xfrm>
            <a:off x="10972800" y="5428488"/>
            <a:ext cx="1088135" cy="1312163"/>
          </a:xfrm>
          <a:prstGeom prst="rect">
            <a:avLst/>
          </a:prstGeom>
          <a:noFill/>
          <a:ln>
            <a:noFill/>
          </a:ln>
        </p:spPr>
      </p:pic>
      <p:sp>
        <p:nvSpPr>
          <p:cNvPr id="171" name="Google Shape;171;p14"/>
          <p:cNvSpPr txBox="1"/>
          <p:nvPr/>
        </p:nvSpPr>
        <p:spPr>
          <a:xfrm>
            <a:off x="2095500" y="3200400"/>
            <a:ext cx="3810000" cy="252376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C00000"/>
              </a:buClr>
              <a:buSzPts val="2800"/>
              <a:buFont typeface="Noto Sans Symbols"/>
              <a:buChar char="▪"/>
            </a:pPr>
            <a:r>
              <a:rPr b="0" i="0" lang="en-US" sz="2800" u="none" cap="none" strike="noStrike">
                <a:solidFill>
                  <a:srgbClr val="000000"/>
                </a:solidFill>
                <a:latin typeface="Arial"/>
                <a:ea typeface="Arial"/>
                <a:cs typeface="Arial"/>
                <a:sym typeface="Arial"/>
              </a:rPr>
              <a:t>Verbal Abuse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C00000"/>
              </a:buClr>
              <a:buSzPts val="2800"/>
              <a:buFont typeface="Noto Sans Symbols"/>
              <a:buChar char="▪"/>
            </a:pPr>
            <a:r>
              <a:rPr b="0" i="0" lang="en-US" sz="2800" u="none" cap="none" strike="noStrike">
                <a:solidFill>
                  <a:srgbClr val="000000"/>
                </a:solidFill>
                <a:latin typeface="Arial"/>
                <a:ea typeface="Arial"/>
                <a:cs typeface="Arial"/>
                <a:sym typeface="Arial"/>
              </a:rPr>
              <a:t>Physical Abuse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C00000"/>
              </a:buClr>
              <a:buSzPts val="2800"/>
              <a:buFont typeface="Noto Sans Symbols"/>
              <a:buChar char="▪"/>
            </a:pPr>
            <a:r>
              <a:rPr b="0" i="0" lang="en-US" sz="2800" u="none" cap="none" strike="noStrike">
                <a:solidFill>
                  <a:srgbClr val="000000"/>
                </a:solidFill>
                <a:latin typeface="Arial"/>
                <a:ea typeface="Arial"/>
                <a:cs typeface="Arial"/>
                <a:sym typeface="Arial"/>
              </a:rPr>
              <a:t>Sexual Abuse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C00000"/>
              </a:buClr>
              <a:buSzPts val="2800"/>
              <a:buFont typeface="Noto Sans Symbols"/>
              <a:buChar char="▪"/>
            </a:pPr>
            <a:r>
              <a:rPr b="0" i="0" lang="en-US" sz="2800" u="none" cap="none" strike="noStrike">
                <a:solidFill>
                  <a:srgbClr val="000000"/>
                </a:solidFill>
                <a:latin typeface="Arial"/>
                <a:ea typeface="Arial"/>
                <a:cs typeface="Arial"/>
                <a:sym typeface="Arial"/>
              </a:rPr>
              <a:t>Mental Abuse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C00000"/>
              </a:buClr>
              <a:buSzPts val="2800"/>
              <a:buFont typeface="Noto Sans Symbols"/>
              <a:buChar char="▪"/>
            </a:pPr>
            <a:r>
              <a:rPr b="0" i="0" lang="en-US" sz="2800" u="none" cap="none" strike="noStrike">
                <a:solidFill>
                  <a:srgbClr val="000000"/>
                </a:solidFill>
                <a:latin typeface="Arial"/>
                <a:ea typeface="Arial"/>
                <a:cs typeface="Arial"/>
                <a:sym typeface="Arial"/>
              </a:rPr>
              <a:t>Neglect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2" name="Google Shape;172;p14"/>
          <p:cNvSpPr txBox="1"/>
          <p:nvPr/>
        </p:nvSpPr>
        <p:spPr>
          <a:xfrm>
            <a:off x="7239000" y="2769513"/>
            <a:ext cx="3733800" cy="3385542"/>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C00000"/>
              </a:buClr>
              <a:buSzPts val="2800"/>
              <a:buFont typeface="Noto Sans Symbols"/>
              <a:buChar char="▪"/>
            </a:pPr>
            <a:r>
              <a:rPr b="0" i="0" lang="en-US" sz="2800" u="none" cap="none" strike="noStrike">
                <a:solidFill>
                  <a:srgbClr val="000000"/>
                </a:solidFill>
                <a:latin typeface="Arial"/>
                <a:ea typeface="Arial"/>
                <a:cs typeface="Arial"/>
                <a:sym typeface="Arial"/>
              </a:rPr>
              <a:t>Misappropriation of resident property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C00000"/>
              </a:buClr>
              <a:buSzPts val="2800"/>
              <a:buFont typeface="Noto Sans Symbols"/>
              <a:buChar char="▪"/>
            </a:pPr>
            <a:r>
              <a:rPr b="0" i="0" lang="en-US" sz="2800" u="none" cap="none" strike="noStrike">
                <a:solidFill>
                  <a:srgbClr val="000000"/>
                </a:solidFill>
                <a:latin typeface="Arial"/>
                <a:ea typeface="Arial"/>
                <a:cs typeface="Arial"/>
                <a:sym typeface="Arial"/>
              </a:rPr>
              <a:t>Involuntary seclusion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C00000"/>
              </a:buClr>
              <a:buSzPts val="2800"/>
              <a:buFont typeface="Noto Sans Symbols"/>
              <a:buChar char="▪"/>
            </a:pPr>
            <a:r>
              <a:rPr b="0" i="0" lang="en-US" sz="2800" u="none" cap="none" strike="noStrike">
                <a:solidFill>
                  <a:srgbClr val="000000"/>
                </a:solidFill>
                <a:latin typeface="Arial"/>
                <a:ea typeface="Arial"/>
                <a:cs typeface="Arial"/>
                <a:sym typeface="Arial"/>
              </a:rPr>
              <a:t>Restraint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C00000"/>
              </a:buClr>
              <a:buSzPts val="2800"/>
              <a:buFont typeface="Noto Sans Symbols"/>
              <a:buChar char="▪"/>
            </a:pPr>
            <a:r>
              <a:rPr b="0" i="0" lang="en-US" sz="2800" u="none" cap="none" strike="noStrike">
                <a:solidFill>
                  <a:srgbClr val="000000"/>
                </a:solidFill>
                <a:latin typeface="Arial"/>
                <a:ea typeface="Arial"/>
                <a:cs typeface="Arial"/>
                <a:sym typeface="Arial"/>
              </a:rPr>
              <a:t>Personal degradation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 name="Google Shape;173;p14"/>
          <p:cNvSpPr txBox="1"/>
          <p:nvPr/>
        </p:nvSpPr>
        <p:spPr>
          <a:xfrm>
            <a:off x="3200400" y="1981200"/>
            <a:ext cx="541020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sng" cap="none" strike="noStrike">
                <a:solidFill>
                  <a:srgbClr val="000000"/>
                </a:solidFill>
                <a:latin typeface="Gill Sans"/>
                <a:ea typeface="Gill Sans"/>
                <a:cs typeface="Gill Sans"/>
                <a:sym typeface="Gill Sans"/>
              </a:rPr>
              <a:t>Types of Abuse: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5"/>
          <p:cNvSpPr txBox="1"/>
          <p:nvPr>
            <p:ph type="title"/>
          </p:nvPr>
        </p:nvSpPr>
        <p:spPr>
          <a:xfrm>
            <a:off x="440436" y="614172"/>
            <a:ext cx="11309985" cy="1045158"/>
          </a:xfrm>
          <a:prstGeom prst="rect">
            <a:avLst/>
          </a:prstGeom>
          <a:solidFill>
            <a:srgbClr val="1A315F"/>
          </a:solidFill>
          <a:ln>
            <a:noFill/>
          </a:ln>
        </p:spPr>
        <p:txBody>
          <a:bodyPr anchorCtr="0" anchor="t" bIns="0" lIns="0" spcFirstLastPara="1" rIns="0" wrap="square" tIns="364475">
            <a:spAutoFit/>
          </a:bodyPr>
          <a:lstStyle/>
          <a:p>
            <a:pPr indent="0" lvl="0" marL="231775" rtl="0" algn="l">
              <a:lnSpc>
                <a:spcPct val="100000"/>
              </a:lnSpc>
              <a:spcBef>
                <a:spcPts val="0"/>
              </a:spcBef>
              <a:spcAft>
                <a:spcPts val="0"/>
              </a:spcAft>
              <a:buNone/>
            </a:pPr>
            <a:r>
              <a:rPr lang="en-US"/>
              <a:t>HIPAA &amp; INFORMATION SECURITY</a:t>
            </a:r>
            <a:endParaRPr/>
          </a:p>
        </p:txBody>
      </p:sp>
      <p:sp>
        <p:nvSpPr>
          <p:cNvPr id="179" name="Google Shape;179;p15"/>
          <p:cNvSpPr txBox="1"/>
          <p:nvPr/>
        </p:nvSpPr>
        <p:spPr>
          <a:xfrm>
            <a:off x="762000" y="1659330"/>
            <a:ext cx="10210800" cy="5114862"/>
          </a:xfrm>
          <a:prstGeom prst="rect">
            <a:avLst/>
          </a:prstGeom>
          <a:noFill/>
          <a:ln>
            <a:noFill/>
          </a:ln>
        </p:spPr>
        <p:txBody>
          <a:bodyPr anchorCtr="0" anchor="t" bIns="0" lIns="0" spcFirstLastPara="1" rIns="0" wrap="square" tIns="12700">
            <a:spAutoFit/>
          </a:bodyPr>
          <a:lstStyle/>
          <a:p>
            <a:pPr indent="-100965" lvl="0" marL="819785" marR="5080" rtl="0" algn="ctr">
              <a:lnSpc>
                <a:spcPct val="140800"/>
              </a:lnSpc>
              <a:spcBef>
                <a:spcPts val="0"/>
              </a:spcBef>
              <a:spcAft>
                <a:spcPts val="0"/>
              </a:spcAft>
              <a:buNone/>
            </a:pPr>
            <a:r>
              <a:rPr b="1" lang="en-US" sz="2400" u="sng">
                <a:solidFill>
                  <a:srgbClr val="3C3C3C"/>
                </a:solidFill>
                <a:latin typeface="Gill Sans"/>
                <a:ea typeface="Gill Sans"/>
                <a:cs typeface="Gill Sans"/>
                <a:sym typeface="Gill Sans"/>
              </a:rPr>
              <a:t>All Volunteer and Contracted Agencies must be knowledgeable of HIPAA</a:t>
            </a:r>
            <a:r>
              <a:rPr b="1" lang="en-US" sz="2400">
                <a:solidFill>
                  <a:srgbClr val="3C3C3C"/>
                </a:solidFill>
                <a:latin typeface="Gill Sans"/>
                <a:ea typeface="Gill Sans"/>
                <a:cs typeface="Gill Sans"/>
                <a:sym typeface="Gill Sans"/>
              </a:rPr>
              <a:t> </a:t>
            </a:r>
            <a:r>
              <a:rPr b="1" lang="en-US" sz="2400" u="sng">
                <a:solidFill>
                  <a:srgbClr val="3C3C3C"/>
                </a:solidFill>
                <a:latin typeface="Gill Sans"/>
                <a:ea typeface="Gill Sans"/>
                <a:cs typeface="Gill Sans"/>
                <a:sym typeface="Gill Sans"/>
              </a:rPr>
              <a:t>and adhere to the policies of IVH for resident confidentiality</a:t>
            </a:r>
            <a:r>
              <a:rPr b="1" lang="en-US" sz="2000" u="sng">
                <a:solidFill>
                  <a:srgbClr val="3C3C3C"/>
                </a:solidFill>
                <a:latin typeface="Gill Sans"/>
                <a:ea typeface="Gill Sans"/>
                <a:cs typeface="Gill Sans"/>
                <a:sym typeface="Gill Sans"/>
              </a:rPr>
              <a:t>.</a:t>
            </a:r>
            <a:endParaRPr sz="2000">
              <a:latin typeface="Gill Sans"/>
              <a:ea typeface="Gill Sans"/>
              <a:cs typeface="Gill Sans"/>
              <a:sym typeface="Gill Sans"/>
            </a:endParaRPr>
          </a:p>
          <a:p>
            <a:pPr indent="0" lvl="0" marL="0" rtl="0" algn="l">
              <a:lnSpc>
                <a:spcPct val="100000"/>
              </a:lnSpc>
              <a:spcBef>
                <a:spcPts val="90"/>
              </a:spcBef>
              <a:spcAft>
                <a:spcPts val="0"/>
              </a:spcAft>
              <a:buNone/>
            </a:pPr>
            <a:r>
              <a:t/>
            </a:r>
            <a:endParaRPr sz="2150">
              <a:latin typeface="Gill Sans"/>
              <a:ea typeface="Gill Sans"/>
              <a:cs typeface="Gill Sans"/>
              <a:sym typeface="Gill Sans"/>
            </a:endParaRPr>
          </a:p>
          <a:p>
            <a:pPr indent="-342900" lvl="0" marL="589280" rtl="0" algn="l">
              <a:lnSpc>
                <a:spcPct val="100000"/>
              </a:lnSpc>
              <a:spcBef>
                <a:spcPts val="5"/>
              </a:spcBef>
              <a:spcAft>
                <a:spcPts val="0"/>
              </a:spcAft>
              <a:buClr>
                <a:srgbClr val="C00000"/>
              </a:buClr>
              <a:buSzPts val="2100"/>
              <a:buFont typeface="Noto Sans Symbols"/>
              <a:buChar char="▪"/>
            </a:pPr>
            <a:r>
              <a:rPr lang="en-US" sz="2400">
                <a:solidFill>
                  <a:srgbClr val="3C3C3C"/>
                </a:solidFill>
                <a:latin typeface="Gill Sans"/>
                <a:ea typeface="Gill Sans"/>
                <a:cs typeface="Gill Sans"/>
                <a:sym typeface="Gill Sans"/>
              </a:rPr>
              <a:t>Some Volunteer and Contracted Agencies staff members may have access to protected health information (PHI).</a:t>
            </a:r>
            <a:endParaRPr sz="2400">
              <a:latin typeface="Gill Sans"/>
              <a:ea typeface="Gill Sans"/>
              <a:cs typeface="Gill Sans"/>
              <a:sym typeface="Gill Sans"/>
            </a:endParaRPr>
          </a:p>
          <a:p>
            <a:pPr indent="-342900" lvl="0" marL="589915" marR="592455" rtl="0" algn="l">
              <a:lnSpc>
                <a:spcPct val="140800"/>
              </a:lnSpc>
              <a:spcBef>
                <a:spcPts val="0"/>
              </a:spcBef>
              <a:spcAft>
                <a:spcPts val="0"/>
              </a:spcAft>
              <a:buClr>
                <a:srgbClr val="C00000"/>
              </a:buClr>
              <a:buSzPts val="2100"/>
              <a:buFont typeface="Noto Sans Symbols"/>
              <a:buChar char="▪"/>
            </a:pPr>
            <a:r>
              <a:rPr lang="en-US" sz="2400">
                <a:solidFill>
                  <a:srgbClr val="3C3C3C"/>
                </a:solidFill>
                <a:latin typeface="Gill Sans"/>
                <a:ea typeface="Gill Sans"/>
                <a:cs typeface="Gill Sans"/>
                <a:sym typeface="Gill Sans"/>
              </a:rPr>
              <a:t>It is illegal for you to use or disclose this PHI outside of your student experience at IVH.</a:t>
            </a:r>
            <a:endParaRPr sz="2400">
              <a:latin typeface="Gill Sans"/>
              <a:ea typeface="Gill Sans"/>
              <a:cs typeface="Gill Sans"/>
              <a:sym typeface="Gill Sans"/>
            </a:endParaRPr>
          </a:p>
          <a:p>
            <a:pPr indent="-342900" lvl="0" marL="543560" rtl="0" algn="l">
              <a:lnSpc>
                <a:spcPct val="100000"/>
              </a:lnSpc>
              <a:spcBef>
                <a:spcPts val="1175"/>
              </a:spcBef>
              <a:spcAft>
                <a:spcPts val="0"/>
              </a:spcAft>
              <a:buClr>
                <a:srgbClr val="C00000"/>
              </a:buClr>
              <a:buSzPts val="2100"/>
              <a:buFont typeface="Noto Sans Symbols"/>
              <a:buChar char="▪"/>
            </a:pPr>
            <a:r>
              <a:rPr lang="en-US" sz="2400">
                <a:solidFill>
                  <a:srgbClr val="3C3C3C"/>
                </a:solidFill>
                <a:latin typeface="Gill Sans"/>
                <a:ea typeface="Gill Sans"/>
                <a:cs typeface="Gill Sans"/>
                <a:sym typeface="Gill Sans"/>
              </a:rPr>
              <a:t>You may only access the PHI of residents for whom you are caring.</a:t>
            </a:r>
            <a:endParaRPr sz="2400">
              <a:latin typeface="Gill Sans"/>
              <a:ea typeface="Gill Sans"/>
              <a:cs typeface="Gill Sans"/>
              <a:sym typeface="Gill Sans"/>
            </a:endParaRPr>
          </a:p>
          <a:p>
            <a:pPr indent="-342900" lvl="0" marL="543560" rtl="0" algn="l">
              <a:lnSpc>
                <a:spcPct val="100000"/>
              </a:lnSpc>
              <a:spcBef>
                <a:spcPts val="1175"/>
              </a:spcBef>
              <a:spcAft>
                <a:spcPts val="0"/>
              </a:spcAft>
              <a:buClr>
                <a:srgbClr val="C00000"/>
              </a:buClr>
              <a:buSzPts val="2100"/>
              <a:buFont typeface="Noto Sans Symbols"/>
              <a:buChar char="▪"/>
            </a:pPr>
            <a:r>
              <a:rPr lang="en-US" sz="2400">
                <a:solidFill>
                  <a:srgbClr val="3C3C3C"/>
                </a:solidFill>
                <a:latin typeface="Gill Sans"/>
                <a:ea typeface="Gill Sans"/>
                <a:cs typeface="Gill Sans"/>
                <a:sym typeface="Gill Sans"/>
              </a:rPr>
              <a:t>Privacy policies at IVH apply to paper documents as well as electronic devices which include computers, laptops, and mobile phones.</a:t>
            </a:r>
            <a:endParaRPr sz="2400">
              <a:latin typeface="Gill Sans"/>
              <a:ea typeface="Gill Sans"/>
              <a:cs typeface="Gill Sans"/>
              <a:sym typeface="Gill Sans"/>
            </a:endParaRPr>
          </a:p>
        </p:txBody>
      </p:sp>
      <p:pic>
        <p:nvPicPr>
          <p:cNvPr id="180" name="Google Shape;180;p15"/>
          <p:cNvPicPr preferRelativeResize="0"/>
          <p:nvPr/>
        </p:nvPicPr>
        <p:blipFill rotWithShape="1">
          <a:blip r:embed="rId3">
            <a:alphaModFix/>
          </a:blip>
          <a:srcRect b="0" l="0" r="0" t="0"/>
          <a:stretch/>
        </p:blipFill>
        <p:spPr>
          <a:xfrm>
            <a:off x="10972800" y="5428488"/>
            <a:ext cx="1088135" cy="131216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6"/>
          <p:cNvSpPr txBox="1"/>
          <p:nvPr>
            <p:ph type="title"/>
          </p:nvPr>
        </p:nvSpPr>
        <p:spPr>
          <a:xfrm>
            <a:off x="440436" y="614172"/>
            <a:ext cx="11309985" cy="1190625"/>
          </a:xfrm>
          <a:prstGeom prst="rect">
            <a:avLst/>
          </a:prstGeom>
          <a:solidFill>
            <a:srgbClr val="1A315F"/>
          </a:solidFill>
          <a:ln>
            <a:noFill/>
          </a:ln>
        </p:spPr>
        <p:txBody>
          <a:bodyPr anchorCtr="0" anchor="t" bIns="0" lIns="0" spcFirstLastPara="1" rIns="0" wrap="square" tIns="364475">
            <a:spAutoFit/>
          </a:bodyPr>
          <a:lstStyle/>
          <a:p>
            <a:pPr indent="0" lvl="0" marL="231775" rtl="0" algn="l">
              <a:lnSpc>
                <a:spcPct val="100000"/>
              </a:lnSpc>
              <a:spcBef>
                <a:spcPts val="0"/>
              </a:spcBef>
              <a:spcAft>
                <a:spcPts val="0"/>
              </a:spcAft>
              <a:buNone/>
            </a:pPr>
            <a:r>
              <a:rPr lang="en-US"/>
              <a:t>HIPAA &amp; INFORMATION SECURITY</a:t>
            </a:r>
            <a:endParaRPr/>
          </a:p>
        </p:txBody>
      </p:sp>
      <p:sp>
        <p:nvSpPr>
          <p:cNvPr id="186" name="Google Shape;186;p16"/>
          <p:cNvSpPr txBox="1"/>
          <p:nvPr/>
        </p:nvSpPr>
        <p:spPr>
          <a:xfrm>
            <a:off x="2945510" y="1977659"/>
            <a:ext cx="6299835" cy="574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3600" u="sng">
                <a:solidFill>
                  <a:srgbClr val="3C3C3C"/>
                </a:solidFill>
                <a:latin typeface="Gill Sans"/>
                <a:ea typeface="Gill Sans"/>
                <a:cs typeface="Gill Sans"/>
                <a:sym typeface="Gill Sans"/>
              </a:rPr>
              <a:t>Guidelines for the use of PHI:</a:t>
            </a:r>
            <a:endParaRPr sz="3600">
              <a:latin typeface="Gill Sans"/>
              <a:ea typeface="Gill Sans"/>
              <a:cs typeface="Gill Sans"/>
              <a:sym typeface="Gill Sans"/>
            </a:endParaRPr>
          </a:p>
        </p:txBody>
      </p:sp>
      <p:sp>
        <p:nvSpPr>
          <p:cNvPr id="187" name="Google Shape;187;p16"/>
          <p:cNvSpPr txBox="1"/>
          <p:nvPr/>
        </p:nvSpPr>
        <p:spPr>
          <a:xfrm>
            <a:off x="440436" y="2659043"/>
            <a:ext cx="10765155" cy="4061625"/>
          </a:xfrm>
          <a:prstGeom prst="rect">
            <a:avLst/>
          </a:prstGeom>
          <a:noFill/>
          <a:ln>
            <a:noFill/>
          </a:ln>
        </p:spPr>
        <p:txBody>
          <a:bodyPr anchorCtr="0" anchor="t" bIns="0" lIns="0" spcFirstLastPara="1" rIns="0" wrap="square" tIns="88900">
            <a:spAutoFit/>
          </a:bodyPr>
          <a:lstStyle/>
          <a:p>
            <a:pPr indent="-376555" lvl="0" marL="388620" rtl="0" algn="l">
              <a:lnSpc>
                <a:spcPct val="100000"/>
              </a:lnSpc>
              <a:spcBef>
                <a:spcPts val="0"/>
              </a:spcBef>
              <a:spcAft>
                <a:spcPts val="0"/>
              </a:spcAft>
              <a:buClr>
                <a:srgbClr val="C00000"/>
              </a:buClr>
              <a:buSzPts val="1980"/>
              <a:buFont typeface="Noto Sans Symbols"/>
              <a:buChar char="▪"/>
            </a:pPr>
            <a:r>
              <a:rPr lang="en-US" sz="2200">
                <a:solidFill>
                  <a:srgbClr val="3C3C3C"/>
                </a:solidFill>
                <a:latin typeface="Gill Sans"/>
                <a:ea typeface="Gill Sans"/>
                <a:cs typeface="Gill Sans"/>
                <a:sym typeface="Gill Sans"/>
              </a:rPr>
              <a:t>PHI may only be shared for treatment purposes.</a:t>
            </a:r>
            <a:endParaRPr sz="2200">
              <a:latin typeface="Gill Sans"/>
              <a:ea typeface="Gill Sans"/>
              <a:cs typeface="Gill Sans"/>
              <a:sym typeface="Gill Sans"/>
            </a:endParaRPr>
          </a:p>
          <a:p>
            <a:pPr indent="-349885" lvl="0" marL="362585" rtl="0" algn="l">
              <a:lnSpc>
                <a:spcPct val="100000"/>
              </a:lnSpc>
              <a:spcBef>
                <a:spcPts val="600"/>
              </a:spcBef>
              <a:spcAft>
                <a:spcPts val="0"/>
              </a:spcAft>
              <a:buClr>
                <a:srgbClr val="C00000"/>
              </a:buClr>
              <a:buSzPts val="1980"/>
              <a:buFont typeface="Noto Sans Symbols"/>
              <a:buChar char="▪"/>
            </a:pPr>
            <a:r>
              <a:rPr lang="en-US" sz="2200">
                <a:solidFill>
                  <a:srgbClr val="3C3C3C"/>
                </a:solidFill>
                <a:latin typeface="Gill Sans"/>
                <a:ea typeface="Gill Sans"/>
                <a:cs typeface="Gill Sans"/>
                <a:sym typeface="Gill Sans"/>
              </a:rPr>
              <a:t>Access only the minimum amount necessary to care for your resident or complete an assignment.</a:t>
            </a:r>
            <a:endParaRPr sz="2200">
              <a:latin typeface="Gill Sans"/>
              <a:ea typeface="Gill Sans"/>
              <a:cs typeface="Gill Sans"/>
              <a:sym typeface="Gill Sans"/>
            </a:endParaRPr>
          </a:p>
          <a:p>
            <a:pPr indent="-306705" lvl="0" marL="318770" marR="5080" rtl="0" algn="l">
              <a:lnSpc>
                <a:spcPct val="80000"/>
              </a:lnSpc>
              <a:spcBef>
                <a:spcPts val="1080"/>
              </a:spcBef>
              <a:spcAft>
                <a:spcPts val="0"/>
              </a:spcAft>
              <a:buClr>
                <a:srgbClr val="C00000"/>
              </a:buClr>
              <a:buSzPts val="1980"/>
              <a:buFont typeface="Noto Sans Symbols"/>
              <a:buChar char="▪"/>
            </a:pPr>
            <a:r>
              <a:rPr lang="en-US" sz="2200"/>
              <a:t>	</a:t>
            </a:r>
            <a:r>
              <a:rPr lang="en-US" sz="2200">
                <a:solidFill>
                  <a:srgbClr val="3C3C3C"/>
                </a:solidFill>
                <a:latin typeface="Gill Sans"/>
                <a:ea typeface="Gill Sans"/>
                <a:cs typeface="Gill Sans"/>
                <a:sym typeface="Gill Sans"/>
              </a:rPr>
              <a:t>DO NOT record resident names, dates of birth, addresses, phone numbers, medical record numbers, etc. for clinical assignments.</a:t>
            </a:r>
            <a:endParaRPr sz="2200">
              <a:latin typeface="Gill Sans"/>
              <a:ea typeface="Gill Sans"/>
              <a:cs typeface="Gill Sans"/>
              <a:sym typeface="Gill Sans"/>
            </a:endParaRPr>
          </a:p>
          <a:p>
            <a:pPr indent="-306705" lvl="0" marL="318770" marR="767080" rtl="0" algn="l">
              <a:lnSpc>
                <a:spcPct val="80000"/>
              </a:lnSpc>
              <a:spcBef>
                <a:spcPts val="1080"/>
              </a:spcBef>
              <a:spcAft>
                <a:spcPts val="0"/>
              </a:spcAft>
              <a:buClr>
                <a:srgbClr val="C00000"/>
              </a:buClr>
              <a:buSzPts val="1980"/>
              <a:buFont typeface="Noto Sans Symbols"/>
              <a:buChar char="▪"/>
            </a:pPr>
            <a:r>
              <a:rPr lang="en-US" sz="2200"/>
              <a:t>	</a:t>
            </a:r>
            <a:r>
              <a:rPr lang="en-US" sz="2200">
                <a:solidFill>
                  <a:srgbClr val="3C3C3C"/>
                </a:solidFill>
                <a:latin typeface="Gill Sans"/>
                <a:ea typeface="Gill Sans"/>
                <a:cs typeface="Gill Sans"/>
                <a:sym typeface="Gill Sans"/>
              </a:rPr>
              <a:t>It is not appropriate to discuss residents in elevators, hallways or other common areas.</a:t>
            </a:r>
            <a:endParaRPr sz="2200">
              <a:latin typeface="Gill Sans"/>
              <a:ea typeface="Gill Sans"/>
              <a:cs typeface="Gill Sans"/>
              <a:sym typeface="Gill Sans"/>
            </a:endParaRPr>
          </a:p>
          <a:p>
            <a:pPr indent="-376555" lvl="0" marL="388620" rtl="0" algn="l">
              <a:lnSpc>
                <a:spcPct val="100000"/>
              </a:lnSpc>
              <a:spcBef>
                <a:spcPts val="600"/>
              </a:spcBef>
              <a:spcAft>
                <a:spcPts val="0"/>
              </a:spcAft>
              <a:buClr>
                <a:srgbClr val="C00000"/>
              </a:buClr>
              <a:buSzPts val="1980"/>
              <a:buFont typeface="Noto Sans Symbols"/>
              <a:buChar char="▪"/>
            </a:pPr>
            <a:r>
              <a:rPr lang="en-US" sz="2200">
                <a:solidFill>
                  <a:srgbClr val="3C3C3C"/>
                </a:solidFill>
                <a:latin typeface="Gill Sans"/>
                <a:ea typeface="Gill Sans"/>
                <a:cs typeface="Gill Sans"/>
                <a:sym typeface="Gill Sans"/>
              </a:rPr>
              <a:t>Log off computers before walking away.</a:t>
            </a:r>
            <a:endParaRPr sz="2200">
              <a:latin typeface="Gill Sans"/>
              <a:ea typeface="Gill Sans"/>
              <a:cs typeface="Gill Sans"/>
              <a:sym typeface="Gill Sans"/>
            </a:endParaRPr>
          </a:p>
          <a:p>
            <a:pPr indent="-306705" lvl="0" marL="318770" marR="817880" rtl="0" algn="l">
              <a:lnSpc>
                <a:spcPct val="80000"/>
              </a:lnSpc>
              <a:spcBef>
                <a:spcPts val="1080"/>
              </a:spcBef>
              <a:spcAft>
                <a:spcPts val="0"/>
              </a:spcAft>
              <a:buClr>
                <a:srgbClr val="C00000"/>
              </a:buClr>
              <a:buSzPts val="1980"/>
              <a:buFont typeface="Noto Sans Symbols"/>
              <a:buChar char="▪"/>
            </a:pPr>
            <a:r>
              <a:rPr lang="en-US" sz="2200"/>
              <a:t>	</a:t>
            </a:r>
            <a:r>
              <a:rPr lang="en-US" sz="2200">
                <a:solidFill>
                  <a:srgbClr val="3C3C3C"/>
                </a:solidFill>
                <a:latin typeface="Gill Sans"/>
                <a:ea typeface="Gill Sans"/>
                <a:cs typeface="Gill Sans"/>
                <a:sym typeface="Gill Sans"/>
              </a:rPr>
              <a:t>Any papers having resident PHI or IVH business must not leave the IVH grounds and must be disposed of in HIPAA containers.</a:t>
            </a:r>
            <a:endParaRPr sz="2200">
              <a:latin typeface="Gill Sans"/>
              <a:ea typeface="Gill Sans"/>
              <a:cs typeface="Gill Sans"/>
              <a:sym typeface="Gill Sans"/>
            </a:endParaRPr>
          </a:p>
          <a:p>
            <a:pPr indent="-342900" lvl="0" marL="354965" rtl="0" algn="l">
              <a:lnSpc>
                <a:spcPct val="100000"/>
              </a:lnSpc>
              <a:spcBef>
                <a:spcPts val="600"/>
              </a:spcBef>
              <a:spcAft>
                <a:spcPts val="0"/>
              </a:spcAft>
              <a:buClr>
                <a:srgbClr val="C00000"/>
              </a:buClr>
              <a:buSzPts val="1980"/>
              <a:buFont typeface="Noto Sans Symbols"/>
              <a:buChar char="▪"/>
            </a:pPr>
            <a:r>
              <a:rPr lang="en-US" sz="2200">
                <a:solidFill>
                  <a:srgbClr val="3C3C3C"/>
                </a:solidFill>
                <a:latin typeface="Gill Sans"/>
                <a:ea typeface="Gill Sans"/>
                <a:cs typeface="Gill Sans"/>
                <a:sym typeface="Gill Sans"/>
              </a:rPr>
              <a:t>If you have questions about the use or disclosure of PHI, contact your IVH contact.</a:t>
            </a:r>
            <a:endParaRPr sz="2200">
              <a:latin typeface="Gill Sans"/>
              <a:ea typeface="Gill Sans"/>
              <a:cs typeface="Gill Sans"/>
              <a:sym typeface="Gill Sans"/>
            </a:endParaRPr>
          </a:p>
        </p:txBody>
      </p:sp>
      <p:pic>
        <p:nvPicPr>
          <p:cNvPr id="188" name="Google Shape;188;p16"/>
          <p:cNvPicPr preferRelativeResize="0"/>
          <p:nvPr/>
        </p:nvPicPr>
        <p:blipFill rotWithShape="1">
          <a:blip r:embed="rId3">
            <a:alphaModFix/>
          </a:blip>
          <a:srcRect b="0" l="0" r="0" t="0"/>
          <a:stretch/>
        </p:blipFill>
        <p:spPr>
          <a:xfrm>
            <a:off x="10963450" y="4689856"/>
            <a:ext cx="1088135" cy="131216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7"/>
          <p:cNvSpPr txBox="1"/>
          <p:nvPr>
            <p:ph type="title"/>
          </p:nvPr>
        </p:nvSpPr>
        <p:spPr>
          <a:xfrm>
            <a:off x="440436" y="614172"/>
            <a:ext cx="11309985" cy="922047"/>
          </a:xfrm>
          <a:prstGeom prst="rect">
            <a:avLst/>
          </a:prstGeom>
          <a:solidFill>
            <a:srgbClr val="1A315F"/>
          </a:solidFill>
          <a:ln>
            <a:noFill/>
          </a:ln>
        </p:spPr>
        <p:txBody>
          <a:bodyPr anchorCtr="0" anchor="t" bIns="0" lIns="0" spcFirstLastPara="1" rIns="0" wrap="square" tIns="364475">
            <a:spAutoFit/>
          </a:bodyPr>
          <a:lstStyle/>
          <a:p>
            <a:pPr indent="0" lvl="0" marL="231775" rtl="0" algn="l">
              <a:lnSpc>
                <a:spcPct val="100000"/>
              </a:lnSpc>
              <a:spcBef>
                <a:spcPts val="0"/>
              </a:spcBef>
              <a:spcAft>
                <a:spcPts val="0"/>
              </a:spcAft>
              <a:buNone/>
            </a:pPr>
            <a:r>
              <a:rPr lang="en-US" sz="3600"/>
              <a:t>INFORMATION TECHNOLOGY SYSTEM SECURITY</a:t>
            </a:r>
            <a:endParaRPr sz="3600"/>
          </a:p>
        </p:txBody>
      </p:sp>
      <p:sp>
        <p:nvSpPr>
          <p:cNvPr id="194" name="Google Shape;194;p17"/>
          <p:cNvSpPr txBox="1"/>
          <p:nvPr/>
        </p:nvSpPr>
        <p:spPr>
          <a:xfrm>
            <a:off x="416022" y="1798139"/>
            <a:ext cx="10653395" cy="4614725"/>
          </a:xfrm>
          <a:prstGeom prst="rect">
            <a:avLst/>
          </a:prstGeom>
          <a:noFill/>
          <a:ln>
            <a:noFill/>
          </a:ln>
        </p:spPr>
        <p:txBody>
          <a:bodyPr anchorCtr="0" anchor="t" bIns="0" lIns="0" spcFirstLastPara="1" rIns="0" wrap="square" tIns="13325">
            <a:spAutoFit/>
          </a:bodyPr>
          <a:lstStyle/>
          <a:p>
            <a:pPr indent="-285750" lvl="0" marL="285750" rtl="0" algn="l">
              <a:spcBef>
                <a:spcPts val="0"/>
              </a:spcBef>
              <a:spcAft>
                <a:spcPts val="0"/>
              </a:spcAft>
              <a:buClr>
                <a:srgbClr val="C00000"/>
              </a:buClr>
              <a:buSzPts val="1600"/>
              <a:buFont typeface="Noto Sans Symbols"/>
              <a:buChar char="▪"/>
            </a:pPr>
            <a:r>
              <a:rPr lang="en-US" sz="1600">
                <a:latin typeface="Gill Sans"/>
                <a:ea typeface="Gill Sans"/>
                <a:cs typeface="Gill Sans"/>
                <a:sym typeface="Gill Sans"/>
              </a:rPr>
              <a:t>IVH employees, contractors, students/interns and volunteers who have access to computers and computer-related devices and resources (laptops and mobile devices, storage devices, handheld devices, etc) will use those resources to accomplish the business of the Iowa Veterans Home and accept responsibility for protecting these resources as described throughout this policy.  </a:t>
            </a:r>
            <a:endParaRPr/>
          </a:p>
          <a:p>
            <a:pPr indent="-285750" lvl="0" marL="285750" rtl="0" algn="l">
              <a:spcBef>
                <a:spcPts val="0"/>
              </a:spcBef>
              <a:spcAft>
                <a:spcPts val="0"/>
              </a:spcAft>
              <a:buClr>
                <a:srgbClr val="C00000"/>
              </a:buClr>
              <a:buSzPts val="1600"/>
              <a:buFont typeface="Noto Sans Symbols"/>
              <a:buChar char="▪"/>
            </a:pPr>
            <a:r>
              <a:rPr lang="en-US" sz="1600">
                <a:latin typeface="Gill Sans"/>
                <a:ea typeface="Gill Sans"/>
                <a:cs typeface="Gill Sans"/>
                <a:sym typeface="Gill Sans"/>
              </a:rPr>
              <a:t> IVH computers and computer-related devices shall be used for IVH business and not for personal use.</a:t>
            </a:r>
            <a:endParaRPr/>
          </a:p>
          <a:p>
            <a:pPr indent="-342900" lvl="0" marL="354965" rtl="0" algn="l">
              <a:spcBef>
                <a:spcPts val="600"/>
              </a:spcBef>
              <a:spcAft>
                <a:spcPts val="0"/>
              </a:spcAft>
              <a:buClr>
                <a:srgbClr val="C00000"/>
              </a:buClr>
              <a:buSzPts val="1440"/>
              <a:buFont typeface="Noto Sans Symbols"/>
              <a:buChar char="▪"/>
            </a:pPr>
            <a:r>
              <a:rPr lang="en-US" sz="1600">
                <a:latin typeface="Gill Sans"/>
                <a:ea typeface="Gill Sans"/>
                <a:cs typeface="Gill Sans"/>
                <a:sym typeface="Gill Sans"/>
              </a:rPr>
              <a:t>Use of the internet shall be for business purposes and not for personal use.  Software programs downloaded from the internet are prohibited unless authorized by DOMDoIT.  Use of the internet in a way that reflects unfavorably upon the institution (i.e. to pursue illegal, unethical or otherwise questionable activities) is expressly forbidden.</a:t>
            </a:r>
            <a:endParaRPr/>
          </a:p>
          <a:p>
            <a:pPr indent="-342900" lvl="0" marL="354965" rtl="0" algn="l">
              <a:spcBef>
                <a:spcPts val="600"/>
              </a:spcBef>
              <a:spcAft>
                <a:spcPts val="0"/>
              </a:spcAft>
              <a:buClr>
                <a:srgbClr val="C00000"/>
              </a:buClr>
              <a:buSzPts val="1440"/>
              <a:buFont typeface="Noto Sans Symbols"/>
              <a:buChar char="▪"/>
            </a:pPr>
            <a:r>
              <a:rPr lang="en-US" sz="1600">
                <a:latin typeface="Gill Sans"/>
                <a:ea typeface="Gill Sans"/>
                <a:cs typeface="Gill Sans"/>
                <a:sym typeface="Gill Sans"/>
              </a:rPr>
              <a:t>Security incidents that impact or have the potential to impact state shared resources must be reported immediately to the appropriate IVH supervisor, the Operations Executive Administrator and DOMDoIT.  </a:t>
            </a:r>
            <a:endParaRPr/>
          </a:p>
          <a:p>
            <a:pPr indent="-342900" lvl="0" marL="354965" rtl="0" algn="l">
              <a:spcBef>
                <a:spcPts val="600"/>
              </a:spcBef>
              <a:spcAft>
                <a:spcPts val="0"/>
              </a:spcAft>
              <a:buClr>
                <a:srgbClr val="C00000"/>
              </a:buClr>
              <a:buSzPts val="1440"/>
              <a:buFont typeface="Noto Sans Symbols"/>
              <a:buChar char="▪"/>
            </a:pPr>
            <a:r>
              <a:rPr lang="en-US" sz="1600">
                <a:latin typeface="Gill Sans"/>
                <a:ea typeface="Gill Sans"/>
                <a:cs typeface="Gill Sans"/>
                <a:sym typeface="Gill Sans"/>
              </a:rPr>
              <a:t>User log on identification and password entry is mandatory on all IVH computers, computer-related devices and resources.  Passwords must not be written down or shared with other employees or non-employees. </a:t>
            </a:r>
            <a:endParaRPr/>
          </a:p>
          <a:p>
            <a:pPr indent="-342900" lvl="0" marL="354965" rtl="0" algn="l">
              <a:spcBef>
                <a:spcPts val="600"/>
              </a:spcBef>
              <a:spcAft>
                <a:spcPts val="0"/>
              </a:spcAft>
              <a:buClr>
                <a:srgbClr val="C00000"/>
              </a:buClr>
              <a:buSzPts val="1440"/>
              <a:buFont typeface="Noto Sans Symbols"/>
              <a:buChar char="▪"/>
            </a:pPr>
            <a:r>
              <a:rPr lang="en-US" sz="1600">
                <a:latin typeface="Gill Sans"/>
                <a:ea typeface="Gill Sans"/>
                <a:cs typeface="Gill Sans"/>
                <a:sym typeface="Gill Sans"/>
              </a:rPr>
              <a:t>Users are responsible for the physical security of computer equipment assigned to them and/or their work area.  Employees are to log off their computers/computer-related devices when they leave their work area or leave a device unattended.  In addition to compliance with the above, see also </a:t>
            </a:r>
            <a:r>
              <a:rPr lang="en-US" sz="1600" u="sng">
                <a:latin typeface="Gill Sans"/>
                <a:ea typeface="Gill Sans"/>
                <a:cs typeface="Gill Sans"/>
                <a:sym typeface="Gill Sans"/>
              </a:rPr>
              <a:t>IVH Policy 70A, Laptop Data Protection </a:t>
            </a:r>
            <a:r>
              <a:rPr lang="en-US" sz="1600">
                <a:latin typeface="Gill Sans"/>
                <a:ea typeface="Gill Sans"/>
                <a:cs typeface="Gill Sans"/>
                <a:sym typeface="Gill Sans"/>
              </a:rPr>
              <a:t>and </a:t>
            </a:r>
            <a:r>
              <a:rPr lang="en-US" sz="1600" u="sng">
                <a:latin typeface="Gill Sans"/>
                <a:ea typeface="Gill Sans"/>
                <a:cs typeface="Gill Sans"/>
                <a:sym typeface="Gill Sans"/>
              </a:rPr>
              <a:t>70B, Mobile Device, Pager and Radio Use</a:t>
            </a:r>
            <a:r>
              <a:rPr lang="en-US" sz="1600">
                <a:latin typeface="Gill Sans"/>
                <a:ea typeface="Gill Sans"/>
                <a:cs typeface="Gill Sans"/>
                <a:sym typeface="Gill Sans"/>
              </a:rPr>
              <a:t>.  </a:t>
            </a:r>
            <a:endParaRPr/>
          </a:p>
          <a:p>
            <a:pPr indent="-342900" lvl="0" marL="354965" rtl="0" algn="l">
              <a:spcBef>
                <a:spcPts val="600"/>
              </a:spcBef>
              <a:spcAft>
                <a:spcPts val="0"/>
              </a:spcAft>
              <a:buClr>
                <a:srgbClr val="C00000"/>
              </a:buClr>
              <a:buSzPts val="1440"/>
              <a:buFont typeface="Noto Sans Symbols"/>
              <a:buChar char="▪"/>
            </a:pPr>
            <a:r>
              <a:rPr lang="en-US" sz="1600">
                <a:latin typeface="Gill Sans"/>
                <a:ea typeface="Gill Sans"/>
                <a:cs typeface="Gill Sans"/>
                <a:sym typeface="Gill Sans"/>
              </a:rPr>
              <a:t>USB-based flash drives are permissible only if state-owned and authorized by DOMDoIT. </a:t>
            </a:r>
            <a:endParaRPr/>
          </a:p>
        </p:txBody>
      </p:sp>
      <p:pic>
        <p:nvPicPr>
          <p:cNvPr id="195" name="Google Shape;195;p17"/>
          <p:cNvPicPr preferRelativeResize="0"/>
          <p:nvPr/>
        </p:nvPicPr>
        <p:blipFill rotWithShape="1">
          <a:blip r:embed="rId3">
            <a:alphaModFix/>
          </a:blip>
          <a:srcRect b="0" l="0" r="0" t="0"/>
          <a:stretch/>
        </p:blipFill>
        <p:spPr>
          <a:xfrm>
            <a:off x="10972800" y="5428488"/>
            <a:ext cx="1088135" cy="131216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8"/>
          <p:cNvSpPr txBox="1"/>
          <p:nvPr>
            <p:ph type="title"/>
          </p:nvPr>
        </p:nvSpPr>
        <p:spPr>
          <a:xfrm>
            <a:off x="440436" y="614172"/>
            <a:ext cx="11309985" cy="1190625"/>
          </a:xfrm>
          <a:prstGeom prst="rect">
            <a:avLst/>
          </a:prstGeom>
          <a:solidFill>
            <a:srgbClr val="1A315F"/>
          </a:solidFill>
          <a:ln>
            <a:noFill/>
          </a:ln>
        </p:spPr>
        <p:txBody>
          <a:bodyPr anchorCtr="0" anchor="t" bIns="0" lIns="0" spcFirstLastPara="1" rIns="0" wrap="square" tIns="364475">
            <a:spAutoFit/>
          </a:bodyPr>
          <a:lstStyle/>
          <a:p>
            <a:pPr indent="0" lvl="0" marL="231775" rtl="0" algn="l">
              <a:lnSpc>
                <a:spcPct val="100000"/>
              </a:lnSpc>
              <a:spcBef>
                <a:spcPts val="0"/>
              </a:spcBef>
              <a:spcAft>
                <a:spcPts val="0"/>
              </a:spcAft>
              <a:buNone/>
            </a:pPr>
            <a:r>
              <a:rPr lang="en-US"/>
              <a:t>DOCUMENTATION GUIDELINES</a:t>
            </a:r>
            <a:endParaRPr/>
          </a:p>
        </p:txBody>
      </p:sp>
      <p:sp>
        <p:nvSpPr>
          <p:cNvPr id="201" name="Google Shape;201;p18"/>
          <p:cNvSpPr txBox="1"/>
          <p:nvPr/>
        </p:nvSpPr>
        <p:spPr>
          <a:xfrm>
            <a:off x="440436" y="2133600"/>
            <a:ext cx="10653395" cy="4286430"/>
          </a:xfrm>
          <a:prstGeom prst="rect">
            <a:avLst/>
          </a:prstGeom>
          <a:noFill/>
          <a:ln>
            <a:noFill/>
          </a:ln>
        </p:spPr>
        <p:txBody>
          <a:bodyPr anchorCtr="0" anchor="t" bIns="0" lIns="0" spcFirstLastPara="1" rIns="0" wrap="square" tIns="13325">
            <a:spAutoFit/>
          </a:bodyPr>
          <a:lstStyle/>
          <a:p>
            <a:pPr indent="-342900" lvl="0" marL="354965" rtl="0" algn="l">
              <a:lnSpc>
                <a:spcPct val="90000"/>
              </a:lnSpc>
              <a:spcBef>
                <a:spcPts val="0"/>
              </a:spcBef>
              <a:spcAft>
                <a:spcPts val="0"/>
              </a:spcAft>
              <a:buClr>
                <a:srgbClr val="C00000"/>
              </a:buClr>
              <a:buSzPts val="2160"/>
              <a:buFont typeface="Noto Sans Symbols"/>
              <a:buChar char="▪"/>
            </a:pPr>
            <a:r>
              <a:rPr lang="en-US" sz="2400">
                <a:solidFill>
                  <a:srgbClr val="3C3C3C"/>
                </a:solidFill>
                <a:latin typeface="Gill Sans"/>
                <a:ea typeface="Gill Sans"/>
                <a:cs typeface="Gill Sans"/>
                <a:sym typeface="Gill Sans"/>
              </a:rPr>
              <a:t>Contracted staff may be provided access to the Electronic Health Record (EHR) as appropriate to their contracted service.</a:t>
            </a:r>
            <a:endParaRPr sz="2400">
              <a:latin typeface="Gill Sans"/>
              <a:ea typeface="Gill Sans"/>
              <a:cs typeface="Gill Sans"/>
              <a:sym typeface="Gill Sans"/>
            </a:endParaRPr>
          </a:p>
          <a:p>
            <a:pPr indent="-342900" lvl="0" marL="354965" rtl="0" algn="l">
              <a:lnSpc>
                <a:spcPct val="100000"/>
              </a:lnSpc>
              <a:spcBef>
                <a:spcPts val="600"/>
              </a:spcBef>
              <a:spcAft>
                <a:spcPts val="0"/>
              </a:spcAft>
              <a:buClr>
                <a:srgbClr val="C00000"/>
              </a:buClr>
              <a:buSzPts val="2160"/>
              <a:buFont typeface="Noto Sans Symbols"/>
              <a:buChar char="▪"/>
            </a:pPr>
            <a:r>
              <a:rPr lang="en-US" sz="2400">
                <a:solidFill>
                  <a:srgbClr val="3C3C3C"/>
                </a:solidFill>
                <a:latin typeface="Gill Sans"/>
                <a:ea typeface="Gill Sans"/>
                <a:cs typeface="Gill Sans"/>
                <a:sym typeface="Gill Sans"/>
              </a:rPr>
              <a:t>Access to the EHR is arranged through the department manager that is contacted with contracted agency.</a:t>
            </a:r>
            <a:endParaRPr sz="2400">
              <a:latin typeface="Gill Sans"/>
              <a:ea typeface="Gill Sans"/>
              <a:cs typeface="Gill Sans"/>
              <a:sym typeface="Gill Sans"/>
            </a:endParaRPr>
          </a:p>
          <a:p>
            <a:pPr indent="-376555" lvl="0" marL="388620" rtl="0" algn="l">
              <a:lnSpc>
                <a:spcPct val="100000"/>
              </a:lnSpc>
              <a:spcBef>
                <a:spcPts val="600"/>
              </a:spcBef>
              <a:spcAft>
                <a:spcPts val="0"/>
              </a:spcAft>
              <a:buClr>
                <a:srgbClr val="C00000"/>
              </a:buClr>
              <a:buSzPts val="2160"/>
              <a:buFont typeface="Noto Sans Symbols"/>
              <a:buChar char="▪"/>
            </a:pPr>
            <a:r>
              <a:rPr lang="en-US" sz="2400">
                <a:solidFill>
                  <a:srgbClr val="3C3C3C"/>
                </a:solidFill>
                <a:latin typeface="Gill Sans"/>
                <a:ea typeface="Gill Sans"/>
                <a:cs typeface="Gill Sans"/>
                <a:sym typeface="Gill Sans"/>
              </a:rPr>
              <a:t>IVH utilizes a combination of electronic and paper documentation systems.</a:t>
            </a:r>
            <a:endParaRPr sz="2400">
              <a:latin typeface="Gill Sans"/>
              <a:ea typeface="Gill Sans"/>
              <a:cs typeface="Gill Sans"/>
              <a:sym typeface="Gill Sans"/>
            </a:endParaRPr>
          </a:p>
          <a:p>
            <a:pPr indent="-376555" lvl="0" marL="388620" rtl="0" algn="l">
              <a:lnSpc>
                <a:spcPct val="100000"/>
              </a:lnSpc>
              <a:spcBef>
                <a:spcPts val="600"/>
              </a:spcBef>
              <a:spcAft>
                <a:spcPts val="0"/>
              </a:spcAft>
              <a:buClr>
                <a:srgbClr val="C00000"/>
              </a:buClr>
              <a:buSzPts val="2160"/>
              <a:buFont typeface="Noto Sans Symbols"/>
              <a:buChar char="▪"/>
            </a:pPr>
            <a:r>
              <a:rPr lang="en-US" sz="2400">
                <a:solidFill>
                  <a:srgbClr val="3C3C3C"/>
                </a:solidFill>
                <a:latin typeface="Gill Sans"/>
                <a:ea typeface="Gill Sans"/>
                <a:cs typeface="Gill Sans"/>
                <a:sym typeface="Gill Sans"/>
              </a:rPr>
              <a:t>Documentation by the contracted agency is at the discretion of the contracted agency protocol.</a:t>
            </a:r>
            <a:endParaRPr sz="2400">
              <a:latin typeface="Gill Sans"/>
              <a:ea typeface="Gill Sans"/>
              <a:cs typeface="Gill Sans"/>
              <a:sym typeface="Gill Sans"/>
            </a:endParaRPr>
          </a:p>
          <a:p>
            <a:pPr indent="-349885" lvl="0" marL="362585" rtl="0" algn="l">
              <a:lnSpc>
                <a:spcPct val="100000"/>
              </a:lnSpc>
              <a:spcBef>
                <a:spcPts val="600"/>
              </a:spcBef>
              <a:spcAft>
                <a:spcPts val="0"/>
              </a:spcAft>
              <a:buClr>
                <a:srgbClr val="C00000"/>
              </a:buClr>
              <a:buSzPts val="2160"/>
              <a:buFont typeface="Noto Sans Symbols"/>
              <a:buChar char="▪"/>
            </a:pPr>
            <a:r>
              <a:rPr lang="en-US" sz="2400">
                <a:solidFill>
                  <a:srgbClr val="3C3C3C"/>
                </a:solidFill>
                <a:latin typeface="Gill Sans"/>
                <a:ea typeface="Gill Sans"/>
                <a:cs typeface="Gill Sans"/>
                <a:sym typeface="Gill Sans"/>
              </a:rPr>
              <a:t>All documentation in the EHR must be completed, however only after proper orientation. </a:t>
            </a:r>
            <a:endParaRPr/>
          </a:p>
          <a:p>
            <a:pPr indent="-349885" lvl="0" marL="362585" rtl="0" algn="l">
              <a:lnSpc>
                <a:spcPct val="100000"/>
              </a:lnSpc>
              <a:spcBef>
                <a:spcPts val="600"/>
              </a:spcBef>
              <a:spcAft>
                <a:spcPts val="0"/>
              </a:spcAft>
              <a:buClr>
                <a:srgbClr val="C00000"/>
              </a:buClr>
              <a:buSzPts val="2160"/>
              <a:buFont typeface="Noto Sans Symbols"/>
              <a:buChar char="▪"/>
            </a:pPr>
            <a:r>
              <a:rPr lang="en-US" sz="2400">
                <a:solidFill>
                  <a:srgbClr val="3C3C3C"/>
                </a:solidFill>
                <a:latin typeface="Gill Sans"/>
                <a:ea typeface="Gill Sans"/>
                <a:cs typeface="Gill Sans"/>
                <a:sym typeface="Gill Sans"/>
              </a:rPr>
              <a:t>All Volunteers and Contracted agencies must adhere to IVH documentation policies.</a:t>
            </a:r>
            <a:endParaRPr sz="2400">
              <a:latin typeface="Gill Sans"/>
              <a:ea typeface="Gill Sans"/>
              <a:cs typeface="Gill Sans"/>
              <a:sym typeface="Gill Sans"/>
            </a:endParaRPr>
          </a:p>
        </p:txBody>
      </p:sp>
      <p:pic>
        <p:nvPicPr>
          <p:cNvPr id="202" name="Google Shape;202;p18"/>
          <p:cNvPicPr preferRelativeResize="0"/>
          <p:nvPr/>
        </p:nvPicPr>
        <p:blipFill rotWithShape="1">
          <a:blip r:embed="rId3">
            <a:alphaModFix/>
          </a:blip>
          <a:srcRect b="0" l="0" r="0" t="0"/>
          <a:stretch/>
        </p:blipFill>
        <p:spPr>
          <a:xfrm>
            <a:off x="10972800" y="5428488"/>
            <a:ext cx="1088135" cy="131216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9"/>
          <p:cNvSpPr txBox="1"/>
          <p:nvPr>
            <p:ph type="title"/>
          </p:nvPr>
        </p:nvSpPr>
        <p:spPr>
          <a:xfrm>
            <a:off x="440436" y="614172"/>
            <a:ext cx="11309985" cy="1190625"/>
          </a:xfrm>
          <a:prstGeom prst="rect">
            <a:avLst/>
          </a:prstGeom>
          <a:solidFill>
            <a:srgbClr val="1A315F"/>
          </a:solidFill>
          <a:ln>
            <a:noFill/>
          </a:ln>
        </p:spPr>
        <p:txBody>
          <a:bodyPr anchorCtr="0" anchor="t" bIns="0" lIns="0" spcFirstLastPara="1" rIns="0" wrap="square" tIns="364475">
            <a:spAutoFit/>
          </a:bodyPr>
          <a:lstStyle/>
          <a:p>
            <a:pPr indent="0" lvl="0" marL="231775" rtl="0" algn="l">
              <a:lnSpc>
                <a:spcPct val="100000"/>
              </a:lnSpc>
              <a:spcBef>
                <a:spcPts val="0"/>
              </a:spcBef>
              <a:spcAft>
                <a:spcPts val="0"/>
              </a:spcAft>
              <a:buNone/>
            </a:pPr>
            <a:r>
              <a:rPr lang="en-US"/>
              <a:t>INFECTION CONTROL</a:t>
            </a:r>
            <a:endParaRPr/>
          </a:p>
        </p:txBody>
      </p:sp>
      <p:sp>
        <p:nvSpPr>
          <p:cNvPr id="208" name="Google Shape;208;p19"/>
          <p:cNvSpPr txBox="1"/>
          <p:nvPr/>
        </p:nvSpPr>
        <p:spPr>
          <a:xfrm>
            <a:off x="456475" y="1981200"/>
            <a:ext cx="10077600" cy="4714800"/>
          </a:xfrm>
          <a:prstGeom prst="rect">
            <a:avLst/>
          </a:prstGeom>
          <a:noFill/>
          <a:ln>
            <a:noFill/>
          </a:ln>
        </p:spPr>
        <p:txBody>
          <a:bodyPr anchorCtr="0" anchor="t" bIns="0" lIns="0" spcFirstLastPara="1" rIns="0" wrap="square" tIns="76825">
            <a:spAutoFit/>
          </a:bodyPr>
          <a:lstStyle/>
          <a:p>
            <a:pPr indent="-285750" lvl="0" marL="297815" marR="5080" rtl="0" algn="l">
              <a:lnSpc>
                <a:spcPct val="105499"/>
              </a:lnSpc>
              <a:spcBef>
                <a:spcPts val="0"/>
              </a:spcBef>
              <a:spcAft>
                <a:spcPts val="0"/>
              </a:spcAft>
              <a:buClr>
                <a:srgbClr val="C00000"/>
              </a:buClr>
              <a:buSzPts val="1818"/>
              <a:buFont typeface="Noto Sans Symbols"/>
              <a:buChar char="▪"/>
            </a:pPr>
            <a:r>
              <a:rPr lang="en-US" sz="2000"/>
              <a:t>	</a:t>
            </a:r>
            <a:r>
              <a:rPr lang="en-US" sz="2000">
                <a:solidFill>
                  <a:srgbClr val="3C3C3C"/>
                </a:solidFill>
                <a:latin typeface="Gill Sans"/>
                <a:ea typeface="Gill Sans"/>
                <a:cs typeface="Gill Sans"/>
                <a:sym typeface="Gill Sans"/>
              </a:rPr>
              <a:t>It is IVH’s goal to minimize infections. Handwashing is the single most effective way to prevent the spread of infection.Wash hands frequently and before and after</a:t>
            </a:r>
            <a:endParaRPr sz="2000">
              <a:latin typeface="Gill Sans"/>
              <a:ea typeface="Gill Sans"/>
              <a:cs typeface="Gill Sans"/>
              <a:sym typeface="Gill Sans"/>
            </a:endParaRPr>
          </a:p>
          <a:p>
            <a:pPr indent="0" lvl="0" marL="318770" marR="300355" rtl="0" algn="l">
              <a:lnSpc>
                <a:spcPct val="105499"/>
              </a:lnSpc>
              <a:spcBef>
                <a:spcPts val="5"/>
              </a:spcBef>
              <a:spcAft>
                <a:spcPts val="0"/>
              </a:spcAft>
              <a:buNone/>
            </a:pPr>
            <a:r>
              <a:rPr lang="en-US" sz="2000">
                <a:solidFill>
                  <a:srgbClr val="3C3C3C"/>
                </a:solidFill>
                <a:latin typeface="Gill Sans"/>
                <a:ea typeface="Gill Sans"/>
                <a:cs typeface="Gill Sans"/>
                <a:sym typeface="Gill Sans"/>
              </a:rPr>
              <a:t>resident interactions for at least 20 seconds with soap and friction. Utilizing hand sanitizers which are conveniently located on the units and around the IVH grounds.</a:t>
            </a:r>
            <a:endParaRPr sz="2000">
              <a:latin typeface="Gill Sans"/>
              <a:ea typeface="Gill Sans"/>
              <a:cs typeface="Gill Sans"/>
              <a:sym typeface="Gill Sans"/>
            </a:endParaRPr>
          </a:p>
          <a:p>
            <a:pPr indent="-342900" lvl="0" marL="354965" marR="222250" rtl="0" algn="l">
              <a:lnSpc>
                <a:spcPct val="105499"/>
              </a:lnSpc>
              <a:spcBef>
                <a:spcPts val="1475"/>
              </a:spcBef>
              <a:spcAft>
                <a:spcPts val="0"/>
              </a:spcAft>
              <a:buClr>
                <a:srgbClr val="C00000"/>
              </a:buClr>
              <a:buSzPts val="1818"/>
              <a:buFont typeface="Noto Sans Symbols"/>
              <a:buChar char="▪"/>
            </a:pPr>
            <a:r>
              <a:rPr lang="en-US" sz="2000">
                <a:solidFill>
                  <a:srgbClr val="3C3C3C"/>
                </a:solidFill>
                <a:latin typeface="Gill Sans"/>
                <a:ea typeface="Gill Sans"/>
                <a:cs typeface="Gill Sans"/>
                <a:sym typeface="Gill Sans"/>
              </a:rPr>
              <a:t>Remember to clean equipment between resident interactions. Maintain strict adherence to Standard Precautions. </a:t>
            </a:r>
            <a:endParaRPr sz="2000">
              <a:solidFill>
                <a:srgbClr val="3C3C3C"/>
              </a:solidFill>
              <a:latin typeface="Gill Sans"/>
              <a:ea typeface="Gill Sans"/>
              <a:cs typeface="Gill Sans"/>
              <a:sym typeface="Gill Sans"/>
            </a:endParaRPr>
          </a:p>
          <a:p>
            <a:pPr indent="-342900" lvl="0" marL="354965" marR="222250" rtl="0" algn="l">
              <a:lnSpc>
                <a:spcPct val="105499"/>
              </a:lnSpc>
              <a:spcBef>
                <a:spcPts val="1475"/>
              </a:spcBef>
              <a:spcAft>
                <a:spcPts val="0"/>
              </a:spcAft>
              <a:buClr>
                <a:srgbClr val="C00000"/>
              </a:buClr>
              <a:buSzPts val="1818"/>
              <a:buFont typeface="Noto Sans Symbols"/>
              <a:buChar char="▪"/>
            </a:pPr>
            <a:r>
              <a:rPr lang="en-US" sz="2000">
                <a:solidFill>
                  <a:srgbClr val="3C3C3C"/>
                </a:solidFill>
                <a:latin typeface="Gill Sans"/>
                <a:ea typeface="Gill Sans"/>
                <a:cs typeface="Gill Sans"/>
                <a:sym typeface="Gill Sans"/>
              </a:rPr>
              <a:t>Wear gloves and personal protective equipment,</a:t>
            </a:r>
            <a:r>
              <a:rPr lang="en-US" sz="2000">
                <a:latin typeface="Gill Sans"/>
                <a:ea typeface="Gill Sans"/>
                <a:cs typeface="Gill Sans"/>
                <a:sym typeface="Gill Sans"/>
              </a:rPr>
              <a:t> </a:t>
            </a:r>
            <a:r>
              <a:rPr lang="en-US" sz="2000">
                <a:solidFill>
                  <a:srgbClr val="3C3C3C"/>
                </a:solidFill>
                <a:latin typeface="Gill Sans"/>
                <a:ea typeface="Gill Sans"/>
                <a:cs typeface="Gill Sans"/>
                <a:sym typeface="Gill Sans"/>
              </a:rPr>
              <a:t>i.e. gowns, masks, goggles any time when in contact with blood infectious material or other potentially infectious material may occur. </a:t>
            </a:r>
            <a:endParaRPr sz="2000">
              <a:solidFill>
                <a:srgbClr val="3C3C3C"/>
              </a:solidFill>
              <a:latin typeface="Gill Sans"/>
              <a:ea typeface="Gill Sans"/>
              <a:cs typeface="Gill Sans"/>
              <a:sym typeface="Gill Sans"/>
            </a:endParaRPr>
          </a:p>
          <a:p>
            <a:pPr indent="-342900" lvl="0" marL="354965" marR="222250" rtl="0" algn="l">
              <a:lnSpc>
                <a:spcPct val="105499"/>
              </a:lnSpc>
              <a:spcBef>
                <a:spcPts val="1475"/>
              </a:spcBef>
              <a:spcAft>
                <a:spcPts val="0"/>
              </a:spcAft>
              <a:buClr>
                <a:srgbClr val="C00000"/>
              </a:buClr>
              <a:buSzPts val="1818"/>
              <a:buFont typeface="Noto Sans Symbols"/>
              <a:buChar char="▪"/>
            </a:pPr>
            <a:r>
              <a:rPr lang="en-US" sz="2000">
                <a:solidFill>
                  <a:srgbClr val="3C3C3C"/>
                </a:solidFill>
                <a:latin typeface="Gill Sans"/>
                <a:ea typeface="Gill Sans"/>
                <a:cs typeface="Gill Sans"/>
                <a:sym typeface="Gill Sans"/>
              </a:rPr>
              <a:t>Recognize the types of isolation precautions used for specific communicable disease. Follow the directions on the isolation signs.</a:t>
            </a:r>
            <a:endParaRPr sz="2000">
              <a:latin typeface="Gill Sans"/>
              <a:ea typeface="Gill Sans"/>
              <a:cs typeface="Gill Sans"/>
              <a:sym typeface="Gill Sans"/>
            </a:endParaRPr>
          </a:p>
          <a:p>
            <a:pPr indent="-342900" lvl="0" marL="354965" marR="692150" rtl="0" algn="l">
              <a:lnSpc>
                <a:spcPct val="105499"/>
              </a:lnSpc>
              <a:spcBef>
                <a:spcPts val="1470"/>
              </a:spcBef>
              <a:spcAft>
                <a:spcPts val="0"/>
              </a:spcAft>
              <a:buClr>
                <a:srgbClr val="C00000"/>
              </a:buClr>
              <a:buSzPts val="1818"/>
              <a:buFont typeface="Noto Sans Symbols"/>
              <a:buChar char="▪"/>
            </a:pPr>
            <a:r>
              <a:rPr lang="en-US" sz="2000">
                <a:solidFill>
                  <a:srgbClr val="3C3C3C"/>
                </a:solidFill>
                <a:latin typeface="Gill Sans"/>
                <a:ea typeface="Gill Sans"/>
                <a:cs typeface="Gill Sans"/>
                <a:sym typeface="Gill Sans"/>
              </a:rPr>
              <a:t>Artificial nails are not permitted to be worn by anyone with direct resident care responsibilities or when serving food.</a:t>
            </a:r>
            <a:endParaRPr sz="2000">
              <a:latin typeface="Gill Sans"/>
              <a:ea typeface="Gill Sans"/>
              <a:cs typeface="Gill Sans"/>
              <a:sym typeface="Gill Sans"/>
            </a:endParaRPr>
          </a:p>
        </p:txBody>
      </p:sp>
      <p:pic>
        <p:nvPicPr>
          <p:cNvPr id="209" name="Google Shape;209;p19"/>
          <p:cNvPicPr preferRelativeResize="0"/>
          <p:nvPr/>
        </p:nvPicPr>
        <p:blipFill rotWithShape="1">
          <a:blip r:embed="rId3">
            <a:alphaModFix/>
          </a:blip>
          <a:srcRect b="0" l="0" r="0" t="0"/>
          <a:stretch/>
        </p:blipFill>
        <p:spPr>
          <a:xfrm>
            <a:off x="10972800" y="5428488"/>
            <a:ext cx="1088135" cy="131216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2"/>
          <p:cNvSpPr txBox="1"/>
          <p:nvPr/>
        </p:nvSpPr>
        <p:spPr>
          <a:xfrm>
            <a:off x="440436" y="614172"/>
            <a:ext cx="11309985" cy="983603"/>
          </a:xfrm>
          <a:prstGeom prst="rect">
            <a:avLst/>
          </a:prstGeom>
          <a:solidFill>
            <a:srgbClr val="1A315F"/>
          </a:solidFill>
          <a:ln>
            <a:noFill/>
          </a:ln>
        </p:spPr>
        <p:txBody>
          <a:bodyPr anchorCtr="0" anchor="t" bIns="0" lIns="0" spcFirstLastPara="1" rIns="0" wrap="square" tIns="364475">
            <a:spAutoFit/>
          </a:bodyPr>
          <a:lstStyle/>
          <a:p>
            <a:pPr indent="0" lvl="0" marL="231775" rtl="0" algn="ctr">
              <a:lnSpc>
                <a:spcPct val="100000"/>
              </a:lnSpc>
              <a:spcBef>
                <a:spcPts val="0"/>
              </a:spcBef>
              <a:spcAft>
                <a:spcPts val="0"/>
              </a:spcAft>
              <a:buNone/>
            </a:pPr>
            <a:r>
              <a:rPr lang="en-US" sz="4000">
                <a:solidFill>
                  <a:schemeClr val="lt1"/>
                </a:solidFill>
                <a:latin typeface="Gill Sans"/>
                <a:ea typeface="Gill Sans"/>
                <a:cs typeface="Gill Sans"/>
                <a:sym typeface="Gill Sans"/>
              </a:rPr>
              <a:t>WELCOME TO THE IOWA VETERANS HOME</a:t>
            </a:r>
            <a:endParaRPr sz="4000">
              <a:solidFill>
                <a:schemeClr val="lt1"/>
              </a:solidFill>
              <a:latin typeface="Gill Sans"/>
              <a:ea typeface="Gill Sans"/>
              <a:cs typeface="Gill Sans"/>
              <a:sym typeface="Gill Sans"/>
            </a:endParaRPr>
          </a:p>
        </p:txBody>
      </p:sp>
      <p:sp>
        <p:nvSpPr>
          <p:cNvPr id="81" name="Google Shape;81;p2"/>
          <p:cNvSpPr txBox="1"/>
          <p:nvPr>
            <p:ph idx="1" type="subTitle"/>
          </p:nvPr>
        </p:nvSpPr>
        <p:spPr>
          <a:xfrm>
            <a:off x="685800" y="2971800"/>
            <a:ext cx="10528300" cy="998350"/>
          </a:xfrm>
          <a:prstGeom prst="rect">
            <a:avLst/>
          </a:prstGeom>
          <a:noFill/>
          <a:ln>
            <a:noFill/>
          </a:ln>
        </p:spPr>
        <p:txBody>
          <a:bodyPr anchorCtr="0" anchor="t" bIns="0" lIns="0" spcFirstLastPara="1" rIns="0" wrap="square" tIns="13325">
            <a:spAutoFit/>
          </a:bodyPr>
          <a:lstStyle/>
          <a:p>
            <a:pPr indent="-2885440" lvl="0" marL="2897505" marR="5080" rtl="0" algn="l">
              <a:lnSpc>
                <a:spcPct val="100000"/>
              </a:lnSpc>
              <a:spcBef>
                <a:spcPts val="0"/>
              </a:spcBef>
              <a:spcAft>
                <a:spcPts val="0"/>
              </a:spcAft>
              <a:buNone/>
            </a:pPr>
            <a:r>
              <a:rPr lang="en-US" sz="3200"/>
              <a:t>This learning module provides information that will prepare you for your volunteer or contract experience.</a:t>
            </a:r>
            <a:endParaRPr sz="3200"/>
          </a:p>
        </p:txBody>
      </p:sp>
      <p:pic>
        <p:nvPicPr>
          <p:cNvPr id="82" name="Google Shape;82;p2"/>
          <p:cNvPicPr preferRelativeResize="0"/>
          <p:nvPr/>
        </p:nvPicPr>
        <p:blipFill rotWithShape="1">
          <a:blip r:embed="rId3">
            <a:alphaModFix/>
          </a:blip>
          <a:srcRect b="0" l="0" r="0" t="0"/>
          <a:stretch/>
        </p:blipFill>
        <p:spPr>
          <a:xfrm>
            <a:off x="10972800" y="5428488"/>
            <a:ext cx="1088135" cy="131216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0"/>
          <p:cNvSpPr txBox="1"/>
          <p:nvPr>
            <p:ph type="title"/>
          </p:nvPr>
        </p:nvSpPr>
        <p:spPr>
          <a:xfrm>
            <a:off x="440436" y="614172"/>
            <a:ext cx="11309985" cy="1190625"/>
          </a:xfrm>
          <a:prstGeom prst="rect">
            <a:avLst/>
          </a:prstGeom>
          <a:solidFill>
            <a:srgbClr val="1A315F"/>
          </a:solidFill>
          <a:ln>
            <a:noFill/>
          </a:ln>
        </p:spPr>
        <p:txBody>
          <a:bodyPr anchorCtr="0" anchor="t" bIns="0" lIns="0" spcFirstLastPara="1" rIns="0" wrap="square" tIns="364475">
            <a:spAutoFit/>
          </a:bodyPr>
          <a:lstStyle/>
          <a:p>
            <a:pPr indent="0" lvl="0" marL="231775" rtl="0" algn="l">
              <a:lnSpc>
                <a:spcPct val="100000"/>
              </a:lnSpc>
              <a:spcBef>
                <a:spcPts val="0"/>
              </a:spcBef>
              <a:spcAft>
                <a:spcPts val="0"/>
              </a:spcAft>
              <a:buNone/>
            </a:pPr>
            <a:r>
              <a:rPr lang="en-US"/>
              <a:t>INFECTION CONTROL</a:t>
            </a:r>
            <a:endParaRPr/>
          </a:p>
        </p:txBody>
      </p:sp>
      <p:sp>
        <p:nvSpPr>
          <p:cNvPr id="215" name="Google Shape;215;p20"/>
          <p:cNvSpPr txBox="1"/>
          <p:nvPr/>
        </p:nvSpPr>
        <p:spPr>
          <a:xfrm>
            <a:off x="456478" y="1981200"/>
            <a:ext cx="10077450" cy="352341"/>
          </a:xfrm>
          <a:prstGeom prst="rect">
            <a:avLst/>
          </a:prstGeom>
          <a:noFill/>
          <a:ln>
            <a:noFill/>
          </a:ln>
        </p:spPr>
        <p:txBody>
          <a:bodyPr anchorCtr="0" anchor="t" bIns="0" lIns="0" spcFirstLastPara="1" rIns="0" wrap="square" tIns="76825">
            <a:spAutoFit/>
          </a:bodyPr>
          <a:lstStyle/>
          <a:p>
            <a:pPr indent="0" lvl="0" marL="12065" marR="5080" rtl="0" algn="l">
              <a:lnSpc>
                <a:spcPct val="87916"/>
              </a:lnSpc>
              <a:spcBef>
                <a:spcPts val="0"/>
              </a:spcBef>
              <a:spcAft>
                <a:spcPts val="0"/>
              </a:spcAft>
              <a:buNone/>
            </a:pPr>
            <a:r>
              <a:rPr b="1" lang="en-US" sz="2400"/>
              <a:t>BREAKING THE CHAIN OF INFECTION </a:t>
            </a:r>
            <a:endParaRPr sz="2200">
              <a:latin typeface="Gill Sans"/>
              <a:ea typeface="Gill Sans"/>
              <a:cs typeface="Gill Sans"/>
              <a:sym typeface="Gill Sans"/>
            </a:endParaRPr>
          </a:p>
        </p:txBody>
      </p:sp>
      <p:pic>
        <p:nvPicPr>
          <p:cNvPr id="216" name="Google Shape;216;p20"/>
          <p:cNvPicPr preferRelativeResize="0"/>
          <p:nvPr/>
        </p:nvPicPr>
        <p:blipFill rotWithShape="1">
          <a:blip r:embed="rId3">
            <a:alphaModFix/>
          </a:blip>
          <a:srcRect b="0" l="0" r="0" t="0"/>
          <a:stretch/>
        </p:blipFill>
        <p:spPr>
          <a:xfrm>
            <a:off x="10972800" y="5428488"/>
            <a:ext cx="1088135" cy="1312163"/>
          </a:xfrm>
          <a:prstGeom prst="rect">
            <a:avLst/>
          </a:prstGeom>
          <a:noFill/>
          <a:ln>
            <a:noFill/>
          </a:ln>
        </p:spPr>
      </p:pic>
      <p:sp>
        <p:nvSpPr>
          <p:cNvPr id="217" name="Google Shape;217;p20"/>
          <p:cNvSpPr/>
          <p:nvPr/>
        </p:nvSpPr>
        <p:spPr>
          <a:xfrm>
            <a:off x="433038" y="2546317"/>
            <a:ext cx="6096000" cy="4019049"/>
          </a:xfrm>
          <a:prstGeom prst="rect">
            <a:avLst/>
          </a:prstGeom>
          <a:noFill/>
          <a:ln>
            <a:noFill/>
          </a:ln>
        </p:spPr>
        <p:txBody>
          <a:bodyPr anchorCtr="0" anchor="t" bIns="45700" lIns="91425" spcFirstLastPara="1" rIns="91425" wrap="square" tIns="45700">
            <a:spAutoFit/>
          </a:bodyPr>
          <a:lstStyle/>
          <a:p>
            <a:pPr indent="-342900" lvl="0" marL="342900" rtl="0" algn="l">
              <a:spcBef>
                <a:spcPts val="0"/>
              </a:spcBef>
              <a:spcAft>
                <a:spcPts val="0"/>
              </a:spcAft>
              <a:buClr>
                <a:srgbClr val="C00000"/>
              </a:buClr>
              <a:buSzPts val="2200"/>
              <a:buFont typeface="Noto Sans Symbols"/>
              <a:buChar char="▪"/>
            </a:pPr>
            <a:r>
              <a:rPr b="1" lang="en-US" sz="2200">
                <a:solidFill>
                  <a:schemeClr val="dk1"/>
                </a:solidFill>
                <a:latin typeface="Gill Sans"/>
                <a:ea typeface="Gill Sans"/>
                <a:cs typeface="Gill Sans"/>
                <a:sym typeface="Gill Sans"/>
              </a:rPr>
              <a:t>Good hand hygiene</a:t>
            </a:r>
            <a:endParaRPr/>
          </a:p>
          <a:p>
            <a:pPr indent="-342900" lvl="0" marL="342900" rtl="0" algn="l">
              <a:spcBef>
                <a:spcPts val="1867"/>
              </a:spcBef>
              <a:spcAft>
                <a:spcPts val="0"/>
              </a:spcAft>
              <a:buClr>
                <a:srgbClr val="C00000"/>
              </a:buClr>
              <a:buSzPts val="2200"/>
              <a:buFont typeface="Noto Sans Symbols"/>
              <a:buChar char="▪"/>
            </a:pPr>
            <a:r>
              <a:rPr b="1" lang="en-US" sz="2200">
                <a:solidFill>
                  <a:schemeClr val="dk1"/>
                </a:solidFill>
                <a:latin typeface="Gill Sans"/>
                <a:ea typeface="Gill Sans"/>
                <a:cs typeface="Gill Sans"/>
                <a:sym typeface="Gill Sans"/>
              </a:rPr>
              <a:t>Sneezing in your elbow with your mask on</a:t>
            </a:r>
            <a:endParaRPr/>
          </a:p>
          <a:p>
            <a:pPr indent="-342900" lvl="0" marL="342900" rtl="0" algn="l">
              <a:spcBef>
                <a:spcPts val="1867"/>
              </a:spcBef>
              <a:spcAft>
                <a:spcPts val="0"/>
              </a:spcAft>
              <a:buClr>
                <a:srgbClr val="C00000"/>
              </a:buClr>
              <a:buSzPts val="2200"/>
              <a:buFont typeface="Noto Sans Symbols"/>
              <a:buChar char="▪"/>
            </a:pPr>
            <a:r>
              <a:rPr b="1" lang="en-US" sz="2200">
                <a:solidFill>
                  <a:schemeClr val="dk1"/>
                </a:solidFill>
                <a:latin typeface="Gill Sans"/>
                <a:ea typeface="Gill Sans"/>
                <a:cs typeface="Gill Sans"/>
                <a:sym typeface="Gill Sans"/>
              </a:rPr>
              <a:t>Disposing and replenishing mask and placing soiled tissues in trash immediately</a:t>
            </a:r>
            <a:endParaRPr/>
          </a:p>
          <a:p>
            <a:pPr indent="-342900" lvl="0" marL="342900" rtl="0" algn="l">
              <a:spcBef>
                <a:spcPts val="1867"/>
              </a:spcBef>
              <a:spcAft>
                <a:spcPts val="0"/>
              </a:spcAft>
              <a:buClr>
                <a:srgbClr val="C00000"/>
              </a:buClr>
              <a:buSzPts val="2200"/>
              <a:buFont typeface="Noto Sans Symbols"/>
              <a:buChar char="▪"/>
            </a:pPr>
            <a:r>
              <a:rPr b="1" lang="en-US" sz="2200">
                <a:solidFill>
                  <a:schemeClr val="dk1"/>
                </a:solidFill>
                <a:latin typeface="Gill Sans"/>
                <a:ea typeface="Gill Sans"/>
                <a:cs typeface="Gill Sans"/>
                <a:sym typeface="Gill Sans"/>
              </a:rPr>
              <a:t>Practicing social distancing (6 feet apart)</a:t>
            </a:r>
            <a:endParaRPr/>
          </a:p>
          <a:p>
            <a:pPr indent="-342900" lvl="0" marL="342900" rtl="0" algn="l">
              <a:spcBef>
                <a:spcPts val="1867"/>
              </a:spcBef>
              <a:spcAft>
                <a:spcPts val="0"/>
              </a:spcAft>
              <a:buClr>
                <a:srgbClr val="C00000"/>
              </a:buClr>
              <a:buSzPts val="2200"/>
              <a:buFont typeface="Noto Sans Symbols"/>
              <a:buChar char="▪"/>
            </a:pPr>
            <a:r>
              <a:rPr b="1" lang="en-US" sz="2200">
                <a:solidFill>
                  <a:schemeClr val="dk1"/>
                </a:solidFill>
                <a:latin typeface="Gill Sans"/>
                <a:ea typeface="Gill Sans"/>
                <a:cs typeface="Gill Sans"/>
                <a:sym typeface="Gill Sans"/>
              </a:rPr>
              <a:t>Using PPE appropriately</a:t>
            </a:r>
            <a:endParaRPr/>
          </a:p>
          <a:p>
            <a:pPr indent="-342900" lvl="0" marL="342900" rtl="0" algn="l">
              <a:spcBef>
                <a:spcPts val="1867"/>
              </a:spcBef>
              <a:spcAft>
                <a:spcPts val="0"/>
              </a:spcAft>
              <a:buClr>
                <a:srgbClr val="C00000"/>
              </a:buClr>
              <a:buSzPts val="2200"/>
              <a:buFont typeface="Noto Sans Symbols"/>
              <a:buChar char="▪"/>
            </a:pPr>
            <a:r>
              <a:rPr b="1" lang="en-US" sz="2200">
                <a:solidFill>
                  <a:schemeClr val="dk1"/>
                </a:solidFill>
                <a:latin typeface="Gill Sans"/>
                <a:ea typeface="Gill Sans"/>
                <a:cs typeface="Gill Sans"/>
                <a:sym typeface="Gill Sans"/>
              </a:rPr>
              <a:t>Cleaning frequently touched areas &amp; items </a:t>
            </a:r>
            <a:endParaRPr/>
          </a:p>
        </p:txBody>
      </p:sp>
      <p:pic>
        <p:nvPicPr>
          <p:cNvPr id="218" name="Google Shape;218;p20"/>
          <p:cNvPicPr preferRelativeResize="0"/>
          <p:nvPr/>
        </p:nvPicPr>
        <p:blipFill rotWithShape="1">
          <a:blip r:embed="rId4">
            <a:alphaModFix/>
          </a:blip>
          <a:srcRect b="0" l="0" r="0" t="0"/>
          <a:stretch/>
        </p:blipFill>
        <p:spPr>
          <a:xfrm>
            <a:off x="7002409" y="2040192"/>
            <a:ext cx="4514458" cy="306464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1"/>
          <p:cNvSpPr txBox="1"/>
          <p:nvPr>
            <p:ph type="title"/>
          </p:nvPr>
        </p:nvSpPr>
        <p:spPr>
          <a:xfrm>
            <a:off x="440436" y="614172"/>
            <a:ext cx="11309985" cy="1045158"/>
          </a:xfrm>
          <a:prstGeom prst="rect">
            <a:avLst/>
          </a:prstGeom>
          <a:solidFill>
            <a:srgbClr val="1A315F"/>
          </a:solidFill>
          <a:ln>
            <a:noFill/>
          </a:ln>
        </p:spPr>
        <p:txBody>
          <a:bodyPr anchorCtr="0" anchor="t" bIns="0" lIns="0" spcFirstLastPara="1" rIns="0" wrap="square" tIns="364475">
            <a:spAutoFit/>
          </a:bodyPr>
          <a:lstStyle/>
          <a:p>
            <a:pPr indent="0" lvl="0" marL="231775" rtl="0" algn="l">
              <a:lnSpc>
                <a:spcPct val="100000"/>
              </a:lnSpc>
              <a:spcBef>
                <a:spcPts val="0"/>
              </a:spcBef>
              <a:spcAft>
                <a:spcPts val="0"/>
              </a:spcAft>
              <a:buNone/>
            </a:pPr>
            <a:r>
              <a:rPr lang="en-US"/>
              <a:t>INFECTION CONTROL- Standard Precaution</a:t>
            </a:r>
            <a:endParaRPr/>
          </a:p>
        </p:txBody>
      </p:sp>
      <p:sp>
        <p:nvSpPr>
          <p:cNvPr id="224" name="Google Shape;224;p21"/>
          <p:cNvSpPr txBox="1"/>
          <p:nvPr/>
        </p:nvSpPr>
        <p:spPr>
          <a:xfrm>
            <a:off x="4939271" y="2267642"/>
            <a:ext cx="6553922" cy="3132268"/>
          </a:xfrm>
          <a:prstGeom prst="rect">
            <a:avLst/>
          </a:prstGeom>
          <a:noFill/>
          <a:ln>
            <a:noFill/>
          </a:ln>
        </p:spPr>
        <p:txBody>
          <a:bodyPr anchorCtr="0" anchor="t" bIns="0" lIns="0" spcFirstLastPara="1" rIns="0" wrap="square" tIns="76825">
            <a:spAutoFit/>
          </a:bodyPr>
          <a:lstStyle/>
          <a:p>
            <a:pPr indent="-457200" lvl="0" marL="457200" rtl="0" algn="l">
              <a:spcBef>
                <a:spcPts val="0"/>
              </a:spcBef>
              <a:spcAft>
                <a:spcPts val="0"/>
              </a:spcAft>
              <a:buClr>
                <a:srgbClr val="C00000"/>
              </a:buClr>
              <a:buSzPts val="2200"/>
              <a:buFont typeface="Noto Sans Symbols"/>
              <a:buChar char="▪"/>
            </a:pPr>
            <a:r>
              <a:rPr b="1" lang="en-US" sz="2200">
                <a:solidFill>
                  <a:schemeClr val="dk1"/>
                </a:solidFill>
                <a:latin typeface="Gill Sans"/>
                <a:ea typeface="Gill Sans"/>
                <a:cs typeface="Gill Sans"/>
                <a:sym typeface="Gill Sans"/>
              </a:rPr>
              <a:t>Previously called Universal Precautions </a:t>
            </a:r>
            <a:endParaRPr/>
          </a:p>
          <a:p>
            <a:pPr indent="-457200" lvl="0" marL="457200" rtl="0" algn="l">
              <a:spcBef>
                <a:spcPts val="0"/>
              </a:spcBef>
              <a:spcAft>
                <a:spcPts val="0"/>
              </a:spcAft>
              <a:buClr>
                <a:srgbClr val="C00000"/>
              </a:buClr>
              <a:buSzPts val="2200"/>
              <a:buFont typeface="Noto Sans Symbols"/>
              <a:buChar char="▪"/>
            </a:pPr>
            <a:r>
              <a:rPr b="1" lang="en-US" sz="2200">
                <a:solidFill>
                  <a:schemeClr val="dk1"/>
                </a:solidFill>
                <a:latin typeface="Gill Sans"/>
                <a:ea typeface="Gill Sans"/>
                <a:cs typeface="Gill Sans"/>
                <a:sym typeface="Gill Sans"/>
              </a:rPr>
              <a:t>Assumes blood and body fluid of ANY resident could be infectious </a:t>
            </a:r>
            <a:endParaRPr/>
          </a:p>
          <a:p>
            <a:pPr indent="-457200" lvl="0" marL="457200" rtl="0" algn="l">
              <a:spcBef>
                <a:spcPts val="0"/>
              </a:spcBef>
              <a:spcAft>
                <a:spcPts val="0"/>
              </a:spcAft>
              <a:buClr>
                <a:srgbClr val="C00000"/>
              </a:buClr>
              <a:buSzPts val="2200"/>
              <a:buFont typeface="Noto Sans Symbols"/>
              <a:buChar char="▪"/>
            </a:pPr>
            <a:r>
              <a:rPr b="1" lang="en-US" sz="2200">
                <a:solidFill>
                  <a:schemeClr val="dk1"/>
                </a:solidFill>
                <a:latin typeface="Gill Sans"/>
                <a:ea typeface="Gill Sans"/>
                <a:cs typeface="Gill Sans"/>
                <a:sym typeface="Gill Sans"/>
              </a:rPr>
              <a:t>Recommends PPE and other infection control practices to prevent transmission in any healthcare setting </a:t>
            </a:r>
            <a:endParaRPr/>
          </a:p>
          <a:p>
            <a:pPr indent="-457200" lvl="0" marL="457200" rtl="0" algn="l">
              <a:spcBef>
                <a:spcPts val="0"/>
              </a:spcBef>
              <a:spcAft>
                <a:spcPts val="0"/>
              </a:spcAft>
              <a:buClr>
                <a:srgbClr val="C00000"/>
              </a:buClr>
              <a:buSzPts val="2200"/>
              <a:buFont typeface="Noto Sans Symbols"/>
              <a:buChar char="▪"/>
            </a:pPr>
            <a:r>
              <a:rPr b="1" lang="en-US" sz="2200">
                <a:solidFill>
                  <a:schemeClr val="dk1"/>
                </a:solidFill>
                <a:latin typeface="Gill Sans"/>
                <a:ea typeface="Gill Sans"/>
                <a:cs typeface="Gill Sans"/>
                <a:sym typeface="Gill Sans"/>
              </a:rPr>
              <a:t>Decisions about PPE use determined by type of clinical interaction with resident</a:t>
            </a:r>
            <a:endParaRPr/>
          </a:p>
          <a:p>
            <a:pPr indent="0" lvl="0" marL="12065" marR="5080" rtl="0" algn="l">
              <a:lnSpc>
                <a:spcPct val="95909"/>
              </a:lnSpc>
              <a:spcBef>
                <a:spcPts val="605"/>
              </a:spcBef>
              <a:spcAft>
                <a:spcPts val="0"/>
              </a:spcAft>
              <a:buNone/>
            </a:pPr>
            <a:r>
              <a:t/>
            </a:r>
            <a:endParaRPr sz="2200">
              <a:latin typeface="Gill Sans"/>
              <a:ea typeface="Gill Sans"/>
              <a:cs typeface="Gill Sans"/>
              <a:sym typeface="Gill Sans"/>
            </a:endParaRPr>
          </a:p>
        </p:txBody>
      </p:sp>
      <p:pic>
        <p:nvPicPr>
          <p:cNvPr id="225" name="Google Shape;225;p21"/>
          <p:cNvPicPr preferRelativeResize="0"/>
          <p:nvPr/>
        </p:nvPicPr>
        <p:blipFill rotWithShape="1">
          <a:blip r:embed="rId3">
            <a:alphaModFix/>
          </a:blip>
          <a:srcRect b="0" l="0" r="0" t="0"/>
          <a:stretch/>
        </p:blipFill>
        <p:spPr>
          <a:xfrm>
            <a:off x="10972800" y="5428488"/>
            <a:ext cx="1088135" cy="1312163"/>
          </a:xfrm>
          <a:prstGeom prst="rect">
            <a:avLst/>
          </a:prstGeom>
          <a:noFill/>
          <a:ln>
            <a:noFill/>
          </a:ln>
        </p:spPr>
      </p:pic>
      <p:pic>
        <p:nvPicPr>
          <p:cNvPr id="226" name="Google Shape;226;p21"/>
          <p:cNvPicPr preferRelativeResize="0"/>
          <p:nvPr/>
        </p:nvPicPr>
        <p:blipFill rotWithShape="1">
          <a:blip r:embed="rId4">
            <a:alphaModFix/>
          </a:blip>
          <a:srcRect b="13082" l="50662" r="4089" t="22842"/>
          <a:stretch/>
        </p:blipFill>
        <p:spPr>
          <a:xfrm>
            <a:off x="609600" y="2133600"/>
            <a:ext cx="3648935" cy="38816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2"/>
          <p:cNvSpPr txBox="1"/>
          <p:nvPr>
            <p:ph type="title"/>
          </p:nvPr>
        </p:nvSpPr>
        <p:spPr>
          <a:xfrm>
            <a:off x="440436" y="614172"/>
            <a:ext cx="11309985" cy="1045158"/>
          </a:xfrm>
          <a:prstGeom prst="rect">
            <a:avLst/>
          </a:prstGeom>
          <a:solidFill>
            <a:srgbClr val="1A315F"/>
          </a:solidFill>
          <a:ln>
            <a:noFill/>
          </a:ln>
        </p:spPr>
        <p:txBody>
          <a:bodyPr anchorCtr="0" anchor="t" bIns="0" lIns="0" spcFirstLastPara="1" rIns="0" wrap="square" tIns="364475">
            <a:spAutoFit/>
          </a:bodyPr>
          <a:lstStyle/>
          <a:p>
            <a:pPr indent="0" lvl="0" marL="231775" rtl="0" algn="l">
              <a:lnSpc>
                <a:spcPct val="100000"/>
              </a:lnSpc>
              <a:spcBef>
                <a:spcPts val="0"/>
              </a:spcBef>
              <a:spcAft>
                <a:spcPts val="0"/>
              </a:spcAft>
              <a:buNone/>
            </a:pPr>
            <a:r>
              <a:rPr lang="en-US"/>
              <a:t>INFECTION CONTROL- </a:t>
            </a:r>
            <a:r>
              <a:rPr lang="en-US" sz="3200"/>
              <a:t>Enhanced Barrier Precautions</a:t>
            </a:r>
            <a:endParaRPr/>
          </a:p>
        </p:txBody>
      </p:sp>
      <p:pic>
        <p:nvPicPr>
          <p:cNvPr id="232" name="Google Shape;232;p22"/>
          <p:cNvPicPr preferRelativeResize="0"/>
          <p:nvPr/>
        </p:nvPicPr>
        <p:blipFill rotWithShape="1">
          <a:blip r:embed="rId3">
            <a:alphaModFix/>
          </a:blip>
          <a:srcRect b="0" l="0" r="0" t="0"/>
          <a:stretch/>
        </p:blipFill>
        <p:spPr>
          <a:xfrm>
            <a:off x="10972800" y="5428488"/>
            <a:ext cx="1088135" cy="1312163"/>
          </a:xfrm>
          <a:prstGeom prst="rect">
            <a:avLst/>
          </a:prstGeom>
          <a:noFill/>
          <a:ln>
            <a:noFill/>
          </a:ln>
        </p:spPr>
      </p:pic>
      <p:sp>
        <p:nvSpPr>
          <p:cNvPr id="233" name="Google Shape;233;p22"/>
          <p:cNvSpPr txBox="1"/>
          <p:nvPr/>
        </p:nvSpPr>
        <p:spPr>
          <a:xfrm>
            <a:off x="897301" y="1891054"/>
            <a:ext cx="2912364" cy="4431983"/>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1600"/>
              <a:t>How do I know when a resident is in Enhanced Barrier Precautions (EBP)?</a:t>
            </a:r>
            <a:endParaRPr b="0" sz="1600"/>
          </a:p>
          <a:p>
            <a:pPr indent="0" lvl="0" marL="0" rtl="0" algn="l">
              <a:spcBef>
                <a:spcPts val="0"/>
              </a:spcBef>
              <a:spcAft>
                <a:spcPts val="0"/>
              </a:spcAft>
              <a:buNone/>
            </a:pPr>
            <a:r>
              <a:t/>
            </a:r>
            <a:endParaRPr b="0"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b="0"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b="0" sz="1200"/>
          </a:p>
          <a:p>
            <a:pPr indent="0" lvl="0" marL="0" rtl="0" algn="l">
              <a:spcBef>
                <a:spcPts val="0"/>
              </a:spcBef>
              <a:spcAft>
                <a:spcPts val="0"/>
              </a:spcAft>
              <a:buNone/>
            </a:pPr>
            <a:r>
              <a:t/>
            </a:r>
            <a:endParaRPr sz="1200"/>
          </a:p>
          <a:p>
            <a:pPr indent="0" lvl="0" marL="0" rtl="0" algn="l">
              <a:spcBef>
                <a:spcPts val="0"/>
              </a:spcBef>
              <a:spcAft>
                <a:spcPts val="0"/>
              </a:spcAft>
              <a:buNone/>
            </a:pPr>
            <a:br>
              <a:rPr b="0" lang="en-US" sz="1200"/>
            </a:br>
            <a:r>
              <a:rPr lang="en-US" sz="1400"/>
              <a:t>A resident in EBP will have an </a:t>
            </a:r>
            <a:r>
              <a:rPr b="1" lang="en-US" sz="1400" u="sng"/>
              <a:t>identifier</a:t>
            </a:r>
            <a:r>
              <a:rPr lang="en-US" sz="1400"/>
              <a:t> on the name plate outside of the resident’s room.  Specific instructions will be posted inside of the resident’s room and with the kardex. A list is also kept and updated regularly by nursing staff and the infection preventionist.</a:t>
            </a:r>
            <a:endParaRPr b="0" sz="1400"/>
          </a:p>
          <a:p>
            <a:pPr indent="0" lvl="0" marL="0" rtl="0" algn="l">
              <a:spcBef>
                <a:spcPts val="0"/>
              </a:spcBef>
              <a:spcAft>
                <a:spcPts val="0"/>
              </a:spcAft>
              <a:buNone/>
            </a:pPr>
            <a:br>
              <a:rPr lang="en-US" sz="1200"/>
            </a:br>
            <a:endParaRPr sz="1200"/>
          </a:p>
        </p:txBody>
      </p:sp>
      <p:sp>
        <p:nvSpPr>
          <p:cNvPr id="234" name="Google Shape;234;p22"/>
          <p:cNvSpPr txBox="1"/>
          <p:nvPr/>
        </p:nvSpPr>
        <p:spPr>
          <a:xfrm>
            <a:off x="4196009" y="1891054"/>
            <a:ext cx="4000214" cy="4139595"/>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1600"/>
              <a:t>When do I wear PPE?</a:t>
            </a:r>
            <a:endParaRPr b="0" sz="1200"/>
          </a:p>
          <a:p>
            <a:pPr indent="0" lvl="0" marL="0" rtl="0" algn="l">
              <a:spcBef>
                <a:spcPts val="0"/>
              </a:spcBef>
              <a:spcAft>
                <a:spcPts val="0"/>
              </a:spcAft>
              <a:buNone/>
            </a:pPr>
            <a:br>
              <a:rPr b="0" lang="en-US" sz="1200"/>
            </a:br>
            <a:r>
              <a:rPr lang="en-US" sz="1400"/>
              <a:t>PPE for EBP is not required upon entering the resident’s room.  PPE is only necessary when performing the following high-contact resident care activities as listed below:</a:t>
            </a:r>
            <a:endParaRPr/>
          </a:p>
          <a:p>
            <a:pPr indent="0" lvl="0" marL="0" rtl="0" algn="l">
              <a:spcBef>
                <a:spcPts val="0"/>
              </a:spcBef>
              <a:spcAft>
                <a:spcPts val="0"/>
              </a:spcAft>
              <a:buNone/>
            </a:pPr>
            <a:r>
              <a:t/>
            </a:r>
            <a:endParaRPr b="0" sz="1400"/>
          </a:p>
          <a:p>
            <a:pPr indent="-285750" lvl="0" marL="285750" rtl="0" algn="l">
              <a:spcBef>
                <a:spcPts val="0"/>
              </a:spcBef>
              <a:spcAft>
                <a:spcPts val="0"/>
              </a:spcAft>
              <a:buSzPts val="1400"/>
              <a:buFont typeface="Arial"/>
              <a:buChar char="•"/>
            </a:pPr>
            <a:r>
              <a:rPr lang="en-US" sz="1400"/>
              <a:t>Dressing</a:t>
            </a:r>
            <a:endParaRPr/>
          </a:p>
          <a:p>
            <a:pPr indent="-285750" lvl="0" marL="285750" rtl="0" algn="l">
              <a:spcBef>
                <a:spcPts val="0"/>
              </a:spcBef>
              <a:spcAft>
                <a:spcPts val="0"/>
              </a:spcAft>
              <a:buSzPts val="1400"/>
              <a:buFont typeface="Arial"/>
              <a:buChar char="•"/>
            </a:pPr>
            <a:r>
              <a:rPr lang="en-US" sz="1400"/>
              <a:t>Bathing/showering</a:t>
            </a:r>
            <a:endParaRPr/>
          </a:p>
          <a:p>
            <a:pPr indent="-285750" lvl="0" marL="285750" rtl="0" algn="l">
              <a:spcBef>
                <a:spcPts val="0"/>
              </a:spcBef>
              <a:spcAft>
                <a:spcPts val="0"/>
              </a:spcAft>
              <a:buSzPts val="1400"/>
              <a:buFont typeface="Arial"/>
              <a:buChar char="•"/>
            </a:pPr>
            <a:r>
              <a:rPr lang="en-US" sz="1400"/>
              <a:t>Transferring</a:t>
            </a:r>
            <a:endParaRPr/>
          </a:p>
          <a:p>
            <a:pPr indent="-285750" lvl="0" marL="285750" rtl="0" algn="l">
              <a:spcBef>
                <a:spcPts val="0"/>
              </a:spcBef>
              <a:spcAft>
                <a:spcPts val="0"/>
              </a:spcAft>
              <a:buSzPts val="1400"/>
              <a:buFont typeface="Arial"/>
              <a:buChar char="•"/>
            </a:pPr>
            <a:r>
              <a:rPr lang="en-US" sz="1400"/>
              <a:t>Providing hygiene</a:t>
            </a:r>
            <a:endParaRPr/>
          </a:p>
          <a:p>
            <a:pPr indent="-285750" lvl="0" marL="285750" rtl="0" algn="l">
              <a:spcBef>
                <a:spcPts val="0"/>
              </a:spcBef>
              <a:spcAft>
                <a:spcPts val="0"/>
              </a:spcAft>
              <a:buSzPts val="1400"/>
              <a:buFont typeface="Arial"/>
              <a:buChar char="•"/>
            </a:pPr>
            <a:r>
              <a:rPr lang="en-US" sz="1400"/>
              <a:t>Changing linens</a:t>
            </a:r>
            <a:endParaRPr/>
          </a:p>
          <a:p>
            <a:pPr indent="-285750" lvl="0" marL="285750" rtl="0" algn="l">
              <a:spcBef>
                <a:spcPts val="0"/>
              </a:spcBef>
              <a:spcAft>
                <a:spcPts val="0"/>
              </a:spcAft>
              <a:buSzPts val="1400"/>
              <a:buFont typeface="Arial"/>
              <a:buChar char="•"/>
            </a:pPr>
            <a:r>
              <a:rPr lang="en-US" sz="1400"/>
              <a:t>Changing briefs or assisting with toileting</a:t>
            </a:r>
            <a:endParaRPr/>
          </a:p>
          <a:p>
            <a:pPr indent="-285750" lvl="0" marL="285750" rtl="0" algn="l">
              <a:spcBef>
                <a:spcPts val="0"/>
              </a:spcBef>
              <a:spcAft>
                <a:spcPts val="0"/>
              </a:spcAft>
              <a:buSzPts val="1400"/>
              <a:buFont typeface="Arial"/>
              <a:buChar char="•"/>
            </a:pPr>
            <a:r>
              <a:rPr lang="en-US" sz="1400"/>
              <a:t>Device care or use: central lines, urinary catheters, feeding tubes, tracheostomy tubes</a:t>
            </a:r>
            <a:endParaRPr/>
          </a:p>
          <a:p>
            <a:pPr indent="-285750" lvl="0" marL="285750" rtl="0" algn="l">
              <a:spcBef>
                <a:spcPts val="0"/>
              </a:spcBef>
              <a:spcAft>
                <a:spcPts val="0"/>
              </a:spcAft>
              <a:buSzPts val="1400"/>
              <a:buFont typeface="Arial"/>
              <a:buChar char="•"/>
            </a:pPr>
            <a:r>
              <a:rPr lang="en-US" sz="1400"/>
              <a:t>Wound care: any skin opening requiring a dressing</a:t>
            </a:r>
            <a:endParaRPr/>
          </a:p>
          <a:p>
            <a:pPr indent="0" lvl="0" marL="0" rtl="0" algn="l">
              <a:spcBef>
                <a:spcPts val="0"/>
              </a:spcBef>
              <a:spcAft>
                <a:spcPts val="0"/>
              </a:spcAft>
              <a:buNone/>
            </a:pPr>
            <a:r>
              <a:t/>
            </a:r>
            <a:endParaRPr sz="1100"/>
          </a:p>
        </p:txBody>
      </p:sp>
      <p:sp>
        <p:nvSpPr>
          <p:cNvPr id="235" name="Google Shape;235;p22"/>
          <p:cNvSpPr txBox="1"/>
          <p:nvPr/>
        </p:nvSpPr>
        <p:spPr>
          <a:xfrm>
            <a:off x="8582568" y="1873539"/>
            <a:ext cx="2226892" cy="892552"/>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1600"/>
              <a:t>What PPE do I wear?</a:t>
            </a:r>
            <a:endParaRPr b="0" sz="1600"/>
          </a:p>
          <a:p>
            <a:pPr indent="0" lvl="0" marL="0" rtl="0" algn="l">
              <a:spcBef>
                <a:spcPts val="0"/>
              </a:spcBef>
              <a:spcAft>
                <a:spcPts val="0"/>
              </a:spcAft>
              <a:buNone/>
            </a:pPr>
            <a:br>
              <a:rPr lang="en-US" sz="1800"/>
            </a:br>
            <a:endParaRPr sz="1800"/>
          </a:p>
        </p:txBody>
      </p:sp>
      <p:sp>
        <p:nvSpPr>
          <p:cNvPr id="236" name="Google Shape;236;p22"/>
          <p:cNvSpPr/>
          <p:nvPr/>
        </p:nvSpPr>
        <p:spPr>
          <a:xfrm>
            <a:off x="8627407" y="4953000"/>
            <a:ext cx="896239" cy="36933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  </a:t>
            </a:r>
            <a:r>
              <a:rPr b="1" i="0" lang="en-US" sz="1300" u="none" cap="none" strike="noStrike">
                <a:solidFill>
                  <a:srgbClr val="000000"/>
                </a:solidFill>
                <a:latin typeface="Times New Roman"/>
                <a:ea typeface="Times New Roman"/>
                <a:cs typeface="Times New Roman"/>
                <a:sym typeface="Times New Roman"/>
              </a:rPr>
              <a:t>GOWN</a:t>
            </a:r>
            <a:endParaRPr b="0" i="0" sz="800" u="none" cap="none" strike="noStrike">
              <a:solidFill>
                <a:schemeClr val="dk1"/>
              </a:solidFill>
            </a:endParaRPr>
          </a:p>
        </p:txBody>
      </p:sp>
      <p:pic>
        <p:nvPicPr>
          <p:cNvPr descr="https://lh7-us.googleusercontent.com/zOiCKw10GI04I_n9GDMd3icsMwWM7JUMiiC1jp4AZwoEJTv7sg826KmPuHjIDNV4BKUDodCSvMVQerUoMirKXMC288imwqIU5yuxGH427_LE0F5p2gthk8tRsnvtA5w0r3LFawxk04vo4KyVA0sIB_V7OA=s2048" id="237" name="Google Shape;237;p22"/>
          <p:cNvPicPr preferRelativeResize="0"/>
          <p:nvPr/>
        </p:nvPicPr>
        <p:blipFill rotWithShape="1">
          <a:blip r:embed="rId4">
            <a:alphaModFix/>
          </a:blip>
          <a:srcRect b="0" l="0" r="0" t="0"/>
          <a:stretch/>
        </p:blipFill>
        <p:spPr>
          <a:xfrm>
            <a:off x="7910507" y="2566339"/>
            <a:ext cx="2387256" cy="2387256"/>
          </a:xfrm>
          <a:prstGeom prst="rect">
            <a:avLst/>
          </a:prstGeom>
          <a:noFill/>
          <a:ln>
            <a:noFill/>
          </a:ln>
        </p:spPr>
      </p:pic>
      <p:sp>
        <p:nvSpPr>
          <p:cNvPr id="238" name="Google Shape;238;p22"/>
          <p:cNvSpPr/>
          <p:nvPr/>
        </p:nvSpPr>
        <p:spPr>
          <a:xfrm>
            <a:off x="10297763" y="4991472"/>
            <a:ext cx="901968" cy="292388"/>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Times New Roman"/>
              <a:buNone/>
            </a:pPr>
            <a:r>
              <a:rPr b="1" i="0" lang="en-US" sz="1300" u="none" cap="none" strike="noStrike">
                <a:solidFill>
                  <a:srgbClr val="000000"/>
                </a:solidFill>
                <a:latin typeface="Times New Roman"/>
                <a:ea typeface="Times New Roman"/>
                <a:cs typeface="Times New Roman"/>
                <a:sym typeface="Times New Roman"/>
              </a:rPr>
              <a:t>GLOVES</a:t>
            </a:r>
            <a:endParaRPr b="0" i="0" sz="1800" u="none" cap="none" strike="noStrike">
              <a:solidFill>
                <a:schemeClr val="dk1"/>
              </a:solidFill>
              <a:latin typeface="Arial"/>
              <a:ea typeface="Arial"/>
              <a:cs typeface="Arial"/>
              <a:sym typeface="Arial"/>
            </a:endParaRPr>
          </a:p>
        </p:txBody>
      </p:sp>
      <p:pic>
        <p:nvPicPr>
          <p:cNvPr descr="https://lh7-us.googleusercontent.com/hN78LsGJk-_dcQ1zB_-7yDd3jDyCJGFUHJVNcDKL6r80JQ2KILzroL0dZfCCRiUjI4XGInU0wMw3S2iMFMp30yl8rdufih55F4MCEPkGwKrkFu3UyZM-oc1PN6DH5J_rccOB9jT9lea_D8Z6z4lBFxslng=s2048" id="239" name="Google Shape;239;p22"/>
          <p:cNvPicPr preferRelativeResize="0"/>
          <p:nvPr/>
        </p:nvPicPr>
        <p:blipFill rotWithShape="1">
          <a:blip r:embed="rId5">
            <a:alphaModFix/>
          </a:blip>
          <a:srcRect b="0" l="0" r="0" t="0"/>
          <a:stretch/>
        </p:blipFill>
        <p:spPr>
          <a:xfrm>
            <a:off x="9886337" y="2969644"/>
            <a:ext cx="1624832" cy="1550716"/>
          </a:xfrm>
          <a:prstGeom prst="rect">
            <a:avLst/>
          </a:prstGeom>
          <a:noFill/>
          <a:ln>
            <a:noFill/>
          </a:ln>
        </p:spPr>
      </p:pic>
      <p:grpSp>
        <p:nvGrpSpPr>
          <p:cNvPr id="240" name="Google Shape;240;p22"/>
          <p:cNvGrpSpPr/>
          <p:nvPr/>
        </p:nvGrpSpPr>
        <p:grpSpPr>
          <a:xfrm>
            <a:off x="1382540" y="2739286"/>
            <a:ext cx="1335778" cy="1190591"/>
            <a:chOff x="1454341" y="4941771"/>
            <a:chExt cx="1939493" cy="1787651"/>
          </a:xfrm>
        </p:grpSpPr>
        <p:sp>
          <p:nvSpPr>
            <p:cNvPr id="241" name="Google Shape;241;p22"/>
            <p:cNvSpPr/>
            <p:nvPr/>
          </p:nvSpPr>
          <p:spPr>
            <a:xfrm>
              <a:off x="1454341" y="4941771"/>
              <a:ext cx="1939493" cy="1787651"/>
            </a:xfrm>
            <a:prstGeom prst="flowChartConnector">
              <a:avLst/>
            </a:prstGeom>
            <a:solidFill>
              <a:srgbClr val="00B0F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lt1"/>
                </a:solidFill>
              </a:endParaRPr>
            </a:p>
          </p:txBody>
        </p:sp>
        <p:pic>
          <p:nvPicPr>
            <p:cNvPr descr="https://lh7-us.googleusercontent.com/uXJZt0VAgJtw3-d6NAzLVdRyCcnF5dltgzg_uJkfXzFJdQzoK7b3PWGsjDMx55a5j42g8U0qNBA3EpHiUmMfqUqoYN4Z8azUD1wMA1b1_mf_tB2m6-bCY128Ad1p-9v_WB0HtAQa-EfZpl12gujjH2MGpA=s2048" id="242" name="Google Shape;242;p22"/>
            <p:cNvPicPr preferRelativeResize="0"/>
            <p:nvPr/>
          </p:nvPicPr>
          <p:blipFill rotWithShape="1">
            <a:blip r:embed="rId6">
              <a:alphaModFix/>
            </a:blip>
            <a:srcRect b="0" l="0" r="0" t="0"/>
            <a:stretch/>
          </p:blipFill>
          <p:spPr>
            <a:xfrm>
              <a:off x="1568500" y="5018249"/>
              <a:ext cx="1711173" cy="1711173"/>
            </a:xfrm>
            <a:prstGeom prst="rect">
              <a:avLst/>
            </a:prstGeom>
            <a:noFill/>
            <a:ln>
              <a:noFill/>
            </a:ln>
          </p:spPr>
        </p:pic>
      </p:grpSp>
      <p:sp>
        <p:nvSpPr>
          <p:cNvPr id="243" name="Google Shape;243;p22"/>
          <p:cNvSpPr/>
          <p:nvPr/>
        </p:nvSpPr>
        <p:spPr>
          <a:xfrm>
            <a:off x="5971607" y="3244334"/>
            <a:ext cx="248786" cy="369332"/>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0" lang="en-US" sz="1800"/>
              <a:t> </a:t>
            </a:r>
            <a:endParaRPr sz="1800"/>
          </a:p>
        </p:txBody>
      </p:sp>
      <p:sp>
        <p:nvSpPr>
          <p:cNvPr id="244" name="Google Shape;244;p22"/>
          <p:cNvSpPr/>
          <p:nvPr/>
        </p:nvSpPr>
        <p:spPr>
          <a:xfrm rot="1345616">
            <a:off x="533082" y="2810283"/>
            <a:ext cx="620538" cy="1529200"/>
          </a:xfrm>
          <a:prstGeom prst="curvedRightArrow">
            <a:avLst>
              <a:gd fmla="val 25000" name="adj1"/>
              <a:gd fmla="val 50000" name="adj2"/>
              <a:gd fmla="val 25000" name="adj3"/>
            </a:avLst>
          </a:prstGeom>
          <a:solidFill>
            <a:schemeClr val="accent2"/>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3"/>
          <p:cNvSpPr txBox="1"/>
          <p:nvPr>
            <p:ph type="title"/>
          </p:nvPr>
        </p:nvSpPr>
        <p:spPr>
          <a:xfrm>
            <a:off x="440436" y="614172"/>
            <a:ext cx="11309985" cy="1045158"/>
          </a:xfrm>
          <a:prstGeom prst="rect">
            <a:avLst/>
          </a:prstGeom>
          <a:solidFill>
            <a:srgbClr val="1A315F"/>
          </a:solidFill>
          <a:ln>
            <a:noFill/>
          </a:ln>
        </p:spPr>
        <p:txBody>
          <a:bodyPr anchorCtr="0" anchor="t" bIns="0" lIns="0" spcFirstLastPara="1" rIns="0" wrap="square" tIns="364475">
            <a:spAutoFit/>
          </a:bodyPr>
          <a:lstStyle/>
          <a:p>
            <a:pPr indent="0" lvl="0" marL="231775" rtl="0" algn="l">
              <a:lnSpc>
                <a:spcPct val="100000"/>
              </a:lnSpc>
              <a:spcBef>
                <a:spcPts val="0"/>
              </a:spcBef>
              <a:spcAft>
                <a:spcPts val="0"/>
              </a:spcAft>
              <a:buNone/>
            </a:pPr>
            <a:r>
              <a:rPr lang="en-US"/>
              <a:t>BLOODBORNE PATHOGENS</a:t>
            </a:r>
            <a:endParaRPr/>
          </a:p>
        </p:txBody>
      </p:sp>
      <p:sp>
        <p:nvSpPr>
          <p:cNvPr id="250" name="Google Shape;250;p23"/>
          <p:cNvSpPr txBox="1"/>
          <p:nvPr/>
        </p:nvSpPr>
        <p:spPr>
          <a:xfrm>
            <a:off x="456478" y="1981200"/>
            <a:ext cx="10077450" cy="4663456"/>
          </a:xfrm>
          <a:prstGeom prst="rect">
            <a:avLst/>
          </a:prstGeom>
          <a:noFill/>
          <a:ln>
            <a:noFill/>
          </a:ln>
        </p:spPr>
        <p:txBody>
          <a:bodyPr anchorCtr="0" anchor="t" bIns="0" lIns="0" spcFirstLastPara="1" rIns="0" wrap="square" tIns="76825">
            <a:spAutoFit/>
          </a:bodyPr>
          <a:lstStyle/>
          <a:p>
            <a:pPr indent="-285750" lvl="0" marL="285750" rtl="0" algn="l">
              <a:spcBef>
                <a:spcPts val="0"/>
              </a:spcBef>
              <a:spcAft>
                <a:spcPts val="0"/>
              </a:spcAft>
              <a:buClr>
                <a:srgbClr val="C00000"/>
              </a:buClr>
              <a:buSzPts val="1800"/>
              <a:buFont typeface="Noto Sans Symbols"/>
              <a:buChar char="▪"/>
            </a:pPr>
            <a:r>
              <a:rPr lang="en-US" sz="1800">
                <a:latin typeface="Gill Sans"/>
                <a:ea typeface="Gill Sans"/>
                <a:cs typeface="Gill Sans"/>
                <a:sym typeface="Gill Sans"/>
              </a:rPr>
              <a:t>POLICY 157 STATEMENT: Exposure to bloodborne pathogens poses a serious risk to healthcare workers.  All exposure to blood and body fluids will be reported immediately in order to receive prompt medical evaluation.</a:t>
            </a:r>
            <a:endParaRPr/>
          </a:p>
          <a:p>
            <a:pPr indent="0" lvl="0" marL="0" rtl="0" algn="l">
              <a:spcBef>
                <a:spcPts val="0"/>
              </a:spcBef>
              <a:spcAft>
                <a:spcPts val="0"/>
              </a:spcAft>
              <a:buNone/>
            </a:pPr>
            <a:r>
              <a:t/>
            </a:r>
            <a:endParaRPr sz="1800">
              <a:latin typeface="Gill Sans"/>
              <a:ea typeface="Gill Sans"/>
              <a:cs typeface="Gill Sans"/>
              <a:sym typeface="Gill Sans"/>
            </a:endParaRPr>
          </a:p>
          <a:p>
            <a:pPr indent="-285750" lvl="0" marL="285750" rtl="0" algn="l">
              <a:spcBef>
                <a:spcPts val="0"/>
              </a:spcBef>
              <a:spcAft>
                <a:spcPts val="0"/>
              </a:spcAft>
              <a:buClr>
                <a:srgbClr val="C00000"/>
              </a:buClr>
              <a:buSzPts val="1800"/>
              <a:buFont typeface="Noto Sans Symbols"/>
              <a:buChar char="▪"/>
            </a:pPr>
            <a:r>
              <a:rPr lang="en-US" sz="1800"/>
              <a:t>If exposed to blood or other potentially infectious materials, the following measures should be taken immediately:  </a:t>
            </a:r>
            <a:endParaRPr/>
          </a:p>
          <a:p>
            <a:pPr indent="0" lvl="0" marL="0" rtl="0" algn="l">
              <a:spcBef>
                <a:spcPts val="0"/>
              </a:spcBef>
              <a:spcAft>
                <a:spcPts val="0"/>
              </a:spcAft>
              <a:buNone/>
            </a:pPr>
            <a:r>
              <a:rPr lang="en-US" sz="1800"/>
              <a:t>1.	For percutaneous injury:</a:t>
            </a:r>
            <a:endParaRPr/>
          </a:p>
          <a:p>
            <a:pPr indent="0" lvl="0" marL="0" rtl="0" algn="l">
              <a:spcBef>
                <a:spcPts val="0"/>
              </a:spcBef>
              <a:spcAft>
                <a:spcPts val="0"/>
              </a:spcAft>
              <a:buNone/>
            </a:pPr>
            <a:r>
              <a:rPr lang="en-US" sz="1800"/>
              <a:t>	A. Briefly let the wound bleed, then wash area for 10 minutes with soap and water.</a:t>
            </a:r>
            <a:endParaRPr/>
          </a:p>
          <a:p>
            <a:pPr indent="0" lvl="0" marL="0" rtl="0" algn="l">
              <a:spcBef>
                <a:spcPts val="0"/>
              </a:spcBef>
              <a:spcAft>
                <a:spcPts val="0"/>
              </a:spcAft>
              <a:buNone/>
            </a:pPr>
            <a:r>
              <a:rPr lang="en-US" sz="1800"/>
              <a:t>2.	Nonintact skin exposure:</a:t>
            </a:r>
            <a:endParaRPr/>
          </a:p>
          <a:p>
            <a:pPr indent="0" lvl="0" marL="0" rtl="0" algn="l">
              <a:spcBef>
                <a:spcPts val="0"/>
              </a:spcBef>
              <a:spcAft>
                <a:spcPts val="0"/>
              </a:spcAft>
              <a:buNone/>
            </a:pPr>
            <a:r>
              <a:rPr lang="en-US" sz="1800"/>
              <a:t>	A. Wash with soap and water for 10 minutes.</a:t>
            </a:r>
            <a:endParaRPr/>
          </a:p>
          <a:p>
            <a:pPr indent="0" lvl="0" marL="0" rtl="0" algn="l">
              <a:spcBef>
                <a:spcPts val="0"/>
              </a:spcBef>
              <a:spcAft>
                <a:spcPts val="0"/>
              </a:spcAft>
              <a:buNone/>
            </a:pPr>
            <a:r>
              <a:rPr lang="en-US" sz="1800"/>
              <a:t>3.	Mucous membrane exposure:</a:t>
            </a:r>
            <a:endParaRPr/>
          </a:p>
          <a:p>
            <a:pPr indent="0" lvl="0" marL="0" rtl="0" algn="l">
              <a:spcBef>
                <a:spcPts val="0"/>
              </a:spcBef>
              <a:spcAft>
                <a:spcPts val="0"/>
              </a:spcAft>
              <a:buNone/>
            </a:pPr>
            <a:r>
              <a:rPr lang="en-US" sz="1800"/>
              <a:t>	A. Irrigate copiously with water for 10 minutes.</a:t>
            </a:r>
            <a:endParaRPr/>
          </a:p>
          <a:p>
            <a:pPr indent="0" lvl="0" marL="0" rtl="0" algn="l">
              <a:spcBef>
                <a:spcPts val="0"/>
              </a:spcBef>
              <a:spcAft>
                <a:spcPts val="0"/>
              </a:spcAft>
              <a:buNone/>
            </a:pPr>
            <a:r>
              <a:rPr lang="en-US" sz="1800"/>
              <a:t> </a:t>
            </a:r>
            <a:endParaRPr/>
          </a:p>
          <a:p>
            <a:pPr indent="0" lvl="0" marL="0" rtl="0" algn="l">
              <a:spcBef>
                <a:spcPts val="0"/>
              </a:spcBef>
              <a:spcAft>
                <a:spcPts val="0"/>
              </a:spcAft>
              <a:buNone/>
            </a:pPr>
            <a:r>
              <a:rPr lang="en-US" sz="1400"/>
              <a:t>Contact the Employee Health Nurse/Infection Preventionist or the Nursing Officer of the Day (NOD) after business hours.  </a:t>
            </a:r>
            <a:endParaRPr/>
          </a:p>
          <a:p>
            <a:pPr indent="0" lvl="0" marL="0" rtl="0" algn="l">
              <a:spcBef>
                <a:spcPts val="0"/>
              </a:spcBef>
              <a:spcAft>
                <a:spcPts val="0"/>
              </a:spcAft>
              <a:buNone/>
            </a:pPr>
            <a:r>
              <a:rPr lang="en-US" sz="1400"/>
              <a:t>An exposure evaluation must be completed immediately.</a:t>
            </a:r>
            <a:endParaRPr/>
          </a:p>
          <a:p>
            <a:pPr indent="0" lvl="0" marL="0" rtl="0" algn="l">
              <a:spcBef>
                <a:spcPts val="0"/>
              </a:spcBef>
              <a:spcAft>
                <a:spcPts val="0"/>
              </a:spcAft>
              <a:buNone/>
            </a:pPr>
            <a:r>
              <a:rPr lang="en-US" sz="1800"/>
              <a:t> </a:t>
            </a:r>
            <a:endParaRPr/>
          </a:p>
          <a:p>
            <a:pPr indent="0" lvl="0" marL="0" rtl="0" algn="l">
              <a:spcBef>
                <a:spcPts val="0"/>
              </a:spcBef>
              <a:spcAft>
                <a:spcPts val="0"/>
              </a:spcAft>
              <a:buNone/>
            </a:pPr>
            <a:r>
              <a:t/>
            </a:r>
            <a:endParaRPr sz="1800"/>
          </a:p>
        </p:txBody>
      </p:sp>
      <p:pic>
        <p:nvPicPr>
          <p:cNvPr id="251" name="Google Shape;251;p23"/>
          <p:cNvPicPr preferRelativeResize="0"/>
          <p:nvPr/>
        </p:nvPicPr>
        <p:blipFill rotWithShape="1">
          <a:blip r:embed="rId3">
            <a:alphaModFix/>
          </a:blip>
          <a:srcRect b="0" l="0" r="0" t="0"/>
          <a:stretch/>
        </p:blipFill>
        <p:spPr>
          <a:xfrm>
            <a:off x="10972800" y="5428488"/>
            <a:ext cx="1088135" cy="131216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4"/>
          <p:cNvSpPr txBox="1"/>
          <p:nvPr>
            <p:ph type="title"/>
          </p:nvPr>
        </p:nvSpPr>
        <p:spPr>
          <a:xfrm>
            <a:off x="440436" y="614172"/>
            <a:ext cx="11309985" cy="983603"/>
          </a:xfrm>
          <a:prstGeom prst="rect">
            <a:avLst/>
          </a:prstGeom>
          <a:solidFill>
            <a:srgbClr val="1A315F"/>
          </a:solidFill>
          <a:ln>
            <a:noFill/>
          </a:ln>
        </p:spPr>
        <p:txBody>
          <a:bodyPr anchorCtr="0" anchor="t" bIns="0" lIns="0" spcFirstLastPara="1" rIns="0" wrap="square" tIns="364475">
            <a:spAutoFit/>
          </a:bodyPr>
          <a:lstStyle/>
          <a:p>
            <a:pPr indent="0" lvl="0" marL="231775" rtl="0" algn="l">
              <a:lnSpc>
                <a:spcPct val="100000"/>
              </a:lnSpc>
              <a:spcBef>
                <a:spcPts val="0"/>
              </a:spcBef>
              <a:spcAft>
                <a:spcPts val="0"/>
              </a:spcAft>
              <a:buNone/>
            </a:pPr>
            <a:r>
              <a:rPr lang="en-US" sz="4000"/>
              <a:t>RESIDENT RIGHTS &amp; RESIDENT IDENTIFICATION</a:t>
            </a:r>
            <a:endParaRPr sz="4000"/>
          </a:p>
        </p:txBody>
      </p:sp>
      <p:sp>
        <p:nvSpPr>
          <p:cNvPr id="257" name="Google Shape;257;p24"/>
          <p:cNvSpPr txBox="1"/>
          <p:nvPr/>
        </p:nvSpPr>
        <p:spPr>
          <a:xfrm>
            <a:off x="609600" y="1752600"/>
            <a:ext cx="10228580" cy="1910779"/>
          </a:xfrm>
          <a:prstGeom prst="rect">
            <a:avLst/>
          </a:prstGeom>
          <a:noFill/>
          <a:ln>
            <a:noFill/>
          </a:ln>
        </p:spPr>
        <p:txBody>
          <a:bodyPr anchorCtr="0" anchor="t" bIns="0" lIns="0" spcFirstLastPara="1" rIns="0" wrap="square" tIns="12700">
            <a:spAutoFit/>
          </a:bodyPr>
          <a:lstStyle/>
          <a:p>
            <a:pPr indent="-457200" lvl="0" marL="469264" rtl="0" algn="l">
              <a:lnSpc>
                <a:spcPct val="100000"/>
              </a:lnSpc>
              <a:spcBef>
                <a:spcPts val="0"/>
              </a:spcBef>
              <a:spcAft>
                <a:spcPts val="0"/>
              </a:spcAft>
              <a:buClr>
                <a:srgbClr val="C00000"/>
              </a:buClr>
              <a:buSzPts val="1815"/>
              <a:buFont typeface="Noto Sans Symbols"/>
              <a:buChar char="▪"/>
            </a:pPr>
            <a:r>
              <a:rPr lang="en-US" sz="2000">
                <a:solidFill>
                  <a:srgbClr val="3C3C3C"/>
                </a:solidFill>
                <a:latin typeface="Gill Sans"/>
                <a:ea typeface="Gill Sans"/>
                <a:cs typeface="Gill Sans"/>
                <a:sym typeface="Gill Sans"/>
              </a:rPr>
              <a:t>IVH promotes the rights, interests, and well-being  of the residents.</a:t>
            </a:r>
            <a:endParaRPr sz="2000">
              <a:latin typeface="Gill Sans"/>
              <a:ea typeface="Gill Sans"/>
              <a:cs typeface="Gill Sans"/>
              <a:sym typeface="Gill Sans"/>
            </a:endParaRPr>
          </a:p>
          <a:p>
            <a:pPr indent="-306705" lvl="0" marL="318770" marR="5080" rtl="0" algn="l">
              <a:lnSpc>
                <a:spcPct val="129500"/>
              </a:lnSpc>
              <a:spcBef>
                <a:spcPts val="0"/>
              </a:spcBef>
              <a:spcAft>
                <a:spcPts val="0"/>
              </a:spcAft>
              <a:buClr>
                <a:srgbClr val="C00000"/>
              </a:buClr>
              <a:buSzPts val="1815"/>
              <a:buFont typeface="Noto Sans Symbols"/>
              <a:buChar char="▪"/>
            </a:pPr>
            <a:r>
              <a:rPr lang="en-US" sz="2000"/>
              <a:t>	 </a:t>
            </a:r>
            <a:r>
              <a:rPr lang="en-US" sz="2000">
                <a:solidFill>
                  <a:srgbClr val="3C3C3C"/>
                </a:solidFill>
                <a:latin typeface="Gill Sans"/>
                <a:ea typeface="Gill Sans"/>
                <a:cs typeface="Gill Sans"/>
                <a:sym typeface="Gill Sans"/>
              </a:rPr>
              <a:t>Every resident has the right to be free from verbal, sexual, physical, and mental abuse.</a:t>
            </a:r>
            <a:endParaRPr sz="2000">
              <a:latin typeface="Gill Sans"/>
              <a:ea typeface="Gill Sans"/>
              <a:cs typeface="Gill Sans"/>
              <a:sym typeface="Gill Sans"/>
            </a:endParaRPr>
          </a:p>
          <a:p>
            <a:pPr indent="-306705" lvl="0" marL="318770" marR="5080" rtl="0" algn="l">
              <a:lnSpc>
                <a:spcPct val="129500"/>
              </a:lnSpc>
              <a:spcBef>
                <a:spcPts val="0"/>
              </a:spcBef>
              <a:spcAft>
                <a:spcPts val="0"/>
              </a:spcAft>
              <a:buClr>
                <a:srgbClr val="C00000"/>
              </a:buClr>
              <a:buSzPts val="1815"/>
              <a:buFont typeface="Noto Sans Symbols"/>
              <a:buChar char="▪"/>
            </a:pPr>
            <a:r>
              <a:rPr lang="en-US" sz="2000">
                <a:solidFill>
                  <a:srgbClr val="3C3C3C"/>
                </a:solidFill>
                <a:latin typeface="Gill Sans"/>
                <a:ea typeface="Gill Sans"/>
                <a:cs typeface="Gill Sans"/>
                <a:sym typeface="Gill Sans"/>
              </a:rPr>
              <a:t>  Every resident has the right to consideration, respect and dignity.</a:t>
            </a:r>
            <a:endParaRPr sz="2000">
              <a:latin typeface="Gill Sans"/>
              <a:ea typeface="Gill Sans"/>
              <a:cs typeface="Gill Sans"/>
              <a:sym typeface="Gill Sans"/>
            </a:endParaRPr>
          </a:p>
          <a:p>
            <a:pPr indent="-457200" lvl="0" marL="469900" rtl="0" algn="l">
              <a:lnSpc>
                <a:spcPct val="100000"/>
              </a:lnSpc>
              <a:spcBef>
                <a:spcPts val="0"/>
              </a:spcBef>
              <a:spcAft>
                <a:spcPts val="0"/>
              </a:spcAft>
              <a:buClr>
                <a:srgbClr val="C00000"/>
              </a:buClr>
              <a:buSzPts val="1815"/>
              <a:buFont typeface="Noto Sans Symbols"/>
              <a:buChar char="▪"/>
            </a:pPr>
            <a:r>
              <a:rPr lang="en-US" sz="2000">
                <a:solidFill>
                  <a:srgbClr val="3C3C3C"/>
                </a:solidFill>
                <a:latin typeface="Gill Sans"/>
                <a:ea typeface="Gill Sans"/>
                <a:cs typeface="Gill Sans"/>
                <a:sym typeface="Gill Sans"/>
              </a:rPr>
              <a:t>You are expected to abide by the rights afforded by every resident.</a:t>
            </a:r>
            <a:endParaRPr/>
          </a:p>
          <a:p>
            <a:pPr indent="-457200" lvl="0" marL="469900" rtl="0" algn="l">
              <a:lnSpc>
                <a:spcPct val="100000"/>
              </a:lnSpc>
              <a:spcBef>
                <a:spcPts val="0"/>
              </a:spcBef>
              <a:spcAft>
                <a:spcPts val="0"/>
              </a:spcAft>
              <a:buClr>
                <a:srgbClr val="C00000"/>
              </a:buClr>
              <a:buSzPts val="1815"/>
              <a:buFont typeface="Noto Sans Symbols"/>
              <a:buChar char="▪"/>
            </a:pPr>
            <a:r>
              <a:rPr lang="en-US" sz="2000">
                <a:solidFill>
                  <a:srgbClr val="3C3C3C"/>
                </a:solidFill>
                <a:latin typeface="Gill Sans"/>
                <a:ea typeface="Gill Sans"/>
                <a:cs typeface="Gill Sans"/>
                <a:sym typeface="Gill Sans"/>
              </a:rPr>
              <a:t>Every resident has the right to be informed of services, charges, rules, regulations. As well as understanding what is being told. </a:t>
            </a:r>
            <a:endParaRPr sz="2000">
              <a:latin typeface="Gill Sans"/>
              <a:ea typeface="Gill Sans"/>
              <a:cs typeface="Gill Sans"/>
              <a:sym typeface="Gill Sans"/>
            </a:endParaRPr>
          </a:p>
        </p:txBody>
      </p:sp>
      <p:pic>
        <p:nvPicPr>
          <p:cNvPr id="258" name="Google Shape;258;p24"/>
          <p:cNvPicPr preferRelativeResize="0"/>
          <p:nvPr/>
        </p:nvPicPr>
        <p:blipFill rotWithShape="1">
          <a:blip r:embed="rId3">
            <a:alphaModFix/>
          </a:blip>
          <a:srcRect b="0" l="0" r="0" t="0"/>
          <a:stretch/>
        </p:blipFill>
        <p:spPr>
          <a:xfrm>
            <a:off x="10972800" y="5428488"/>
            <a:ext cx="1088135" cy="1312163"/>
          </a:xfrm>
          <a:prstGeom prst="rect">
            <a:avLst/>
          </a:prstGeom>
          <a:noFill/>
          <a:ln>
            <a:noFill/>
          </a:ln>
        </p:spPr>
      </p:pic>
      <p:sp>
        <p:nvSpPr>
          <p:cNvPr id="259" name="Google Shape;259;p24"/>
          <p:cNvSpPr txBox="1"/>
          <p:nvPr/>
        </p:nvSpPr>
        <p:spPr>
          <a:xfrm>
            <a:off x="334518" y="3792556"/>
            <a:ext cx="10778744" cy="320087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1800">
                <a:latin typeface="Gill Sans"/>
                <a:ea typeface="Gill Sans"/>
                <a:cs typeface="Gill Sans"/>
                <a:sym typeface="Gill Sans"/>
              </a:rPr>
              <a:t>POLICY 209 STATEMENT: The Resident Care Conference team, along with the resident and/or resident representative, will participate in the selection of the type of identification needed for the safety of each individual resident. </a:t>
            </a:r>
            <a:endParaRPr/>
          </a:p>
          <a:p>
            <a:pPr indent="0" lvl="0" marL="0" rtl="0" algn="l">
              <a:spcBef>
                <a:spcPts val="0"/>
              </a:spcBef>
              <a:spcAft>
                <a:spcPts val="0"/>
              </a:spcAft>
              <a:buNone/>
            </a:pPr>
            <a:r>
              <a:rPr lang="en-US" sz="1400"/>
              <a:t>	A. </a:t>
            </a:r>
            <a:r>
              <a:rPr b="1" lang="en-US" sz="1400" u="sng"/>
              <a:t>Elopement Risk</a:t>
            </a:r>
            <a:r>
              <a:rPr lang="en-US" sz="1400"/>
              <a:t>:  Any resident that is at risk to elope and/or is unable to return to his/her home unit without supervision, will be provided an identification product. </a:t>
            </a:r>
            <a:endParaRPr/>
          </a:p>
          <a:p>
            <a:pPr indent="0" lvl="0" marL="0" rtl="0" algn="l">
              <a:spcBef>
                <a:spcPts val="0"/>
              </a:spcBef>
              <a:spcAft>
                <a:spcPts val="0"/>
              </a:spcAft>
              <a:buNone/>
            </a:pPr>
            <a:r>
              <a:rPr lang="en-US" sz="1400"/>
              <a:t>	B. </a:t>
            </a:r>
            <a:r>
              <a:rPr b="1" lang="en-US" sz="1400" u="sng"/>
              <a:t>Medical Alert</a:t>
            </a:r>
            <a:r>
              <a:rPr lang="en-US" sz="1400" u="sng"/>
              <a:t>:</a:t>
            </a:r>
            <a:r>
              <a:rPr lang="en-US" sz="1400"/>
              <a:t>  Any resident who requests or the team feels would benefit from wearing an identifier for medical alerts, will be issued a product with the designated information on it.</a:t>
            </a:r>
            <a:endParaRPr/>
          </a:p>
          <a:p>
            <a:pPr indent="0" lvl="0" marL="0" rtl="0" algn="l">
              <a:spcBef>
                <a:spcPts val="0"/>
              </a:spcBef>
              <a:spcAft>
                <a:spcPts val="0"/>
              </a:spcAft>
              <a:buNone/>
            </a:pPr>
            <a:r>
              <a:rPr lang="en-US" sz="1400"/>
              <a:t>	C. </a:t>
            </a:r>
            <a:r>
              <a:rPr b="1" lang="en-US" sz="1400" u="sng"/>
              <a:t>Name Identifier</a:t>
            </a:r>
            <a:r>
              <a:rPr lang="en-US" sz="1400"/>
              <a:t>:  Any resident who requests or the team feels would benefit from wearing an identifier for their personal identification (i.e. for med passers to identify the resident), will be issued an appropriate product with designated information on it.</a:t>
            </a:r>
            <a:endParaRPr/>
          </a:p>
          <a:p>
            <a:pPr indent="0" lvl="0" marL="0" rtl="0" algn="l">
              <a:spcBef>
                <a:spcPts val="0"/>
              </a:spcBef>
              <a:spcAft>
                <a:spcPts val="0"/>
              </a:spcAft>
              <a:buNone/>
            </a:pPr>
            <a:r>
              <a:rPr lang="en-US" sz="1400"/>
              <a:t>	D. </a:t>
            </a:r>
            <a:r>
              <a:rPr b="1" lang="en-US" sz="1400" u="sng"/>
              <a:t>Resident Room Nameplates</a:t>
            </a:r>
            <a:r>
              <a:rPr lang="en-US" sz="1400"/>
              <a:t>: A permanent nameplate bearing the resident’s proper or legal name will be placed outside each resident’s room door.  </a:t>
            </a:r>
            <a:br>
              <a:rPr lang="en-US" sz="1800"/>
            </a:br>
            <a:endParaRPr sz="1800"/>
          </a:p>
          <a:p>
            <a:pPr indent="0" lvl="0" marL="0" rtl="0" algn="l">
              <a:spcBef>
                <a:spcPts val="0"/>
              </a:spcBef>
              <a:spcAft>
                <a:spcPts val="0"/>
              </a:spcAft>
              <a:buNone/>
            </a:pPr>
            <a:r>
              <a:t/>
            </a: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5"/>
          <p:cNvSpPr txBox="1"/>
          <p:nvPr>
            <p:ph type="title"/>
          </p:nvPr>
        </p:nvSpPr>
        <p:spPr>
          <a:xfrm>
            <a:off x="440436" y="614172"/>
            <a:ext cx="11309985" cy="1045158"/>
          </a:xfrm>
          <a:prstGeom prst="rect">
            <a:avLst/>
          </a:prstGeom>
          <a:solidFill>
            <a:srgbClr val="1A315F"/>
          </a:solidFill>
          <a:ln>
            <a:noFill/>
          </a:ln>
        </p:spPr>
        <p:txBody>
          <a:bodyPr anchorCtr="0" anchor="t" bIns="0" lIns="0" spcFirstLastPara="1" rIns="0" wrap="square" tIns="364475">
            <a:spAutoFit/>
          </a:bodyPr>
          <a:lstStyle/>
          <a:p>
            <a:pPr indent="0" lvl="0" marL="231775" rtl="0" algn="l">
              <a:lnSpc>
                <a:spcPct val="100000"/>
              </a:lnSpc>
              <a:spcBef>
                <a:spcPts val="0"/>
              </a:spcBef>
              <a:spcAft>
                <a:spcPts val="0"/>
              </a:spcAft>
              <a:buNone/>
            </a:pPr>
            <a:r>
              <a:rPr lang="en-US"/>
              <a:t>RESIDENT IDENTIFICATION </a:t>
            </a:r>
            <a:endParaRPr/>
          </a:p>
        </p:txBody>
      </p:sp>
      <p:sp>
        <p:nvSpPr>
          <p:cNvPr id="266" name="Google Shape;266;p25"/>
          <p:cNvSpPr txBox="1"/>
          <p:nvPr/>
        </p:nvSpPr>
        <p:spPr>
          <a:xfrm>
            <a:off x="609600" y="1906050"/>
            <a:ext cx="10820400" cy="917559"/>
          </a:xfrm>
          <a:prstGeom prst="rect">
            <a:avLst/>
          </a:prstGeom>
          <a:noFill/>
          <a:ln>
            <a:noFill/>
          </a:ln>
        </p:spPr>
        <p:txBody>
          <a:bodyPr anchorCtr="0" anchor="t" bIns="0" lIns="0" spcFirstLastPara="1" rIns="0" wrap="square" tIns="12050">
            <a:spAutoFit/>
          </a:bodyPr>
          <a:lstStyle/>
          <a:p>
            <a:pPr indent="0" lvl="0" marL="12700" rtl="0" algn="ctr">
              <a:lnSpc>
                <a:spcPct val="100000"/>
              </a:lnSpc>
              <a:spcBef>
                <a:spcPts val="0"/>
              </a:spcBef>
              <a:spcAft>
                <a:spcPts val="0"/>
              </a:spcAft>
              <a:buNone/>
            </a:pPr>
            <a:r>
              <a:rPr b="1" lang="en-US" sz="2200" u="sng">
                <a:solidFill>
                  <a:srgbClr val="3C3C3C"/>
                </a:solidFill>
                <a:latin typeface="Gill Sans"/>
                <a:ea typeface="Gill Sans"/>
                <a:cs typeface="Gill Sans"/>
                <a:sym typeface="Gill Sans"/>
              </a:rPr>
              <a:t>Dot Identifier System</a:t>
            </a:r>
            <a:endParaRPr b="1" sz="2200" u="sng">
              <a:solidFill>
                <a:srgbClr val="3C3C3C"/>
              </a:solidFill>
              <a:latin typeface="Gill Sans"/>
              <a:ea typeface="Gill Sans"/>
              <a:cs typeface="Gill Sans"/>
              <a:sym typeface="Gill Sans"/>
            </a:endParaRPr>
          </a:p>
          <a:p>
            <a:pPr indent="0" lvl="0" marL="12700" rtl="0" algn="l">
              <a:lnSpc>
                <a:spcPct val="100000"/>
              </a:lnSpc>
              <a:spcBef>
                <a:spcPts val="95"/>
              </a:spcBef>
              <a:spcAft>
                <a:spcPts val="0"/>
              </a:spcAft>
              <a:buNone/>
            </a:pPr>
            <a:r>
              <a:rPr b="1" lang="en-US" sz="1800"/>
              <a:t>Special Considerations:</a:t>
            </a:r>
            <a:r>
              <a:rPr lang="en-US" sz="1800"/>
              <a:t>  Specific Identification Methods:  Colored dots may be placed on individual residents' identification product(s) as an additional precaution. </a:t>
            </a:r>
            <a:endParaRPr sz="2200">
              <a:latin typeface="Gill Sans"/>
              <a:ea typeface="Gill Sans"/>
              <a:cs typeface="Gill Sans"/>
              <a:sym typeface="Gill Sans"/>
            </a:endParaRPr>
          </a:p>
        </p:txBody>
      </p:sp>
      <p:sp>
        <p:nvSpPr>
          <p:cNvPr id="267" name="Google Shape;267;p25"/>
          <p:cNvSpPr txBox="1"/>
          <p:nvPr/>
        </p:nvSpPr>
        <p:spPr>
          <a:xfrm>
            <a:off x="481161" y="3017164"/>
            <a:ext cx="3796486" cy="2690480"/>
          </a:xfrm>
          <a:prstGeom prst="rect">
            <a:avLst/>
          </a:prstGeom>
          <a:noFill/>
          <a:ln>
            <a:noFill/>
          </a:ln>
        </p:spPr>
        <p:txBody>
          <a:bodyPr anchorCtr="0" anchor="t" bIns="0" lIns="0" spcFirstLastPara="1" rIns="0" wrap="square" tIns="88900">
            <a:spAutoFit/>
          </a:bodyPr>
          <a:lstStyle/>
          <a:p>
            <a:pPr indent="0" lvl="0" marL="12700" rtl="0" algn="l">
              <a:lnSpc>
                <a:spcPct val="100000"/>
              </a:lnSpc>
              <a:spcBef>
                <a:spcPts val="0"/>
              </a:spcBef>
              <a:spcAft>
                <a:spcPts val="0"/>
              </a:spcAft>
              <a:buNone/>
            </a:pPr>
            <a:r>
              <a:rPr b="1" lang="en-US" sz="1800" u="sng">
                <a:solidFill>
                  <a:srgbClr val="3C3C3C"/>
                </a:solidFill>
                <a:latin typeface="Gill Sans"/>
                <a:ea typeface="Gill Sans"/>
                <a:cs typeface="Gill Sans"/>
                <a:sym typeface="Gill Sans"/>
              </a:rPr>
              <a:t>High Risk for Elopement</a:t>
            </a:r>
            <a:endParaRPr sz="1800">
              <a:latin typeface="Gill Sans"/>
              <a:ea typeface="Gill Sans"/>
              <a:cs typeface="Gill Sans"/>
              <a:sym typeface="Gill Sans"/>
            </a:endParaRPr>
          </a:p>
          <a:p>
            <a:pPr indent="-114300" lvl="0" marL="117475" rtl="0" algn="l">
              <a:lnSpc>
                <a:spcPct val="100000"/>
              </a:lnSpc>
              <a:spcBef>
                <a:spcPts val="600"/>
              </a:spcBef>
              <a:spcAft>
                <a:spcPts val="0"/>
              </a:spcAft>
              <a:buClr>
                <a:srgbClr val="3C3C3C"/>
              </a:buClr>
              <a:buSzPts val="1800"/>
              <a:buFont typeface="Gill Sans"/>
              <a:buChar char="•"/>
            </a:pPr>
            <a:r>
              <a:rPr lang="en-US" sz="1800">
                <a:solidFill>
                  <a:srgbClr val="3C3C3C"/>
                </a:solidFill>
                <a:latin typeface="Gill Sans"/>
                <a:ea typeface="Gill Sans"/>
                <a:cs typeface="Gill Sans"/>
                <a:sym typeface="Gill Sans"/>
              </a:rPr>
              <a:t>Identified by a </a:t>
            </a:r>
            <a:r>
              <a:rPr b="1" lang="en-US" sz="1800">
                <a:solidFill>
                  <a:srgbClr val="42945F"/>
                </a:solidFill>
                <a:latin typeface="Gill Sans"/>
                <a:ea typeface="Gill Sans"/>
                <a:cs typeface="Gill Sans"/>
                <a:sym typeface="Gill Sans"/>
              </a:rPr>
              <a:t>GREEN</a:t>
            </a:r>
            <a:r>
              <a:rPr lang="en-US" sz="1800">
                <a:solidFill>
                  <a:srgbClr val="42945F"/>
                </a:solidFill>
                <a:latin typeface="Gill Sans"/>
                <a:ea typeface="Gill Sans"/>
                <a:cs typeface="Gill Sans"/>
                <a:sym typeface="Gill Sans"/>
              </a:rPr>
              <a:t> </a:t>
            </a:r>
            <a:r>
              <a:rPr lang="en-US" sz="1800">
                <a:solidFill>
                  <a:srgbClr val="3C3C3C"/>
                </a:solidFill>
                <a:latin typeface="Gill Sans"/>
                <a:ea typeface="Gill Sans"/>
                <a:cs typeface="Gill Sans"/>
                <a:sym typeface="Gill Sans"/>
              </a:rPr>
              <a:t>dot on their name tag.</a:t>
            </a:r>
            <a:endParaRPr/>
          </a:p>
          <a:p>
            <a:pPr indent="-114300" lvl="0" marL="117475" rtl="0" algn="l">
              <a:lnSpc>
                <a:spcPct val="100000"/>
              </a:lnSpc>
              <a:spcBef>
                <a:spcPts val="600"/>
              </a:spcBef>
              <a:spcAft>
                <a:spcPts val="0"/>
              </a:spcAft>
              <a:buClr>
                <a:srgbClr val="3C3C3C"/>
              </a:buClr>
              <a:buSzPts val="1800"/>
              <a:buFont typeface="Gill Sans"/>
              <a:buChar char="•"/>
            </a:pPr>
            <a:r>
              <a:rPr lang="en-US" sz="1800">
                <a:solidFill>
                  <a:srgbClr val="3C3C3C"/>
                </a:solidFill>
                <a:latin typeface="Gill Sans"/>
                <a:ea typeface="Gill Sans"/>
                <a:cs typeface="Gill Sans"/>
                <a:sym typeface="Gill Sans"/>
              </a:rPr>
              <a:t>If you encounter a resident with a green dot on their name tag, stay with the resident until assistance is provided or the resident is returned to the unit. </a:t>
            </a:r>
            <a:endParaRPr sz="1800">
              <a:latin typeface="Gill Sans"/>
              <a:ea typeface="Gill Sans"/>
              <a:cs typeface="Gill Sans"/>
              <a:sym typeface="Gill Sans"/>
            </a:endParaRPr>
          </a:p>
          <a:p>
            <a:pPr indent="0" lvl="0" marL="0" rtl="0" algn="l">
              <a:lnSpc>
                <a:spcPct val="100000"/>
              </a:lnSpc>
              <a:spcBef>
                <a:spcPts val="0"/>
              </a:spcBef>
              <a:spcAft>
                <a:spcPts val="0"/>
              </a:spcAft>
              <a:buNone/>
            </a:pPr>
            <a:r>
              <a:t/>
            </a:r>
            <a:endParaRPr sz="1800">
              <a:latin typeface="Gill Sans"/>
              <a:ea typeface="Gill Sans"/>
              <a:cs typeface="Gill Sans"/>
              <a:sym typeface="Gill Sans"/>
            </a:endParaRPr>
          </a:p>
          <a:p>
            <a:pPr indent="0" lvl="0" marL="0" rtl="0" algn="l">
              <a:lnSpc>
                <a:spcPct val="100000"/>
              </a:lnSpc>
              <a:spcBef>
                <a:spcPts val="0"/>
              </a:spcBef>
              <a:spcAft>
                <a:spcPts val="0"/>
              </a:spcAft>
              <a:buClr>
                <a:srgbClr val="3C3C3C"/>
              </a:buClr>
              <a:buSzPts val="1500"/>
              <a:buFont typeface="Gill Sans"/>
              <a:buNone/>
            </a:pPr>
            <a:r>
              <a:t/>
            </a:r>
            <a:endParaRPr sz="1500">
              <a:latin typeface="Gill Sans"/>
              <a:ea typeface="Gill Sans"/>
              <a:cs typeface="Gill Sans"/>
              <a:sym typeface="Gill Sans"/>
            </a:endParaRPr>
          </a:p>
        </p:txBody>
      </p:sp>
      <p:pic>
        <p:nvPicPr>
          <p:cNvPr id="268" name="Google Shape;268;p25"/>
          <p:cNvPicPr preferRelativeResize="0"/>
          <p:nvPr/>
        </p:nvPicPr>
        <p:blipFill rotWithShape="1">
          <a:blip r:embed="rId3">
            <a:alphaModFix/>
          </a:blip>
          <a:srcRect b="0" l="0" r="0" t="0"/>
          <a:stretch/>
        </p:blipFill>
        <p:spPr>
          <a:xfrm>
            <a:off x="10972800" y="5428488"/>
            <a:ext cx="1088135" cy="1312163"/>
          </a:xfrm>
          <a:prstGeom prst="rect">
            <a:avLst/>
          </a:prstGeom>
          <a:noFill/>
          <a:ln>
            <a:noFill/>
          </a:ln>
        </p:spPr>
      </p:pic>
      <p:sp>
        <p:nvSpPr>
          <p:cNvPr id="269" name="Google Shape;269;p25"/>
          <p:cNvSpPr txBox="1"/>
          <p:nvPr/>
        </p:nvSpPr>
        <p:spPr>
          <a:xfrm>
            <a:off x="8229600" y="3016424"/>
            <a:ext cx="2945932" cy="2462213"/>
          </a:xfrm>
          <a:prstGeom prst="rect">
            <a:avLst/>
          </a:prstGeom>
          <a:noFill/>
          <a:ln>
            <a:noFill/>
          </a:ln>
        </p:spPr>
        <p:txBody>
          <a:bodyPr anchorCtr="0" anchor="t" bIns="45700" lIns="91425" spcFirstLastPara="1" rIns="91425" wrap="square" tIns="45700">
            <a:spAutoFit/>
          </a:bodyPr>
          <a:lstStyle/>
          <a:p>
            <a:pPr indent="0" lvl="0" marL="12700" rtl="0" algn="l">
              <a:lnSpc>
                <a:spcPct val="100000"/>
              </a:lnSpc>
              <a:spcBef>
                <a:spcPts val="0"/>
              </a:spcBef>
              <a:spcAft>
                <a:spcPts val="0"/>
              </a:spcAft>
              <a:buNone/>
            </a:pPr>
            <a:r>
              <a:rPr b="1" lang="en-US" sz="1800" u="sng">
                <a:solidFill>
                  <a:srgbClr val="3C3C3C"/>
                </a:solidFill>
                <a:latin typeface="Gill Sans"/>
                <a:ea typeface="Gill Sans"/>
                <a:cs typeface="Gill Sans"/>
                <a:sym typeface="Gill Sans"/>
              </a:rPr>
              <a:t>Modified Diet</a:t>
            </a:r>
            <a:endParaRPr sz="1800">
              <a:latin typeface="Gill Sans"/>
              <a:ea typeface="Gill Sans"/>
              <a:cs typeface="Gill Sans"/>
              <a:sym typeface="Gill Sans"/>
            </a:endParaRPr>
          </a:p>
          <a:p>
            <a:pPr indent="-114300" lvl="0" marL="117475" rtl="0" algn="l">
              <a:lnSpc>
                <a:spcPct val="100000"/>
              </a:lnSpc>
              <a:spcBef>
                <a:spcPts val="600"/>
              </a:spcBef>
              <a:spcAft>
                <a:spcPts val="0"/>
              </a:spcAft>
              <a:buClr>
                <a:srgbClr val="3C3C3C"/>
              </a:buClr>
              <a:buSzPts val="1800"/>
              <a:buFont typeface="Gill Sans"/>
              <a:buChar char="•"/>
            </a:pPr>
            <a:r>
              <a:rPr lang="en-US" sz="1800">
                <a:solidFill>
                  <a:srgbClr val="3C3C3C"/>
                </a:solidFill>
                <a:latin typeface="Gill Sans"/>
                <a:ea typeface="Gill Sans"/>
                <a:cs typeface="Gill Sans"/>
                <a:sym typeface="Gill Sans"/>
              </a:rPr>
              <a:t>Identified by a </a:t>
            </a:r>
            <a:r>
              <a:rPr b="1" lang="en-US" sz="1800">
                <a:solidFill>
                  <a:srgbClr val="C00000"/>
                </a:solidFill>
                <a:latin typeface="Gill Sans"/>
                <a:ea typeface="Gill Sans"/>
                <a:cs typeface="Gill Sans"/>
                <a:sym typeface="Gill Sans"/>
              </a:rPr>
              <a:t>RED</a:t>
            </a:r>
            <a:r>
              <a:rPr lang="en-US" sz="1800">
                <a:solidFill>
                  <a:srgbClr val="C00000"/>
                </a:solidFill>
                <a:latin typeface="Gill Sans"/>
                <a:ea typeface="Gill Sans"/>
                <a:cs typeface="Gill Sans"/>
                <a:sym typeface="Gill Sans"/>
              </a:rPr>
              <a:t> </a:t>
            </a:r>
            <a:r>
              <a:rPr lang="en-US" sz="1800">
                <a:solidFill>
                  <a:srgbClr val="3C3C3C"/>
                </a:solidFill>
                <a:latin typeface="Gill Sans"/>
                <a:ea typeface="Gill Sans"/>
                <a:cs typeface="Gill Sans"/>
                <a:sym typeface="Gill Sans"/>
              </a:rPr>
              <a:t>dot on their name tag.</a:t>
            </a:r>
            <a:endParaRPr sz="1800">
              <a:latin typeface="Gill Sans"/>
              <a:ea typeface="Gill Sans"/>
              <a:cs typeface="Gill Sans"/>
              <a:sym typeface="Gill Sans"/>
            </a:endParaRPr>
          </a:p>
          <a:p>
            <a:pPr indent="-114300" lvl="0" marL="117475" rtl="0" algn="l">
              <a:lnSpc>
                <a:spcPct val="100000"/>
              </a:lnSpc>
              <a:spcBef>
                <a:spcPts val="605"/>
              </a:spcBef>
              <a:spcAft>
                <a:spcPts val="0"/>
              </a:spcAft>
              <a:buClr>
                <a:srgbClr val="3C3C3C"/>
              </a:buClr>
              <a:buSzPts val="1800"/>
              <a:buFont typeface="Gill Sans"/>
              <a:buChar char="•"/>
            </a:pPr>
            <a:r>
              <a:rPr lang="en-US" sz="1800">
                <a:solidFill>
                  <a:srgbClr val="3C3C3C"/>
                </a:solidFill>
                <a:latin typeface="Gill Sans"/>
                <a:ea typeface="Gill Sans"/>
                <a:cs typeface="Gill Sans"/>
                <a:sym typeface="Gill Sans"/>
              </a:rPr>
              <a:t>Indicates that the resident is on a modified diet, has difficulty swallowing or is a choking risk.</a:t>
            </a:r>
            <a:endParaRPr sz="1800">
              <a:latin typeface="Gill Sans"/>
              <a:ea typeface="Gill Sans"/>
              <a:cs typeface="Gill Sans"/>
              <a:sym typeface="Gill Sans"/>
            </a:endParaRPr>
          </a:p>
          <a:p>
            <a:pPr indent="0" lvl="0" marL="0" rtl="0" algn="l">
              <a:spcBef>
                <a:spcPts val="0"/>
              </a:spcBef>
              <a:spcAft>
                <a:spcPts val="0"/>
              </a:spcAft>
              <a:buNone/>
            </a:pPr>
            <a:r>
              <a:t/>
            </a:r>
            <a:endParaRPr sz="1800"/>
          </a:p>
        </p:txBody>
      </p:sp>
      <p:sp>
        <p:nvSpPr>
          <p:cNvPr id="270" name="Google Shape;270;p25"/>
          <p:cNvSpPr txBox="1"/>
          <p:nvPr/>
        </p:nvSpPr>
        <p:spPr>
          <a:xfrm>
            <a:off x="4355380" y="3886200"/>
            <a:ext cx="3796486" cy="2739211"/>
          </a:xfrm>
          <a:prstGeom prst="rect">
            <a:avLst/>
          </a:prstGeom>
          <a:noFill/>
          <a:ln>
            <a:noFill/>
          </a:ln>
        </p:spPr>
        <p:txBody>
          <a:bodyPr anchorCtr="0" anchor="t" bIns="45700" lIns="91425" spcFirstLastPara="1" rIns="91425" wrap="square" tIns="45700">
            <a:spAutoFit/>
          </a:bodyPr>
          <a:lstStyle/>
          <a:p>
            <a:pPr indent="0" lvl="0" marL="12700" rtl="0" algn="l">
              <a:lnSpc>
                <a:spcPct val="100000"/>
              </a:lnSpc>
              <a:spcBef>
                <a:spcPts val="0"/>
              </a:spcBef>
              <a:spcAft>
                <a:spcPts val="0"/>
              </a:spcAft>
              <a:buNone/>
            </a:pPr>
            <a:r>
              <a:rPr b="1" lang="en-US" sz="1800" u="sng">
                <a:solidFill>
                  <a:srgbClr val="3C3C3C"/>
                </a:solidFill>
                <a:latin typeface="Gill Sans"/>
                <a:ea typeface="Gill Sans"/>
                <a:cs typeface="Gill Sans"/>
                <a:sym typeface="Gill Sans"/>
              </a:rPr>
              <a:t>Moderate Risk for Elopement</a:t>
            </a:r>
            <a:endParaRPr sz="1800">
              <a:latin typeface="Gill Sans"/>
              <a:ea typeface="Gill Sans"/>
              <a:cs typeface="Gill Sans"/>
              <a:sym typeface="Gill Sans"/>
            </a:endParaRPr>
          </a:p>
          <a:p>
            <a:pPr indent="-114300" lvl="0" marL="117475" rtl="0" algn="l">
              <a:lnSpc>
                <a:spcPct val="100000"/>
              </a:lnSpc>
              <a:spcBef>
                <a:spcPts val="600"/>
              </a:spcBef>
              <a:spcAft>
                <a:spcPts val="0"/>
              </a:spcAft>
              <a:buClr>
                <a:srgbClr val="3C3C3C"/>
              </a:buClr>
              <a:buSzPts val="1800"/>
              <a:buFont typeface="Gill Sans"/>
              <a:buChar char="•"/>
            </a:pPr>
            <a:r>
              <a:rPr lang="en-US" sz="1800">
                <a:solidFill>
                  <a:srgbClr val="3C3C3C"/>
                </a:solidFill>
                <a:latin typeface="Gill Sans"/>
                <a:ea typeface="Gill Sans"/>
                <a:cs typeface="Gill Sans"/>
                <a:sym typeface="Gill Sans"/>
              </a:rPr>
              <a:t>Identified by a </a:t>
            </a:r>
            <a:r>
              <a:rPr b="1" lang="en-US" sz="1800">
                <a:solidFill>
                  <a:srgbClr val="FFC000"/>
                </a:solidFill>
                <a:latin typeface="Gill Sans"/>
                <a:ea typeface="Gill Sans"/>
                <a:cs typeface="Gill Sans"/>
                <a:sym typeface="Gill Sans"/>
              </a:rPr>
              <a:t>YELLOW</a:t>
            </a:r>
            <a:r>
              <a:rPr lang="en-US" sz="1800">
                <a:solidFill>
                  <a:srgbClr val="FFC000"/>
                </a:solidFill>
                <a:latin typeface="Gill Sans"/>
                <a:ea typeface="Gill Sans"/>
                <a:cs typeface="Gill Sans"/>
                <a:sym typeface="Gill Sans"/>
              </a:rPr>
              <a:t> </a:t>
            </a:r>
            <a:r>
              <a:rPr lang="en-US" sz="1800">
                <a:solidFill>
                  <a:srgbClr val="3C3C3C"/>
                </a:solidFill>
                <a:latin typeface="Gill Sans"/>
                <a:ea typeface="Gill Sans"/>
                <a:cs typeface="Gill Sans"/>
                <a:sym typeface="Gill Sans"/>
              </a:rPr>
              <a:t>dot on their name tag.</a:t>
            </a:r>
            <a:endParaRPr/>
          </a:p>
          <a:p>
            <a:pPr indent="-114300" lvl="0" marL="117475" rtl="0" algn="l">
              <a:lnSpc>
                <a:spcPct val="100000"/>
              </a:lnSpc>
              <a:spcBef>
                <a:spcPts val="600"/>
              </a:spcBef>
              <a:spcAft>
                <a:spcPts val="0"/>
              </a:spcAft>
              <a:buClr>
                <a:srgbClr val="3C3C3C"/>
              </a:buClr>
              <a:buSzPts val="1800"/>
              <a:buFont typeface="Gill Sans"/>
              <a:buChar char="•"/>
            </a:pPr>
            <a:r>
              <a:rPr lang="en-US" sz="1800">
                <a:solidFill>
                  <a:srgbClr val="3C3C3C"/>
                </a:solidFill>
                <a:latin typeface="Gill Sans"/>
                <a:ea typeface="Gill Sans"/>
                <a:cs typeface="Gill Sans"/>
                <a:sym typeface="Gill Sans"/>
              </a:rPr>
              <a:t>If you encounter a resident with a yellow dot on name tag and question their safety</a:t>
            </a:r>
            <a:r>
              <a:rPr lang="en-US" sz="1800">
                <a:latin typeface="Gill Sans"/>
                <a:ea typeface="Gill Sans"/>
                <a:cs typeface="Gill Sans"/>
                <a:sym typeface="Gill Sans"/>
              </a:rPr>
              <a:t>,</a:t>
            </a:r>
            <a:r>
              <a:rPr lang="en-US" sz="1800">
                <a:solidFill>
                  <a:srgbClr val="3C3C3C"/>
                </a:solidFill>
                <a:latin typeface="Gill Sans"/>
                <a:ea typeface="Gill Sans"/>
                <a:cs typeface="Gill Sans"/>
                <a:sym typeface="Gill Sans"/>
              </a:rPr>
              <a:t> stay with the resident until the unit charge person is called to verify the resident’s capabilities.</a:t>
            </a:r>
            <a:endParaRPr sz="1800">
              <a:latin typeface="Gill Sans"/>
              <a:ea typeface="Gill Sans"/>
              <a:cs typeface="Gill Sans"/>
              <a:sym typeface="Gill Sans"/>
            </a:endParaRPr>
          </a:p>
          <a:p>
            <a:pPr indent="0" lvl="0" marL="0" rtl="0" algn="l">
              <a:spcBef>
                <a:spcPts val="0"/>
              </a:spcBef>
              <a:spcAft>
                <a:spcPts val="0"/>
              </a:spcAft>
              <a:buNone/>
            </a:pPr>
            <a:r>
              <a:t/>
            </a: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6"/>
          <p:cNvSpPr txBox="1"/>
          <p:nvPr>
            <p:ph type="title"/>
          </p:nvPr>
        </p:nvSpPr>
        <p:spPr>
          <a:xfrm>
            <a:off x="440436" y="614172"/>
            <a:ext cx="11309985" cy="983603"/>
          </a:xfrm>
          <a:prstGeom prst="rect">
            <a:avLst/>
          </a:prstGeom>
          <a:solidFill>
            <a:srgbClr val="1A315F"/>
          </a:solidFill>
          <a:ln>
            <a:noFill/>
          </a:ln>
        </p:spPr>
        <p:txBody>
          <a:bodyPr anchorCtr="0" anchor="t" bIns="0" lIns="0" spcFirstLastPara="1" rIns="0" wrap="square" tIns="364475">
            <a:spAutoFit/>
          </a:bodyPr>
          <a:lstStyle/>
          <a:p>
            <a:pPr indent="0" lvl="0" marL="231775" rtl="0" algn="l">
              <a:lnSpc>
                <a:spcPct val="100000"/>
              </a:lnSpc>
              <a:spcBef>
                <a:spcPts val="0"/>
              </a:spcBef>
              <a:spcAft>
                <a:spcPts val="0"/>
              </a:spcAft>
              <a:buNone/>
            </a:pPr>
            <a:r>
              <a:rPr lang="en-US" sz="4000"/>
              <a:t>RESIDENT BOUNDARIES &amp; RISK OF ELOPEMENT</a:t>
            </a:r>
            <a:endParaRPr sz="4000"/>
          </a:p>
        </p:txBody>
      </p:sp>
      <p:sp>
        <p:nvSpPr>
          <p:cNvPr id="276" name="Google Shape;276;p26"/>
          <p:cNvSpPr txBox="1"/>
          <p:nvPr/>
        </p:nvSpPr>
        <p:spPr>
          <a:xfrm>
            <a:off x="659844" y="2072496"/>
            <a:ext cx="10846355" cy="4198585"/>
          </a:xfrm>
          <a:prstGeom prst="rect">
            <a:avLst/>
          </a:prstGeom>
          <a:noFill/>
          <a:ln>
            <a:noFill/>
          </a:ln>
        </p:spPr>
        <p:txBody>
          <a:bodyPr anchorCtr="0" anchor="t" bIns="0" lIns="0" spcFirstLastPara="1" rIns="0" wrap="square" tIns="12700">
            <a:spAutoFit/>
          </a:bodyPr>
          <a:lstStyle/>
          <a:p>
            <a:pPr indent="0" lvl="0" marL="0" rtl="0" algn="l">
              <a:spcBef>
                <a:spcPts val="0"/>
              </a:spcBef>
              <a:spcAft>
                <a:spcPts val="0"/>
              </a:spcAft>
              <a:buNone/>
            </a:pPr>
            <a:r>
              <a:rPr lang="en-US" sz="2200">
                <a:solidFill>
                  <a:srgbClr val="3C3C3C"/>
                </a:solidFill>
                <a:latin typeface="Gill Sans"/>
                <a:ea typeface="Gill Sans"/>
                <a:cs typeface="Gill Sans"/>
                <a:sym typeface="Gill Sans"/>
              </a:rPr>
              <a:t>POLICY 235 STATEMENT: </a:t>
            </a:r>
            <a:r>
              <a:rPr lang="en-US" sz="1800">
                <a:latin typeface="Gill Sans"/>
                <a:ea typeface="Gill Sans"/>
                <a:cs typeface="Gill Sans"/>
                <a:sym typeface="Gill Sans"/>
              </a:rPr>
              <a:t>The Iowa Veterans Home (IVH) is responsible for the safety, supervision and well-being of all residents.  All residents are assessed by the registered nurse for their independence and cognitive abilities with every effort made to promote the highest level of independence while living in the least restrictive environment.  </a:t>
            </a:r>
            <a:endParaRPr sz="3300">
              <a:latin typeface="Gill Sans"/>
              <a:ea typeface="Gill Sans"/>
              <a:cs typeface="Gill Sans"/>
              <a:sym typeface="Gill Sans"/>
            </a:endParaRPr>
          </a:p>
          <a:p>
            <a:pPr indent="-349250" lvl="0" marL="361315" rtl="0" algn="l">
              <a:lnSpc>
                <a:spcPct val="100000"/>
              </a:lnSpc>
              <a:spcBef>
                <a:spcPts val="0"/>
              </a:spcBef>
              <a:spcAft>
                <a:spcPts val="0"/>
              </a:spcAft>
              <a:buClr>
                <a:srgbClr val="C00000"/>
              </a:buClr>
              <a:buSzPts val="1636"/>
              <a:buFont typeface="Noto Sans Symbols"/>
              <a:buChar char="▪"/>
            </a:pPr>
            <a:r>
              <a:rPr lang="en-US" sz="1800">
                <a:latin typeface="Gill Sans"/>
                <a:ea typeface="Gill Sans"/>
                <a:cs typeface="Gill Sans"/>
                <a:sym typeface="Gill Sans"/>
              </a:rPr>
              <a:t>Boundaries for each Nursing level of care resident will be assessed by the RCC team and care planned on the resident’s Kardex under “Locomotion off unit.” </a:t>
            </a:r>
            <a:endParaRPr sz="3300">
              <a:latin typeface="Gill Sans"/>
              <a:ea typeface="Gill Sans"/>
              <a:cs typeface="Gill Sans"/>
              <a:sym typeface="Gill Sans"/>
            </a:endParaRPr>
          </a:p>
          <a:p>
            <a:pPr indent="-349250" lvl="0" marL="361315" rtl="0" algn="l">
              <a:lnSpc>
                <a:spcPct val="100000"/>
              </a:lnSpc>
              <a:spcBef>
                <a:spcPts val="0"/>
              </a:spcBef>
              <a:spcAft>
                <a:spcPts val="0"/>
              </a:spcAft>
              <a:buClr>
                <a:srgbClr val="C00000"/>
              </a:buClr>
              <a:buSzPts val="1636"/>
              <a:buFont typeface="Noto Sans Symbols"/>
              <a:buChar char="▪"/>
            </a:pPr>
            <a:r>
              <a:rPr lang="en-US" sz="1800">
                <a:latin typeface="Gill Sans"/>
                <a:ea typeface="Gill Sans"/>
                <a:cs typeface="Gill Sans"/>
                <a:sym typeface="Gill Sans"/>
              </a:rPr>
              <a:t>Residents assessed as a moderate or high risk for elopement/breach of boundaries shall be identified as follows:</a:t>
            </a:r>
            <a:endParaRPr/>
          </a:p>
          <a:p>
            <a:pPr indent="-342900" lvl="0" marL="342900" rtl="0" algn="l">
              <a:spcBef>
                <a:spcPts val="0"/>
              </a:spcBef>
              <a:spcAft>
                <a:spcPts val="0"/>
              </a:spcAft>
              <a:buSzPts val="1400"/>
              <a:buFont typeface="Calibri"/>
              <a:buAutoNum type="arabicPeriod"/>
            </a:pPr>
            <a:r>
              <a:rPr lang="en-US" sz="1400">
                <a:latin typeface="Gill Sans"/>
                <a:ea typeface="Gill Sans"/>
                <a:cs typeface="Gill Sans"/>
                <a:sym typeface="Gill Sans"/>
              </a:rPr>
              <a:t>Residents assessed at a high risk for elopement will be identified by a </a:t>
            </a:r>
            <a:r>
              <a:rPr lang="en-US" sz="1400">
                <a:solidFill>
                  <a:srgbClr val="00B050"/>
                </a:solidFill>
                <a:latin typeface="Gill Sans"/>
                <a:ea typeface="Gill Sans"/>
                <a:cs typeface="Gill Sans"/>
                <a:sym typeface="Gill Sans"/>
              </a:rPr>
              <a:t>green-colored dot </a:t>
            </a:r>
            <a:r>
              <a:rPr lang="en-US" sz="1400">
                <a:latin typeface="Gill Sans"/>
                <a:ea typeface="Gill Sans"/>
                <a:cs typeface="Gill Sans"/>
                <a:sym typeface="Gill Sans"/>
              </a:rPr>
              <a:t>on their name tag.  These residents will be living on a secure or semi-secure unit.  Staff who encounter an unescorted resident with a green dot on their name tag will stay with the resident until assistance is provided or the resident is returned to their unit. </a:t>
            </a:r>
            <a:endParaRPr/>
          </a:p>
          <a:p>
            <a:pPr indent="-342900" lvl="0" marL="342900" rtl="0" algn="l">
              <a:spcBef>
                <a:spcPts val="0"/>
              </a:spcBef>
              <a:spcAft>
                <a:spcPts val="0"/>
              </a:spcAft>
              <a:buSzPts val="1400"/>
              <a:buFont typeface="Calibri"/>
              <a:buAutoNum type="arabicPeriod"/>
            </a:pPr>
            <a:r>
              <a:rPr lang="en-US" sz="1400">
                <a:latin typeface="Gill Sans"/>
                <a:ea typeface="Gill Sans"/>
                <a:cs typeface="Gill Sans"/>
                <a:sym typeface="Gill Sans"/>
              </a:rPr>
              <a:t>Residents assessed at moderate risk of elopement will be identified by a </a:t>
            </a:r>
            <a:r>
              <a:rPr lang="en-US" sz="1400">
                <a:solidFill>
                  <a:srgbClr val="FFC000"/>
                </a:solidFill>
                <a:latin typeface="Gill Sans"/>
                <a:ea typeface="Gill Sans"/>
                <a:cs typeface="Gill Sans"/>
                <a:sym typeface="Gill Sans"/>
              </a:rPr>
              <a:t>yellow-colored dot</a:t>
            </a:r>
            <a:r>
              <a:rPr lang="en-US" sz="1400">
                <a:latin typeface="Gill Sans"/>
                <a:ea typeface="Gill Sans"/>
                <a:cs typeface="Gill Sans"/>
                <a:sym typeface="Gill Sans"/>
              </a:rPr>
              <a:t> on their name tag.  Staff who encounter a resident with a yellow dot and question the resident’s safety will call the unit to report concerns and verify resident’s capabilities.</a:t>
            </a:r>
            <a:endParaRPr/>
          </a:p>
          <a:p>
            <a:pPr indent="-342900" lvl="0" marL="342900" rtl="0" algn="l">
              <a:spcBef>
                <a:spcPts val="0"/>
              </a:spcBef>
              <a:spcAft>
                <a:spcPts val="0"/>
              </a:spcAft>
              <a:buSzPts val="1400"/>
              <a:buFont typeface="Calibri"/>
              <a:buAutoNum type="arabicPeriod"/>
            </a:pPr>
            <a:r>
              <a:rPr lang="en-US" sz="1400">
                <a:latin typeface="Gill Sans"/>
                <a:ea typeface="Gill Sans"/>
                <a:cs typeface="Gill Sans"/>
                <a:sym typeface="Gill Sans"/>
              </a:rPr>
              <a:t>Residents identified at high or moderate risk for elopement will have boundaries and yellow or green dot name tags care planned on their Kardex.</a:t>
            </a:r>
            <a:endParaRPr/>
          </a:p>
          <a:p>
            <a:pPr indent="-285750" lvl="0" marL="285750" rtl="0" algn="l">
              <a:spcBef>
                <a:spcPts val="0"/>
              </a:spcBef>
              <a:spcAft>
                <a:spcPts val="0"/>
              </a:spcAft>
              <a:buClr>
                <a:srgbClr val="C00000"/>
              </a:buClr>
              <a:buSzPts val="1800"/>
              <a:buFont typeface="Noto Sans Symbols"/>
              <a:buChar char="▪"/>
            </a:pPr>
            <a:r>
              <a:rPr lang="en-US" sz="1800">
                <a:latin typeface="Gill Sans"/>
                <a:ea typeface="Gill Sans"/>
                <a:cs typeface="Gill Sans"/>
                <a:sym typeface="Gill Sans"/>
              </a:rPr>
              <a:t>Staff will respond to all exit alarms on the nursing units and account for resident safety as directed.</a:t>
            </a:r>
            <a:endParaRPr sz="1400">
              <a:latin typeface="Gill Sans"/>
              <a:ea typeface="Gill Sans"/>
              <a:cs typeface="Gill Sans"/>
              <a:sym typeface="Gill Sans"/>
            </a:endParaRPr>
          </a:p>
          <a:p>
            <a:pPr indent="0" lvl="0" marL="12065" rtl="0" algn="l">
              <a:lnSpc>
                <a:spcPct val="100000"/>
              </a:lnSpc>
              <a:spcBef>
                <a:spcPts val="0"/>
              </a:spcBef>
              <a:spcAft>
                <a:spcPts val="0"/>
              </a:spcAft>
              <a:buNone/>
            </a:pPr>
            <a:r>
              <a:t/>
            </a:r>
            <a:endParaRPr sz="1800">
              <a:latin typeface="Gill Sans"/>
              <a:ea typeface="Gill Sans"/>
              <a:cs typeface="Gill Sans"/>
              <a:sym typeface="Gill Sans"/>
            </a:endParaRPr>
          </a:p>
        </p:txBody>
      </p:sp>
      <p:pic>
        <p:nvPicPr>
          <p:cNvPr id="277" name="Google Shape;277;p26"/>
          <p:cNvPicPr preferRelativeResize="0"/>
          <p:nvPr/>
        </p:nvPicPr>
        <p:blipFill rotWithShape="1">
          <a:blip r:embed="rId3">
            <a:alphaModFix/>
          </a:blip>
          <a:srcRect b="0" l="0" r="0" t="0"/>
          <a:stretch/>
        </p:blipFill>
        <p:spPr>
          <a:xfrm>
            <a:off x="10972800" y="5428488"/>
            <a:ext cx="1088135" cy="131216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7"/>
          <p:cNvSpPr txBox="1"/>
          <p:nvPr>
            <p:ph type="title"/>
          </p:nvPr>
        </p:nvSpPr>
        <p:spPr>
          <a:xfrm>
            <a:off x="440436" y="614172"/>
            <a:ext cx="11309985" cy="1045158"/>
          </a:xfrm>
          <a:prstGeom prst="rect">
            <a:avLst/>
          </a:prstGeom>
          <a:solidFill>
            <a:srgbClr val="1A315F"/>
          </a:solidFill>
          <a:ln>
            <a:noFill/>
          </a:ln>
        </p:spPr>
        <p:txBody>
          <a:bodyPr anchorCtr="0" anchor="t" bIns="0" lIns="0" spcFirstLastPara="1" rIns="0" wrap="square" tIns="364475">
            <a:spAutoFit/>
          </a:bodyPr>
          <a:lstStyle/>
          <a:p>
            <a:pPr indent="0" lvl="0" marL="231775" rtl="0" algn="l">
              <a:lnSpc>
                <a:spcPct val="100000"/>
              </a:lnSpc>
              <a:spcBef>
                <a:spcPts val="0"/>
              </a:spcBef>
              <a:spcAft>
                <a:spcPts val="0"/>
              </a:spcAft>
              <a:buNone/>
            </a:pPr>
            <a:r>
              <a:rPr lang="en-US"/>
              <a:t>RESIDENT BOUNDARIES- CAR54</a:t>
            </a:r>
            <a:endParaRPr/>
          </a:p>
        </p:txBody>
      </p:sp>
      <p:sp>
        <p:nvSpPr>
          <p:cNvPr id="283" name="Google Shape;283;p27"/>
          <p:cNvSpPr txBox="1"/>
          <p:nvPr/>
        </p:nvSpPr>
        <p:spPr>
          <a:xfrm>
            <a:off x="659844" y="2072496"/>
            <a:ext cx="10312955" cy="2324419"/>
          </a:xfrm>
          <a:prstGeom prst="rect">
            <a:avLst/>
          </a:prstGeom>
          <a:noFill/>
          <a:ln>
            <a:noFill/>
          </a:ln>
        </p:spPr>
        <p:txBody>
          <a:bodyPr anchorCtr="0" anchor="t" bIns="0" lIns="0" spcFirstLastPara="1" rIns="0" wrap="square" tIns="12700">
            <a:spAutoFit/>
          </a:bodyPr>
          <a:lstStyle/>
          <a:p>
            <a:pPr indent="-342900" lvl="0" marL="355600" marR="5080" rtl="0" algn="l">
              <a:lnSpc>
                <a:spcPct val="122700"/>
              </a:lnSpc>
              <a:spcBef>
                <a:spcPts val="0"/>
              </a:spcBef>
              <a:spcAft>
                <a:spcPts val="0"/>
              </a:spcAft>
              <a:buClr>
                <a:srgbClr val="C00000"/>
              </a:buClr>
              <a:buSzPts val="1636"/>
              <a:buFont typeface="Noto Sans Symbols"/>
              <a:buChar char="▪"/>
            </a:pPr>
            <a:r>
              <a:rPr lang="en-US" sz="1800"/>
              <a:t>Residents who are able to leave unit independently or for an activity with volunteer or with contractor for their medical purpose, may be asked to sign out at the unit and give destination and probable return time. </a:t>
            </a:r>
            <a:endParaRPr/>
          </a:p>
          <a:p>
            <a:pPr indent="-342900" lvl="0" marL="355600" marR="5080" rtl="0" algn="l">
              <a:lnSpc>
                <a:spcPct val="122700"/>
              </a:lnSpc>
              <a:spcBef>
                <a:spcPts val="100"/>
              </a:spcBef>
              <a:spcAft>
                <a:spcPts val="0"/>
              </a:spcAft>
              <a:buClr>
                <a:srgbClr val="C00000"/>
              </a:buClr>
              <a:buSzPts val="1636"/>
              <a:buFont typeface="Noto Sans Symbols"/>
              <a:buChar char="▪"/>
            </a:pPr>
            <a:r>
              <a:rPr lang="en-US" sz="1800"/>
              <a:t>Utilize the CAR54 book, as listed below. </a:t>
            </a:r>
            <a:endParaRPr sz="1800"/>
          </a:p>
          <a:p>
            <a:pPr indent="-238991" lvl="0" marL="355600" marR="5080" rtl="0" algn="l">
              <a:lnSpc>
                <a:spcPct val="122700"/>
              </a:lnSpc>
              <a:spcBef>
                <a:spcPts val="100"/>
              </a:spcBef>
              <a:spcAft>
                <a:spcPts val="0"/>
              </a:spcAft>
              <a:buClr>
                <a:srgbClr val="C00000"/>
              </a:buClr>
              <a:buSzPts val="1636"/>
              <a:buFont typeface="Noto Sans Symbols"/>
              <a:buNone/>
            </a:pPr>
            <a:r>
              <a:t/>
            </a:r>
            <a:endParaRPr sz="1800">
              <a:latin typeface="Gill Sans"/>
              <a:ea typeface="Gill Sans"/>
              <a:cs typeface="Gill Sans"/>
              <a:sym typeface="Gill Sans"/>
            </a:endParaRPr>
          </a:p>
          <a:p>
            <a:pPr indent="-152400" lvl="0" marL="355600" marR="5080" rtl="0" algn="l">
              <a:lnSpc>
                <a:spcPct val="122700"/>
              </a:lnSpc>
              <a:spcBef>
                <a:spcPts val="100"/>
              </a:spcBef>
              <a:spcAft>
                <a:spcPts val="0"/>
              </a:spcAft>
              <a:buClr>
                <a:srgbClr val="C00000"/>
              </a:buClr>
              <a:buSzPts val="3000"/>
              <a:buFont typeface="Noto Sans Symbols"/>
              <a:buNone/>
            </a:pPr>
            <a:r>
              <a:t/>
            </a:r>
            <a:endParaRPr sz="3300">
              <a:latin typeface="Gill Sans"/>
              <a:ea typeface="Gill Sans"/>
              <a:cs typeface="Gill Sans"/>
              <a:sym typeface="Gill Sans"/>
            </a:endParaRPr>
          </a:p>
        </p:txBody>
      </p:sp>
      <p:pic>
        <p:nvPicPr>
          <p:cNvPr id="284" name="Google Shape;284;p27"/>
          <p:cNvPicPr preferRelativeResize="0"/>
          <p:nvPr/>
        </p:nvPicPr>
        <p:blipFill rotWithShape="1">
          <a:blip r:embed="rId3">
            <a:alphaModFix/>
          </a:blip>
          <a:srcRect b="0" l="0" r="0" t="0"/>
          <a:stretch/>
        </p:blipFill>
        <p:spPr>
          <a:xfrm>
            <a:off x="10972800" y="5428488"/>
            <a:ext cx="1088135" cy="1312163"/>
          </a:xfrm>
          <a:prstGeom prst="rect">
            <a:avLst/>
          </a:prstGeom>
          <a:noFill/>
          <a:ln>
            <a:noFill/>
          </a:ln>
        </p:spPr>
      </p:pic>
      <p:pic>
        <p:nvPicPr>
          <p:cNvPr id="285" name="Google Shape;285;p27"/>
          <p:cNvPicPr preferRelativeResize="0"/>
          <p:nvPr/>
        </p:nvPicPr>
        <p:blipFill rotWithShape="1">
          <a:blip r:embed="rId4">
            <a:alphaModFix/>
          </a:blip>
          <a:srcRect b="0" l="0" r="0" t="0"/>
          <a:stretch/>
        </p:blipFill>
        <p:spPr>
          <a:xfrm>
            <a:off x="1878172" y="3429000"/>
            <a:ext cx="7801992" cy="308039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8"/>
          <p:cNvSpPr txBox="1"/>
          <p:nvPr>
            <p:ph type="title"/>
          </p:nvPr>
        </p:nvSpPr>
        <p:spPr>
          <a:xfrm>
            <a:off x="440436" y="614172"/>
            <a:ext cx="11309985" cy="1045158"/>
          </a:xfrm>
          <a:prstGeom prst="rect">
            <a:avLst/>
          </a:prstGeom>
          <a:solidFill>
            <a:srgbClr val="1A315F"/>
          </a:solidFill>
          <a:ln>
            <a:noFill/>
          </a:ln>
        </p:spPr>
        <p:txBody>
          <a:bodyPr anchorCtr="0" anchor="t" bIns="0" lIns="0" spcFirstLastPara="1" rIns="0" wrap="square" tIns="364475">
            <a:spAutoFit/>
          </a:bodyPr>
          <a:lstStyle/>
          <a:p>
            <a:pPr indent="0" lvl="0" marL="231775" rtl="0" algn="l">
              <a:lnSpc>
                <a:spcPct val="100000"/>
              </a:lnSpc>
              <a:spcBef>
                <a:spcPts val="0"/>
              </a:spcBef>
              <a:spcAft>
                <a:spcPts val="0"/>
              </a:spcAft>
              <a:buNone/>
            </a:pPr>
            <a:r>
              <a:rPr lang="en-US"/>
              <a:t>DEMENTIA</a:t>
            </a:r>
            <a:endParaRPr/>
          </a:p>
        </p:txBody>
      </p:sp>
      <p:sp>
        <p:nvSpPr>
          <p:cNvPr id="291" name="Google Shape;291;p28"/>
          <p:cNvSpPr txBox="1"/>
          <p:nvPr/>
        </p:nvSpPr>
        <p:spPr>
          <a:xfrm>
            <a:off x="609600" y="1809848"/>
            <a:ext cx="10820400" cy="917559"/>
          </a:xfrm>
          <a:prstGeom prst="rect">
            <a:avLst/>
          </a:prstGeom>
          <a:noFill/>
          <a:ln>
            <a:noFill/>
          </a:ln>
        </p:spPr>
        <p:txBody>
          <a:bodyPr anchorCtr="0" anchor="t" bIns="0" lIns="0" spcFirstLastPara="1" rIns="0" wrap="square" tIns="12050">
            <a:spAutoFit/>
          </a:bodyPr>
          <a:lstStyle/>
          <a:p>
            <a:pPr indent="0" lvl="1" marL="0" rtl="0" algn="l">
              <a:spcBef>
                <a:spcPts val="0"/>
              </a:spcBef>
              <a:spcAft>
                <a:spcPts val="0"/>
              </a:spcAft>
              <a:buNone/>
            </a:pPr>
            <a:r>
              <a:rPr b="1" lang="en-US" sz="1800" u="sng">
                <a:solidFill>
                  <a:srgbClr val="3C3C3C"/>
                </a:solidFill>
                <a:latin typeface="Gill Sans"/>
                <a:ea typeface="Gill Sans"/>
                <a:cs typeface="Gill Sans"/>
                <a:sym typeface="Gill Sans"/>
              </a:rPr>
              <a:t>What is Dementia: </a:t>
            </a:r>
            <a:r>
              <a:rPr lang="en-US" sz="1800"/>
              <a:t>Permanent loss of mental abilities caused by damage to brain cells. NOT a “normal” part of aging. Can be the end result of traumas, diseases, infections, and/or drugs/alcohol uses.</a:t>
            </a:r>
            <a:endParaRPr/>
          </a:p>
          <a:p>
            <a:pPr indent="0" lvl="0" marL="12700" rtl="0" algn="l">
              <a:lnSpc>
                <a:spcPct val="100000"/>
              </a:lnSpc>
              <a:spcBef>
                <a:spcPts val="95"/>
              </a:spcBef>
              <a:spcAft>
                <a:spcPts val="0"/>
              </a:spcAft>
              <a:buNone/>
            </a:pPr>
            <a:r>
              <a:t/>
            </a:r>
            <a:endParaRPr sz="2200">
              <a:latin typeface="Gill Sans"/>
              <a:ea typeface="Gill Sans"/>
              <a:cs typeface="Gill Sans"/>
              <a:sym typeface="Gill Sans"/>
            </a:endParaRPr>
          </a:p>
        </p:txBody>
      </p:sp>
      <p:sp>
        <p:nvSpPr>
          <p:cNvPr id="292" name="Google Shape;292;p28"/>
          <p:cNvSpPr txBox="1"/>
          <p:nvPr/>
        </p:nvSpPr>
        <p:spPr>
          <a:xfrm>
            <a:off x="440436" y="2696657"/>
            <a:ext cx="3796486" cy="2536592"/>
          </a:xfrm>
          <a:prstGeom prst="rect">
            <a:avLst/>
          </a:prstGeom>
          <a:noFill/>
          <a:ln>
            <a:noFill/>
          </a:ln>
        </p:spPr>
        <p:txBody>
          <a:bodyPr anchorCtr="0" anchor="t" bIns="0" lIns="0" spcFirstLastPara="1" rIns="0" wrap="square" tIns="88900">
            <a:spAutoFit/>
          </a:bodyPr>
          <a:lstStyle/>
          <a:p>
            <a:pPr indent="0" lvl="0" marL="12700" rtl="0" algn="l">
              <a:lnSpc>
                <a:spcPct val="100000"/>
              </a:lnSpc>
              <a:spcBef>
                <a:spcPts val="0"/>
              </a:spcBef>
              <a:spcAft>
                <a:spcPts val="0"/>
              </a:spcAft>
              <a:buNone/>
            </a:pPr>
            <a:r>
              <a:rPr b="1" lang="en-US" sz="1800" u="sng">
                <a:solidFill>
                  <a:srgbClr val="3C3C3C"/>
                </a:solidFill>
                <a:latin typeface="Gill Sans"/>
                <a:ea typeface="Gill Sans"/>
                <a:cs typeface="Gill Sans"/>
                <a:sym typeface="Gill Sans"/>
              </a:rPr>
              <a:t>Essential Features:</a:t>
            </a:r>
            <a:r>
              <a:rPr lang="en-US" sz="1800"/>
              <a:t> </a:t>
            </a:r>
            <a:r>
              <a:rPr lang="en-US" sz="1400"/>
              <a:t>Memory Impairment</a:t>
            </a:r>
            <a:endParaRPr sz="1800"/>
          </a:p>
          <a:p>
            <a:pPr indent="-285750" lvl="2" marL="285750" rtl="0" algn="l">
              <a:spcBef>
                <a:spcPts val="0"/>
              </a:spcBef>
              <a:spcAft>
                <a:spcPts val="0"/>
              </a:spcAft>
              <a:buClr>
                <a:srgbClr val="C00000"/>
              </a:buClr>
              <a:buSzPts val="1800"/>
              <a:buFont typeface="Noto Sans Symbols"/>
              <a:buChar char="▪"/>
            </a:pPr>
            <a:r>
              <a:rPr lang="en-US" sz="1800"/>
              <a:t>Short term memory is affected early</a:t>
            </a:r>
            <a:endParaRPr/>
          </a:p>
          <a:p>
            <a:pPr indent="-285750" lvl="2" marL="285750" rtl="0" algn="l">
              <a:spcBef>
                <a:spcPts val="0"/>
              </a:spcBef>
              <a:spcAft>
                <a:spcPts val="0"/>
              </a:spcAft>
              <a:buClr>
                <a:srgbClr val="C00000"/>
              </a:buClr>
              <a:buSzPts val="1800"/>
              <a:buFont typeface="Noto Sans Symbols"/>
              <a:buChar char="▪"/>
            </a:pPr>
            <a:r>
              <a:rPr lang="en-US" sz="1800"/>
              <a:t>Long term memory is affected later</a:t>
            </a:r>
            <a:endParaRPr/>
          </a:p>
          <a:p>
            <a:pPr indent="-285750" lvl="3" marL="285750" rtl="0" algn="l">
              <a:spcBef>
                <a:spcPts val="0"/>
              </a:spcBef>
              <a:spcAft>
                <a:spcPts val="0"/>
              </a:spcAft>
              <a:buClr>
                <a:srgbClr val="C00000"/>
              </a:buClr>
              <a:buSzPts val="1800"/>
              <a:buFont typeface="Noto Sans Symbols"/>
              <a:buChar char="▪"/>
            </a:pPr>
            <a:r>
              <a:rPr lang="en-US" sz="1800"/>
              <a:t>May forget family members’ names</a:t>
            </a:r>
            <a:endParaRPr/>
          </a:p>
          <a:p>
            <a:pPr indent="0" lvl="0" marL="0" rtl="0" algn="l">
              <a:lnSpc>
                <a:spcPct val="100000"/>
              </a:lnSpc>
              <a:spcBef>
                <a:spcPts val="0"/>
              </a:spcBef>
              <a:spcAft>
                <a:spcPts val="0"/>
              </a:spcAft>
              <a:buNone/>
            </a:pPr>
            <a:r>
              <a:t/>
            </a:r>
            <a:endParaRPr sz="1800">
              <a:latin typeface="Gill Sans"/>
              <a:ea typeface="Gill Sans"/>
              <a:cs typeface="Gill Sans"/>
              <a:sym typeface="Gill Sans"/>
            </a:endParaRPr>
          </a:p>
          <a:p>
            <a:pPr indent="0" lvl="0" marL="0" rtl="0" algn="l">
              <a:lnSpc>
                <a:spcPct val="100000"/>
              </a:lnSpc>
              <a:spcBef>
                <a:spcPts val="0"/>
              </a:spcBef>
              <a:spcAft>
                <a:spcPts val="0"/>
              </a:spcAft>
              <a:buClr>
                <a:srgbClr val="3C3C3C"/>
              </a:buClr>
              <a:buSzPts val="1500"/>
              <a:buFont typeface="Gill Sans"/>
              <a:buNone/>
            </a:pPr>
            <a:r>
              <a:t/>
            </a:r>
            <a:endParaRPr sz="1500">
              <a:latin typeface="Gill Sans"/>
              <a:ea typeface="Gill Sans"/>
              <a:cs typeface="Gill Sans"/>
              <a:sym typeface="Gill Sans"/>
            </a:endParaRPr>
          </a:p>
        </p:txBody>
      </p:sp>
      <p:pic>
        <p:nvPicPr>
          <p:cNvPr id="293" name="Google Shape;293;p28"/>
          <p:cNvPicPr preferRelativeResize="0"/>
          <p:nvPr/>
        </p:nvPicPr>
        <p:blipFill rotWithShape="1">
          <a:blip r:embed="rId3">
            <a:alphaModFix/>
          </a:blip>
          <a:srcRect b="0" l="0" r="0" t="0"/>
          <a:stretch/>
        </p:blipFill>
        <p:spPr>
          <a:xfrm>
            <a:off x="10972800" y="5428488"/>
            <a:ext cx="1088135" cy="1312163"/>
          </a:xfrm>
          <a:prstGeom prst="rect">
            <a:avLst/>
          </a:prstGeom>
          <a:noFill/>
          <a:ln>
            <a:noFill/>
          </a:ln>
        </p:spPr>
      </p:pic>
      <p:sp>
        <p:nvSpPr>
          <p:cNvPr id="294" name="Google Shape;294;p28"/>
          <p:cNvSpPr txBox="1"/>
          <p:nvPr/>
        </p:nvSpPr>
        <p:spPr>
          <a:xfrm>
            <a:off x="8209970" y="2696657"/>
            <a:ext cx="2945932" cy="175432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1800" u="sng">
                <a:latin typeface="Gill Sans"/>
                <a:ea typeface="Gill Sans"/>
                <a:cs typeface="Gill Sans"/>
                <a:sym typeface="Gill Sans"/>
              </a:rPr>
              <a:t>Changes that occur as a result of dementia</a:t>
            </a:r>
            <a:endParaRPr/>
          </a:p>
          <a:p>
            <a:pPr indent="-285750" lvl="0" marL="285750" rtl="0" algn="l">
              <a:spcBef>
                <a:spcPts val="0"/>
              </a:spcBef>
              <a:spcAft>
                <a:spcPts val="0"/>
              </a:spcAft>
              <a:buClr>
                <a:srgbClr val="C00000"/>
              </a:buClr>
              <a:buSzPts val="1800"/>
              <a:buFont typeface="Noto Sans Symbols"/>
              <a:buChar char="▪"/>
            </a:pPr>
            <a:r>
              <a:rPr lang="en-US" sz="1800"/>
              <a:t>Personality Changes</a:t>
            </a:r>
            <a:endParaRPr/>
          </a:p>
          <a:p>
            <a:pPr indent="-285750" lvl="0" marL="285750" rtl="0" algn="l">
              <a:spcBef>
                <a:spcPts val="0"/>
              </a:spcBef>
              <a:spcAft>
                <a:spcPts val="0"/>
              </a:spcAft>
              <a:buClr>
                <a:srgbClr val="C00000"/>
              </a:buClr>
              <a:buSzPts val="1800"/>
              <a:buFont typeface="Noto Sans Symbols"/>
              <a:buChar char="▪"/>
            </a:pPr>
            <a:r>
              <a:rPr lang="en-US" sz="1800"/>
              <a:t>Behavior</a:t>
            </a:r>
            <a:endParaRPr/>
          </a:p>
          <a:p>
            <a:pPr indent="-285750" lvl="0" marL="285750" rtl="0" algn="l">
              <a:spcBef>
                <a:spcPts val="0"/>
              </a:spcBef>
              <a:spcAft>
                <a:spcPts val="0"/>
              </a:spcAft>
              <a:buClr>
                <a:srgbClr val="C00000"/>
              </a:buClr>
              <a:buSzPts val="1800"/>
              <a:buFont typeface="Noto Sans Symbols"/>
              <a:buChar char="▪"/>
            </a:pPr>
            <a:r>
              <a:rPr lang="en-US" sz="1800"/>
              <a:t>Emotion</a:t>
            </a:r>
            <a:endParaRPr/>
          </a:p>
          <a:p>
            <a:pPr indent="-285750" lvl="0" marL="285750" rtl="0" algn="l">
              <a:spcBef>
                <a:spcPts val="0"/>
              </a:spcBef>
              <a:spcAft>
                <a:spcPts val="0"/>
              </a:spcAft>
              <a:buClr>
                <a:srgbClr val="C00000"/>
              </a:buClr>
              <a:buSzPts val="1800"/>
              <a:buFont typeface="Noto Sans Symbols"/>
              <a:buChar char="▪"/>
            </a:pPr>
            <a:r>
              <a:rPr lang="en-US" sz="1800"/>
              <a:t>Communication</a:t>
            </a:r>
            <a:endParaRPr/>
          </a:p>
        </p:txBody>
      </p:sp>
      <p:sp>
        <p:nvSpPr>
          <p:cNvPr id="295" name="Google Shape;295;p28"/>
          <p:cNvSpPr txBox="1"/>
          <p:nvPr/>
        </p:nvSpPr>
        <p:spPr>
          <a:xfrm>
            <a:off x="4325203" y="2694502"/>
            <a:ext cx="3796486" cy="2585323"/>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1800" u="sng">
                <a:latin typeface="Gill Sans"/>
                <a:ea typeface="Gill Sans"/>
                <a:cs typeface="Gill Sans"/>
                <a:sym typeface="Gill Sans"/>
              </a:rPr>
              <a:t>Truths about Dementia: </a:t>
            </a:r>
            <a:endParaRPr/>
          </a:p>
          <a:p>
            <a:pPr indent="-342900" lvl="1" marL="342900" rtl="0" algn="l">
              <a:spcBef>
                <a:spcPts val="0"/>
              </a:spcBef>
              <a:spcAft>
                <a:spcPts val="0"/>
              </a:spcAft>
              <a:buSzPts val="1800"/>
              <a:buFont typeface="Calibri"/>
              <a:buAutoNum type="arabicPeriod"/>
            </a:pPr>
            <a:r>
              <a:rPr lang="en-US" sz="1800">
                <a:latin typeface="Gill Sans"/>
                <a:ea typeface="Gill Sans"/>
                <a:cs typeface="Gill Sans"/>
                <a:sym typeface="Gill Sans"/>
              </a:rPr>
              <a:t>Affects multiple parts of the brain</a:t>
            </a:r>
            <a:endParaRPr/>
          </a:p>
          <a:p>
            <a:pPr indent="-342900" lvl="1" marL="342900" rtl="0" algn="l">
              <a:spcBef>
                <a:spcPts val="0"/>
              </a:spcBef>
              <a:spcAft>
                <a:spcPts val="0"/>
              </a:spcAft>
              <a:buSzPts val="1800"/>
              <a:buFont typeface="Calibri"/>
              <a:buAutoNum type="arabicPeriod"/>
            </a:pPr>
            <a:r>
              <a:rPr lang="en-US" sz="1800">
                <a:latin typeface="Gill Sans"/>
                <a:ea typeface="Gill Sans"/>
                <a:cs typeface="Gill Sans"/>
                <a:sym typeface="Gill Sans"/>
              </a:rPr>
              <a:t>1/2 of brain tissue may be lost</a:t>
            </a:r>
            <a:endParaRPr/>
          </a:p>
          <a:p>
            <a:pPr indent="-342900" lvl="1" marL="342900" rtl="0" algn="l">
              <a:spcBef>
                <a:spcPts val="0"/>
              </a:spcBef>
              <a:spcAft>
                <a:spcPts val="0"/>
              </a:spcAft>
              <a:buSzPts val="1800"/>
              <a:buFont typeface="Calibri"/>
              <a:buAutoNum type="arabicPeriod"/>
            </a:pPr>
            <a:r>
              <a:rPr lang="en-US" sz="1800">
                <a:latin typeface="Gill Sans"/>
                <a:ea typeface="Gill Sans"/>
                <a:cs typeface="Gill Sans"/>
                <a:sym typeface="Gill Sans"/>
              </a:rPr>
              <a:t>All types are progressive. There is nothing that will stop it or reverse it</a:t>
            </a:r>
            <a:endParaRPr/>
          </a:p>
          <a:p>
            <a:pPr indent="-342900" lvl="1" marL="342900" rtl="0" algn="l">
              <a:spcBef>
                <a:spcPts val="0"/>
              </a:spcBef>
              <a:spcAft>
                <a:spcPts val="0"/>
              </a:spcAft>
              <a:buSzPts val="1800"/>
              <a:buFont typeface="Calibri"/>
              <a:buAutoNum type="arabicPeriod"/>
            </a:pPr>
            <a:r>
              <a:rPr lang="en-US" sz="1800">
                <a:latin typeface="Gill Sans"/>
                <a:ea typeface="Gill Sans"/>
                <a:cs typeface="Gill Sans"/>
                <a:sym typeface="Gill Sans"/>
              </a:rPr>
              <a:t>All are terminal (5</a:t>
            </a:r>
            <a:r>
              <a:rPr baseline="30000" lang="en-US" sz="1800">
                <a:latin typeface="Gill Sans"/>
                <a:ea typeface="Gill Sans"/>
                <a:cs typeface="Gill Sans"/>
                <a:sym typeface="Gill Sans"/>
              </a:rPr>
              <a:t>th</a:t>
            </a:r>
            <a:r>
              <a:rPr lang="en-US" sz="1800">
                <a:latin typeface="Gill Sans"/>
                <a:ea typeface="Gill Sans"/>
                <a:cs typeface="Gill Sans"/>
                <a:sym typeface="Gill Sans"/>
              </a:rPr>
              <a:t> leading cause of death)</a:t>
            </a:r>
            <a:endParaRPr/>
          </a:p>
          <a:p>
            <a:pPr indent="0" lvl="0" marL="0" rtl="0" algn="l">
              <a:spcBef>
                <a:spcPts val="0"/>
              </a:spcBef>
              <a:spcAft>
                <a:spcPts val="0"/>
              </a:spcAft>
              <a:buNone/>
            </a:pPr>
            <a:r>
              <a:t/>
            </a:r>
            <a:endParaRPr sz="1800"/>
          </a:p>
        </p:txBody>
      </p:sp>
      <p:sp>
        <p:nvSpPr>
          <p:cNvPr id="296" name="Google Shape;296;p28"/>
          <p:cNvSpPr txBox="1"/>
          <p:nvPr/>
        </p:nvSpPr>
        <p:spPr>
          <a:xfrm>
            <a:off x="762000" y="5428488"/>
            <a:ext cx="9931868" cy="1256113"/>
          </a:xfrm>
          <a:prstGeom prst="rect">
            <a:avLst/>
          </a:prstGeom>
          <a:noFill/>
          <a:ln>
            <a:noFill/>
          </a:ln>
        </p:spPr>
        <p:txBody>
          <a:bodyPr anchorCtr="0" anchor="t" bIns="0" lIns="0" spcFirstLastPara="1" rIns="0" wrap="square" tIns="12050">
            <a:spAutoFit/>
          </a:bodyPr>
          <a:lstStyle/>
          <a:p>
            <a:pPr indent="0" lvl="0" marL="12700" rtl="0" algn="ctr">
              <a:lnSpc>
                <a:spcPct val="100000"/>
              </a:lnSpc>
              <a:spcBef>
                <a:spcPts val="0"/>
              </a:spcBef>
              <a:spcAft>
                <a:spcPts val="0"/>
              </a:spcAft>
              <a:buNone/>
            </a:pPr>
            <a:r>
              <a:rPr b="1" i="1" lang="en-US" sz="2000">
                <a:latin typeface="Gill Sans"/>
                <a:ea typeface="Gill Sans"/>
                <a:cs typeface="Gill Sans"/>
                <a:sym typeface="Gill Sans"/>
              </a:rPr>
              <a:t>The Iowa Veterans Home has residents that live with Dementia on every unit, however, we do have a specialized area for residents that struggle with Dementia. </a:t>
            </a:r>
            <a:endParaRPr/>
          </a:p>
          <a:p>
            <a:pPr indent="0" lvl="0" marL="12700" rtl="0" algn="ctr">
              <a:lnSpc>
                <a:spcPct val="100000"/>
              </a:lnSpc>
              <a:spcBef>
                <a:spcPts val="95"/>
              </a:spcBef>
              <a:spcAft>
                <a:spcPts val="0"/>
              </a:spcAft>
              <a:buNone/>
            </a:pPr>
            <a:r>
              <a:rPr b="1" i="1" lang="en-US" sz="2000">
                <a:latin typeface="Gill Sans"/>
                <a:ea typeface="Gill Sans"/>
                <a:cs typeface="Gill Sans"/>
                <a:sym typeface="Gill Sans"/>
              </a:rPr>
              <a:t>The Ulery building houses up to 120 residents needing extra memory care assistance, all living with all different severities of Dementia. </a:t>
            </a:r>
            <a:endParaRPr b="1" i="1" sz="2000">
              <a:latin typeface="Gill Sans"/>
              <a:ea typeface="Gill Sans"/>
              <a:cs typeface="Gill Sans"/>
              <a:sym typeface="Gill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9"/>
          <p:cNvSpPr txBox="1"/>
          <p:nvPr>
            <p:ph type="title"/>
          </p:nvPr>
        </p:nvSpPr>
        <p:spPr>
          <a:xfrm>
            <a:off x="440436" y="614172"/>
            <a:ext cx="11309985" cy="1190625"/>
          </a:xfrm>
          <a:prstGeom prst="rect">
            <a:avLst/>
          </a:prstGeom>
          <a:solidFill>
            <a:srgbClr val="1A315F"/>
          </a:solidFill>
          <a:ln>
            <a:noFill/>
          </a:ln>
        </p:spPr>
        <p:txBody>
          <a:bodyPr anchorCtr="0" anchor="t" bIns="0" lIns="0" spcFirstLastPara="1" rIns="0" wrap="square" tIns="364475">
            <a:spAutoFit/>
          </a:bodyPr>
          <a:lstStyle/>
          <a:p>
            <a:pPr indent="0" lvl="0" marL="231775" rtl="0" algn="l">
              <a:lnSpc>
                <a:spcPct val="100000"/>
              </a:lnSpc>
              <a:spcBef>
                <a:spcPts val="0"/>
              </a:spcBef>
              <a:spcAft>
                <a:spcPts val="0"/>
              </a:spcAft>
              <a:buNone/>
            </a:pPr>
            <a:r>
              <a:rPr lang="en-US"/>
              <a:t>RESIDENT SAFETY</a:t>
            </a:r>
            <a:endParaRPr/>
          </a:p>
        </p:txBody>
      </p:sp>
      <p:sp>
        <p:nvSpPr>
          <p:cNvPr id="302" name="Google Shape;302;p29"/>
          <p:cNvSpPr txBox="1"/>
          <p:nvPr/>
        </p:nvSpPr>
        <p:spPr>
          <a:xfrm>
            <a:off x="659932" y="1970887"/>
            <a:ext cx="4989830" cy="2329869"/>
          </a:xfrm>
          <a:prstGeom prst="rect">
            <a:avLst/>
          </a:prstGeom>
          <a:noFill/>
          <a:ln>
            <a:noFill/>
          </a:ln>
        </p:spPr>
        <p:txBody>
          <a:bodyPr anchorCtr="0" anchor="t" bIns="0" lIns="0" spcFirstLastPara="1" rIns="0" wrap="square" tIns="12700">
            <a:spAutoFit/>
          </a:bodyPr>
          <a:lstStyle/>
          <a:p>
            <a:pPr indent="-285750" lvl="0" marL="551180" rtl="0" algn="l">
              <a:lnSpc>
                <a:spcPct val="108055"/>
              </a:lnSpc>
              <a:spcBef>
                <a:spcPts val="0"/>
              </a:spcBef>
              <a:spcAft>
                <a:spcPts val="0"/>
              </a:spcAft>
              <a:buClr>
                <a:srgbClr val="C00000"/>
              </a:buClr>
              <a:buSzPts val="1550"/>
              <a:buFont typeface="Noto Sans Symbols"/>
              <a:buChar char="▪"/>
            </a:pPr>
            <a:r>
              <a:rPr b="1" lang="en-US" sz="1800">
                <a:solidFill>
                  <a:srgbClr val="3C3C3C"/>
                </a:solidFill>
                <a:latin typeface="Gill Sans"/>
                <a:ea typeface="Gill Sans"/>
                <a:cs typeface="Gill Sans"/>
                <a:sym typeface="Gill Sans"/>
              </a:rPr>
              <a:t>If you are assigned to the Ulery Dementia Building, the following door safety measures must</a:t>
            </a:r>
            <a:r>
              <a:rPr b="1" lang="en-US" sz="1800">
                <a:latin typeface="Gill Sans"/>
                <a:ea typeface="Gill Sans"/>
                <a:cs typeface="Gill Sans"/>
                <a:sym typeface="Gill Sans"/>
              </a:rPr>
              <a:t> </a:t>
            </a:r>
            <a:r>
              <a:rPr b="1" lang="en-US" sz="1800">
                <a:solidFill>
                  <a:srgbClr val="3C3C3C"/>
                </a:solidFill>
                <a:latin typeface="Gill Sans"/>
                <a:ea typeface="Gill Sans"/>
                <a:cs typeface="Gill Sans"/>
                <a:sym typeface="Gill Sans"/>
              </a:rPr>
              <a:t>be followed.</a:t>
            </a:r>
            <a:endParaRPr b="1" sz="1800">
              <a:latin typeface="Gill Sans"/>
              <a:ea typeface="Gill Sans"/>
              <a:cs typeface="Gill Sans"/>
              <a:sym typeface="Gill Sans"/>
            </a:endParaRPr>
          </a:p>
          <a:p>
            <a:pPr indent="-280670" lvl="0" marL="293370" marR="510540" rtl="0" algn="just">
              <a:lnSpc>
                <a:spcPct val="80000"/>
              </a:lnSpc>
              <a:spcBef>
                <a:spcPts val="1030"/>
              </a:spcBef>
              <a:spcAft>
                <a:spcPts val="0"/>
              </a:spcAft>
              <a:buClr>
                <a:srgbClr val="3C3C3C"/>
              </a:buClr>
              <a:buSzPts val="1800"/>
              <a:buFont typeface="Gill Sans"/>
              <a:buAutoNum type="arabicParenR"/>
            </a:pPr>
            <a:r>
              <a:rPr lang="en-US" sz="1800">
                <a:solidFill>
                  <a:srgbClr val="3C3C3C"/>
                </a:solidFill>
                <a:latin typeface="Gill Sans"/>
                <a:ea typeface="Gill Sans"/>
                <a:cs typeface="Gill Sans"/>
                <a:sym typeface="Gill Sans"/>
              </a:rPr>
              <a:t>Always look through the window to the door to ensure no resident is near the doorway before entering.</a:t>
            </a:r>
            <a:endParaRPr sz="1800">
              <a:latin typeface="Gill Sans"/>
              <a:ea typeface="Gill Sans"/>
              <a:cs typeface="Gill Sans"/>
              <a:sym typeface="Gill Sans"/>
            </a:endParaRPr>
          </a:p>
          <a:p>
            <a:pPr indent="-280670" lvl="0" marL="293370" marR="5080" rtl="0" algn="l">
              <a:lnSpc>
                <a:spcPct val="80000"/>
              </a:lnSpc>
              <a:spcBef>
                <a:spcPts val="1035"/>
              </a:spcBef>
              <a:spcAft>
                <a:spcPts val="0"/>
              </a:spcAft>
              <a:buClr>
                <a:srgbClr val="3C3C3C"/>
              </a:buClr>
              <a:buSzPts val="1800"/>
              <a:buFont typeface="Gill Sans"/>
              <a:buAutoNum type="arabicParenR"/>
            </a:pPr>
            <a:r>
              <a:rPr lang="en-US" sz="1800">
                <a:solidFill>
                  <a:srgbClr val="3C3C3C"/>
                </a:solidFill>
                <a:latin typeface="Gill Sans"/>
                <a:ea typeface="Gill Sans"/>
                <a:cs typeface="Gill Sans"/>
                <a:sym typeface="Gill Sans"/>
              </a:rPr>
              <a:t>After passing through the doorway wait for the door to close and check to ensure the door is latched before walking away.</a:t>
            </a:r>
            <a:endParaRPr sz="1800">
              <a:latin typeface="Gill Sans"/>
              <a:ea typeface="Gill Sans"/>
              <a:cs typeface="Gill Sans"/>
              <a:sym typeface="Gill Sans"/>
            </a:endParaRPr>
          </a:p>
        </p:txBody>
      </p:sp>
      <p:pic>
        <p:nvPicPr>
          <p:cNvPr id="303" name="Google Shape;303;p29"/>
          <p:cNvPicPr preferRelativeResize="0"/>
          <p:nvPr/>
        </p:nvPicPr>
        <p:blipFill rotWithShape="1">
          <a:blip r:embed="rId3">
            <a:alphaModFix/>
          </a:blip>
          <a:srcRect b="0" l="0" r="0" t="0"/>
          <a:stretch/>
        </p:blipFill>
        <p:spPr>
          <a:xfrm>
            <a:off x="10972800" y="5428488"/>
            <a:ext cx="1088135" cy="1312163"/>
          </a:xfrm>
          <a:prstGeom prst="rect">
            <a:avLst/>
          </a:prstGeom>
          <a:noFill/>
          <a:ln>
            <a:noFill/>
          </a:ln>
        </p:spPr>
      </p:pic>
      <p:sp>
        <p:nvSpPr>
          <p:cNvPr id="304" name="Google Shape;304;p29"/>
          <p:cNvSpPr txBox="1"/>
          <p:nvPr/>
        </p:nvSpPr>
        <p:spPr>
          <a:xfrm>
            <a:off x="5968794" y="1772265"/>
            <a:ext cx="4924425" cy="2877711"/>
          </a:xfrm>
          <a:prstGeom prst="rect">
            <a:avLst/>
          </a:prstGeom>
          <a:noFill/>
          <a:ln>
            <a:noFill/>
          </a:ln>
        </p:spPr>
        <p:txBody>
          <a:bodyPr anchorCtr="0" anchor="t" bIns="0" lIns="0" spcFirstLastPara="1" rIns="0" wrap="square" tIns="149850">
            <a:spAutoFit/>
          </a:bodyPr>
          <a:lstStyle/>
          <a:p>
            <a:pPr indent="0" lvl="0" marL="12065" rtl="0" algn="l">
              <a:lnSpc>
                <a:spcPct val="100000"/>
              </a:lnSpc>
              <a:spcBef>
                <a:spcPts val="0"/>
              </a:spcBef>
              <a:spcAft>
                <a:spcPts val="0"/>
              </a:spcAft>
              <a:buNone/>
            </a:pPr>
            <a:r>
              <a:rPr lang="en-US" sz="2000">
                <a:solidFill>
                  <a:srgbClr val="3C3C3C"/>
                </a:solidFill>
                <a:latin typeface="Gill Sans"/>
                <a:ea typeface="Gill Sans"/>
                <a:cs typeface="Gill Sans"/>
                <a:sym typeface="Gill Sans"/>
              </a:rPr>
              <a:t>Ulery Units 1, 2, 3</a:t>
            </a:r>
            <a:endParaRPr sz="2000">
              <a:latin typeface="Gill Sans"/>
              <a:ea typeface="Gill Sans"/>
              <a:cs typeface="Gill Sans"/>
              <a:sym typeface="Gill Sans"/>
            </a:endParaRPr>
          </a:p>
          <a:p>
            <a:pPr indent="-306705" lvl="0" marL="318770" marR="5080" rtl="0" algn="l">
              <a:lnSpc>
                <a:spcPct val="100000"/>
              </a:lnSpc>
              <a:spcBef>
                <a:spcPts val="1080"/>
              </a:spcBef>
              <a:spcAft>
                <a:spcPts val="0"/>
              </a:spcAft>
              <a:buClr>
                <a:srgbClr val="C00000"/>
              </a:buClr>
              <a:buSzPts val="1620"/>
              <a:buFont typeface="Noto Sans Symbols"/>
              <a:buChar char="▪"/>
            </a:pPr>
            <a:r>
              <a:rPr lang="en-US" sz="1800"/>
              <a:t>	</a:t>
            </a:r>
            <a:r>
              <a:rPr lang="en-US" sz="2000">
                <a:solidFill>
                  <a:srgbClr val="3C3C3C"/>
                </a:solidFill>
                <a:latin typeface="Gill Sans"/>
                <a:ea typeface="Gill Sans"/>
                <a:cs typeface="Gill Sans"/>
                <a:sym typeface="Gill Sans"/>
              </a:rPr>
              <a:t>Locked doors and a swipe badge is required to enter.</a:t>
            </a:r>
            <a:endParaRPr sz="2000">
              <a:latin typeface="Gill Sans"/>
              <a:ea typeface="Gill Sans"/>
              <a:cs typeface="Gill Sans"/>
              <a:sym typeface="Gill Sans"/>
            </a:endParaRPr>
          </a:p>
          <a:p>
            <a:pPr indent="0" lvl="0" marL="0" rtl="0" algn="l">
              <a:lnSpc>
                <a:spcPct val="100000"/>
              </a:lnSpc>
              <a:spcBef>
                <a:spcPts val="0"/>
              </a:spcBef>
              <a:spcAft>
                <a:spcPts val="0"/>
              </a:spcAft>
              <a:buClr>
                <a:srgbClr val="C00000"/>
              </a:buClr>
              <a:buSzPts val="2300"/>
              <a:buFont typeface="Noto Sans Symbols"/>
              <a:buNone/>
            </a:pPr>
            <a:r>
              <a:t/>
            </a:r>
            <a:endParaRPr sz="2300">
              <a:latin typeface="Gill Sans"/>
              <a:ea typeface="Gill Sans"/>
              <a:cs typeface="Gill Sans"/>
              <a:sym typeface="Gill Sans"/>
            </a:endParaRPr>
          </a:p>
          <a:p>
            <a:pPr indent="0" lvl="0" marL="12065" rtl="0" algn="l">
              <a:lnSpc>
                <a:spcPct val="100000"/>
              </a:lnSpc>
              <a:spcBef>
                <a:spcPts val="1889"/>
              </a:spcBef>
              <a:spcAft>
                <a:spcPts val="0"/>
              </a:spcAft>
              <a:buNone/>
            </a:pPr>
            <a:r>
              <a:rPr lang="en-US" sz="2000">
                <a:solidFill>
                  <a:srgbClr val="3C3C3C"/>
                </a:solidFill>
                <a:latin typeface="Gill Sans"/>
                <a:ea typeface="Gill Sans"/>
                <a:cs typeface="Gill Sans"/>
                <a:sym typeface="Gill Sans"/>
              </a:rPr>
              <a:t>Ulery Units	4, 5, 6, 7, &amp; 8</a:t>
            </a:r>
            <a:endParaRPr sz="2000">
              <a:latin typeface="Gill Sans"/>
              <a:ea typeface="Gill Sans"/>
              <a:cs typeface="Gill Sans"/>
              <a:sym typeface="Gill Sans"/>
            </a:endParaRPr>
          </a:p>
          <a:p>
            <a:pPr indent="-306705" lvl="0" marL="318770" marR="60960" rtl="0" algn="l">
              <a:lnSpc>
                <a:spcPct val="100000"/>
              </a:lnSpc>
              <a:spcBef>
                <a:spcPts val="1080"/>
              </a:spcBef>
              <a:spcAft>
                <a:spcPts val="0"/>
              </a:spcAft>
              <a:buClr>
                <a:srgbClr val="C00000"/>
              </a:buClr>
              <a:buSzPts val="1620"/>
              <a:buFont typeface="Noto Sans Symbols"/>
              <a:buChar char="▪"/>
            </a:pPr>
            <a:r>
              <a:rPr lang="en-US" sz="1800"/>
              <a:t>	</a:t>
            </a:r>
            <a:r>
              <a:rPr lang="en-US" sz="2000">
                <a:solidFill>
                  <a:srgbClr val="3C3C3C"/>
                </a:solidFill>
                <a:latin typeface="Gill Sans"/>
                <a:ea typeface="Gill Sans"/>
                <a:cs typeface="Gill Sans"/>
                <a:sym typeface="Gill Sans"/>
              </a:rPr>
              <a:t>Unlocked doors with a resident monitoring system in place.</a:t>
            </a:r>
            <a:endParaRPr sz="2000">
              <a:latin typeface="Gill Sans"/>
              <a:ea typeface="Gill Sans"/>
              <a:cs typeface="Gill Sans"/>
              <a:sym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3"/>
          <p:cNvSpPr txBox="1"/>
          <p:nvPr>
            <p:ph type="title"/>
          </p:nvPr>
        </p:nvSpPr>
        <p:spPr>
          <a:xfrm>
            <a:off x="440436" y="614172"/>
            <a:ext cx="11309985" cy="1190625"/>
          </a:xfrm>
          <a:prstGeom prst="rect">
            <a:avLst/>
          </a:prstGeom>
          <a:solidFill>
            <a:srgbClr val="1A315F"/>
          </a:solidFill>
          <a:ln>
            <a:noFill/>
          </a:ln>
        </p:spPr>
        <p:txBody>
          <a:bodyPr anchorCtr="0" anchor="t" bIns="0" lIns="0" spcFirstLastPara="1" rIns="0" wrap="square" tIns="364475">
            <a:spAutoFit/>
          </a:bodyPr>
          <a:lstStyle/>
          <a:p>
            <a:pPr indent="0" lvl="0" marL="231775" rtl="0" algn="l">
              <a:lnSpc>
                <a:spcPct val="100000"/>
              </a:lnSpc>
              <a:spcBef>
                <a:spcPts val="0"/>
              </a:spcBef>
              <a:spcAft>
                <a:spcPts val="0"/>
              </a:spcAft>
              <a:buNone/>
            </a:pPr>
            <a:r>
              <a:rPr lang="en-US"/>
              <a:t>PARKING AND SECURITY</a:t>
            </a:r>
            <a:endParaRPr/>
          </a:p>
        </p:txBody>
      </p:sp>
      <p:sp>
        <p:nvSpPr>
          <p:cNvPr id="88" name="Google Shape;88;p3"/>
          <p:cNvSpPr txBox="1"/>
          <p:nvPr/>
        </p:nvSpPr>
        <p:spPr>
          <a:xfrm>
            <a:off x="659932" y="2031762"/>
            <a:ext cx="6127750" cy="4371068"/>
          </a:xfrm>
          <a:prstGeom prst="rect">
            <a:avLst/>
          </a:prstGeom>
          <a:noFill/>
          <a:ln>
            <a:noFill/>
          </a:ln>
        </p:spPr>
        <p:txBody>
          <a:bodyPr anchorCtr="0" anchor="t" bIns="0" lIns="0" spcFirstLastPara="1" rIns="0" wrap="square" tIns="97150">
            <a:spAutoFit/>
          </a:bodyPr>
          <a:lstStyle/>
          <a:p>
            <a:pPr indent="0" lvl="0" marL="12700" marR="5080" rtl="0" algn="l">
              <a:lnSpc>
                <a:spcPct val="80000"/>
              </a:lnSpc>
              <a:spcBef>
                <a:spcPts val="0"/>
              </a:spcBef>
              <a:spcAft>
                <a:spcPts val="0"/>
              </a:spcAft>
              <a:buNone/>
            </a:pPr>
            <a:r>
              <a:rPr lang="en-US" sz="3200">
                <a:solidFill>
                  <a:srgbClr val="3C3C3C"/>
                </a:solidFill>
                <a:latin typeface="Gill Sans"/>
                <a:ea typeface="Gill Sans"/>
                <a:cs typeface="Gill Sans"/>
                <a:sym typeface="Gill Sans"/>
              </a:rPr>
              <a:t>As a Volunteer or contractor, you are allowed to park in visitor parking spots.</a:t>
            </a:r>
            <a:endParaRPr sz="3200">
              <a:latin typeface="Gill Sans"/>
              <a:ea typeface="Gill Sans"/>
              <a:cs typeface="Gill Sans"/>
              <a:sym typeface="Gill Sans"/>
            </a:endParaRPr>
          </a:p>
          <a:p>
            <a:pPr indent="0" lvl="0" marL="12700" marR="760095" rtl="0" algn="l">
              <a:lnSpc>
                <a:spcPct val="80000"/>
              </a:lnSpc>
              <a:spcBef>
                <a:spcPts val="1275"/>
              </a:spcBef>
              <a:spcAft>
                <a:spcPts val="0"/>
              </a:spcAft>
              <a:buNone/>
            </a:pPr>
            <a:r>
              <a:rPr lang="en-US" sz="3200">
                <a:solidFill>
                  <a:srgbClr val="3C3C3C"/>
                </a:solidFill>
                <a:latin typeface="Gill Sans"/>
                <a:ea typeface="Gill Sans"/>
                <a:cs typeface="Gill Sans"/>
                <a:sym typeface="Gill Sans"/>
              </a:rPr>
              <a:t>Parking is also available in the lots located directly north of the</a:t>
            </a:r>
            <a:r>
              <a:rPr lang="en-US" sz="3200">
                <a:latin typeface="Gill Sans"/>
                <a:ea typeface="Gill Sans"/>
                <a:cs typeface="Gill Sans"/>
                <a:sym typeface="Gill Sans"/>
              </a:rPr>
              <a:t> cottages and Whitehill building. </a:t>
            </a:r>
            <a:endParaRPr/>
          </a:p>
          <a:p>
            <a:pPr indent="0" lvl="0" marL="12700" marR="760095" rtl="0" algn="l">
              <a:lnSpc>
                <a:spcPct val="80000"/>
              </a:lnSpc>
              <a:spcBef>
                <a:spcPts val="1275"/>
              </a:spcBef>
              <a:spcAft>
                <a:spcPts val="0"/>
              </a:spcAft>
              <a:buNone/>
            </a:pPr>
            <a:r>
              <a:rPr lang="en-US" sz="3200">
                <a:solidFill>
                  <a:srgbClr val="3C3C3C"/>
                </a:solidFill>
                <a:latin typeface="Gill Sans"/>
                <a:ea typeface="Gill Sans"/>
                <a:cs typeface="Gill Sans"/>
                <a:sym typeface="Gill Sans"/>
              </a:rPr>
              <a:t>The IVH grounds are patrolled by Security Officers during shift changes and throughout the day and night.</a:t>
            </a:r>
            <a:endParaRPr sz="3200">
              <a:latin typeface="Gill Sans"/>
              <a:ea typeface="Gill Sans"/>
              <a:cs typeface="Gill Sans"/>
              <a:sym typeface="Gill Sans"/>
            </a:endParaRPr>
          </a:p>
        </p:txBody>
      </p:sp>
      <p:pic>
        <p:nvPicPr>
          <p:cNvPr id="89" name="Google Shape;89;p3"/>
          <p:cNvPicPr preferRelativeResize="0"/>
          <p:nvPr/>
        </p:nvPicPr>
        <p:blipFill rotWithShape="1">
          <a:blip r:embed="rId3">
            <a:alphaModFix/>
          </a:blip>
          <a:srcRect b="0" l="0" r="0" t="0"/>
          <a:stretch/>
        </p:blipFill>
        <p:spPr>
          <a:xfrm>
            <a:off x="10972800" y="5428488"/>
            <a:ext cx="1088135" cy="1312163"/>
          </a:xfrm>
          <a:prstGeom prst="rect">
            <a:avLst/>
          </a:prstGeom>
          <a:noFill/>
          <a:ln>
            <a:noFill/>
          </a:ln>
        </p:spPr>
      </p:pic>
      <p:pic>
        <p:nvPicPr>
          <p:cNvPr id="90" name="Google Shape;90;p3"/>
          <p:cNvPicPr preferRelativeResize="0"/>
          <p:nvPr/>
        </p:nvPicPr>
        <p:blipFill rotWithShape="1">
          <a:blip r:embed="rId4">
            <a:alphaModFix/>
          </a:blip>
          <a:srcRect b="0" l="0" r="0" t="0"/>
          <a:stretch/>
        </p:blipFill>
        <p:spPr>
          <a:xfrm>
            <a:off x="6900671" y="2063495"/>
            <a:ext cx="3569206" cy="461771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0"/>
          <p:cNvSpPr txBox="1"/>
          <p:nvPr>
            <p:ph type="title"/>
          </p:nvPr>
        </p:nvSpPr>
        <p:spPr>
          <a:xfrm>
            <a:off x="440436" y="614172"/>
            <a:ext cx="11310000" cy="1045500"/>
          </a:xfrm>
          <a:prstGeom prst="rect">
            <a:avLst/>
          </a:prstGeom>
          <a:solidFill>
            <a:srgbClr val="1A315F"/>
          </a:solidFill>
          <a:ln>
            <a:noFill/>
          </a:ln>
        </p:spPr>
        <p:txBody>
          <a:bodyPr anchorCtr="0" anchor="t" bIns="0" lIns="0" spcFirstLastPara="1" rIns="0" wrap="square" tIns="364475">
            <a:spAutoFit/>
          </a:bodyPr>
          <a:lstStyle/>
          <a:p>
            <a:pPr indent="0" lvl="0" marL="231775" rtl="0" algn="l">
              <a:lnSpc>
                <a:spcPct val="100000"/>
              </a:lnSpc>
              <a:spcBef>
                <a:spcPts val="0"/>
              </a:spcBef>
              <a:spcAft>
                <a:spcPts val="0"/>
              </a:spcAft>
              <a:buNone/>
            </a:pPr>
            <a:r>
              <a:rPr lang="en-US"/>
              <a:t>RESIDENT SAFETY </a:t>
            </a:r>
            <a:endParaRPr/>
          </a:p>
        </p:txBody>
      </p:sp>
      <p:sp>
        <p:nvSpPr>
          <p:cNvPr id="310" name="Google Shape;310;p30"/>
          <p:cNvSpPr txBox="1"/>
          <p:nvPr/>
        </p:nvSpPr>
        <p:spPr>
          <a:xfrm>
            <a:off x="659845" y="2072496"/>
            <a:ext cx="8097000" cy="4293900"/>
          </a:xfrm>
          <a:prstGeom prst="rect">
            <a:avLst/>
          </a:prstGeom>
          <a:noFill/>
          <a:ln>
            <a:noFill/>
          </a:ln>
        </p:spPr>
        <p:txBody>
          <a:bodyPr anchorCtr="0" anchor="t" bIns="0" lIns="0" spcFirstLastPara="1" rIns="0" wrap="square" tIns="12700">
            <a:spAutoFit/>
          </a:bodyPr>
          <a:lstStyle/>
          <a:p>
            <a:pPr indent="-342900" lvl="0" marL="355600" marR="5080" rtl="0" algn="l">
              <a:lnSpc>
                <a:spcPct val="122700"/>
              </a:lnSpc>
              <a:spcBef>
                <a:spcPts val="0"/>
              </a:spcBef>
              <a:spcAft>
                <a:spcPts val="0"/>
              </a:spcAft>
              <a:buClr>
                <a:srgbClr val="C00000"/>
              </a:buClr>
              <a:buSzPts val="2000"/>
              <a:buFont typeface="Noto Sans Symbols"/>
              <a:buChar char="▪"/>
            </a:pPr>
            <a:r>
              <a:rPr lang="en-US" sz="2200">
                <a:solidFill>
                  <a:srgbClr val="3C3C3C"/>
                </a:solidFill>
                <a:latin typeface="Gill Sans"/>
                <a:ea typeface="Gill Sans"/>
                <a:cs typeface="Gill Sans"/>
                <a:sym typeface="Gill Sans"/>
              </a:rPr>
              <a:t>A Volunteer or Contracted agency, who is providing direct resident care and has not not attained competency in the following safety devices and techniques is required to have the department director provide direct instruction and supervision during the use of these safety devices</a:t>
            </a:r>
            <a:r>
              <a:rPr lang="en-US" sz="2200">
                <a:latin typeface="Gill Sans"/>
                <a:ea typeface="Gill Sans"/>
                <a:cs typeface="Gill Sans"/>
                <a:sym typeface="Gill Sans"/>
              </a:rPr>
              <a:t> </a:t>
            </a:r>
            <a:r>
              <a:rPr lang="en-US" sz="2200">
                <a:solidFill>
                  <a:srgbClr val="3C3C3C"/>
                </a:solidFill>
                <a:latin typeface="Gill Sans"/>
                <a:ea typeface="Gill Sans"/>
                <a:cs typeface="Gill Sans"/>
                <a:sym typeface="Gill Sans"/>
              </a:rPr>
              <a:t>and techniques:</a:t>
            </a:r>
            <a:endParaRPr sz="2200">
              <a:latin typeface="Gill Sans"/>
              <a:ea typeface="Gill Sans"/>
              <a:cs typeface="Gill Sans"/>
              <a:sym typeface="Gill Sans"/>
            </a:endParaRPr>
          </a:p>
          <a:p>
            <a:pPr indent="-247650" lvl="0" marL="457200" rtl="0" algn="l">
              <a:lnSpc>
                <a:spcPct val="100000"/>
              </a:lnSpc>
              <a:spcBef>
                <a:spcPts val="15"/>
              </a:spcBef>
              <a:spcAft>
                <a:spcPts val="0"/>
              </a:spcAft>
              <a:buSzPts val="3300"/>
              <a:buFont typeface="Noto Sans Symbols"/>
              <a:buNone/>
            </a:pPr>
            <a:r>
              <a:t/>
            </a:r>
            <a:endParaRPr sz="3300">
              <a:latin typeface="Gill Sans"/>
              <a:ea typeface="Gill Sans"/>
              <a:cs typeface="Gill Sans"/>
              <a:sym typeface="Gill Sans"/>
            </a:endParaRPr>
          </a:p>
          <a:p>
            <a:pPr indent="-349250" lvl="0" marL="361315" rtl="0" algn="l">
              <a:lnSpc>
                <a:spcPct val="100000"/>
              </a:lnSpc>
              <a:spcBef>
                <a:spcPts val="0"/>
              </a:spcBef>
              <a:spcAft>
                <a:spcPts val="0"/>
              </a:spcAft>
              <a:buClr>
                <a:srgbClr val="C00000"/>
              </a:buClr>
              <a:buSzPts val="2000"/>
              <a:buFont typeface="Noto Sans Symbols"/>
              <a:buChar char="▪"/>
            </a:pPr>
            <a:r>
              <a:rPr lang="en-US" sz="2200">
                <a:solidFill>
                  <a:srgbClr val="3C3C3C"/>
                </a:solidFill>
                <a:latin typeface="Gill Sans"/>
                <a:ea typeface="Gill Sans"/>
                <a:cs typeface="Gill Sans"/>
                <a:sym typeface="Gill Sans"/>
              </a:rPr>
              <a:t>Wheel Chairs- only safety device for volunteers, as they will never complete further resident care.</a:t>
            </a:r>
            <a:endParaRPr sz="2200">
              <a:solidFill>
                <a:srgbClr val="3C3C3C"/>
              </a:solidFill>
              <a:latin typeface="Gill Sans"/>
              <a:ea typeface="Gill Sans"/>
              <a:cs typeface="Gill Sans"/>
              <a:sym typeface="Gill Sans"/>
            </a:endParaRPr>
          </a:p>
          <a:p>
            <a:pPr indent="-361950" lvl="0" marL="361315" rtl="0" algn="l">
              <a:lnSpc>
                <a:spcPct val="100000"/>
              </a:lnSpc>
              <a:spcBef>
                <a:spcPts val="0"/>
              </a:spcBef>
              <a:spcAft>
                <a:spcPts val="0"/>
              </a:spcAft>
              <a:buClr>
                <a:srgbClr val="3C3C3C"/>
              </a:buClr>
              <a:buSzPts val="2200"/>
              <a:buFont typeface="Gill Sans"/>
              <a:buChar char="▪"/>
            </a:pPr>
            <a:r>
              <a:rPr lang="en-US" sz="2200">
                <a:solidFill>
                  <a:srgbClr val="3C3C3C"/>
                </a:solidFill>
                <a:latin typeface="Gill Sans"/>
                <a:ea typeface="Gill Sans"/>
                <a:cs typeface="Gill Sans"/>
                <a:sym typeface="Gill Sans"/>
              </a:rPr>
              <a:t>Wheel Chairs- push a resident </a:t>
            </a:r>
            <a:r>
              <a:rPr lang="en-US" sz="2200" u="sng">
                <a:solidFill>
                  <a:srgbClr val="3C3C3C"/>
                </a:solidFill>
                <a:latin typeface="Gill Sans"/>
                <a:ea typeface="Gill Sans"/>
                <a:cs typeface="Gill Sans"/>
                <a:sym typeface="Gill Sans"/>
              </a:rPr>
              <a:t>only</a:t>
            </a:r>
            <a:r>
              <a:rPr lang="en-US" sz="2200">
                <a:solidFill>
                  <a:srgbClr val="3C3C3C"/>
                </a:solidFill>
                <a:latin typeface="Gill Sans"/>
                <a:ea typeface="Gill Sans"/>
                <a:cs typeface="Gill Sans"/>
                <a:sym typeface="Gill Sans"/>
              </a:rPr>
              <a:t> when wheel chair pedals are attached and being used properly</a:t>
            </a:r>
            <a:endParaRPr sz="3300">
              <a:latin typeface="Gill Sans"/>
              <a:ea typeface="Gill Sans"/>
              <a:cs typeface="Gill Sans"/>
              <a:sym typeface="Gill Sans"/>
            </a:endParaRPr>
          </a:p>
          <a:p>
            <a:pPr indent="-349250" lvl="0" marL="361315" rtl="0" algn="l">
              <a:lnSpc>
                <a:spcPct val="100000"/>
              </a:lnSpc>
              <a:spcBef>
                <a:spcPts val="5"/>
              </a:spcBef>
              <a:spcAft>
                <a:spcPts val="0"/>
              </a:spcAft>
              <a:buClr>
                <a:srgbClr val="C00000"/>
              </a:buClr>
              <a:buSzPts val="2000"/>
              <a:buFont typeface="Noto Sans Symbols"/>
              <a:buChar char="▪"/>
            </a:pPr>
            <a:r>
              <a:rPr lang="en-US" sz="2200">
                <a:solidFill>
                  <a:srgbClr val="3C3C3C"/>
                </a:solidFill>
                <a:latin typeface="Gill Sans"/>
                <a:ea typeface="Gill Sans"/>
                <a:cs typeface="Gill Sans"/>
                <a:sym typeface="Gill Sans"/>
              </a:rPr>
              <a:t>Transfer Techniques</a:t>
            </a:r>
            <a:endParaRPr sz="2200">
              <a:latin typeface="Gill Sans"/>
              <a:ea typeface="Gill Sans"/>
              <a:cs typeface="Gill Sans"/>
              <a:sym typeface="Gill Sans"/>
            </a:endParaRPr>
          </a:p>
        </p:txBody>
      </p:sp>
      <p:pic>
        <p:nvPicPr>
          <p:cNvPr id="311" name="Google Shape;311;p30"/>
          <p:cNvPicPr preferRelativeResize="0"/>
          <p:nvPr/>
        </p:nvPicPr>
        <p:blipFill rotWithShape="1">
          <a:blip r:embed="rId3">
            <a:alphaModFix/>
          </a:blip>
          <a:srcRect b="0" l="0" r="0" t="0"/>
          <a:stretch/>
        </p:blipFill>
        <p:spPr>
          <a:xfrm>
            <a:off x="10972800" y="5428488"/>
            <a:ext cx="1088135" cy="131216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1"/>
          <p:cNvSpPr txBox="1"/>
          <p:nvPr>
            <p:ph type="title"/>
          </p:nvPr>
        </p:nvSpPr>
        <p:spPr>
          <a:xfrm>
            <a:off x="440436" y="614172"/>
            <a:ext cx="11309985" cy="1045158"/>
          </a:xfrm>
          <a:prstGeom prst="rect">
            <a:avLst/>
          </a:prstGeom>
          <a:solidFill>
            <a:srgbClr val="1A315F"/>
          </a:solidFill>
          <a:ln>
            <a:noFill/>
          </a:ln>
        </p:spPr>
        <p:txBody>
          <a:bodyPr anchorCtr="0" anchor="t" bIns="0" lIns="0" spcFirstLastPara="1" rIns="0" wrap="square" tIns="364475">
            <a:spAutoFit/>
          </a:bodyPr>
          <a:lstStyle/>
          <a:p>
            <a:pPr indent="0" lvl="0" marL="231775" rtl="0" algn="l">
              <a:lnSpc>
                <a:spcPct val="100000"/>
              </a:lnSpc>
              <a:spcBef>
                <a:spcPts val="0"/>
              </a:spcBef>
              <a:spcAft>
                <a:spcPts val="0"/>
              </a:spcAft>
              <a:buNone/>
            </a:pPr>
            <a:r>
              <a:rPr lang="en-US"/>
              <a:t>SITUATIONAL AWARENESS</a:t>
            </a:r>
            <a:endParaRPr/>
          </a:p>
        </p:txBody>
      </p:sp>
      <p:pic>
        <p:nvPicPr>
          <p:cNvPr id="317" name="Google Shape;317;p31"/>
          <p:cNvPicPr preferRelativeResize="0"/>
          <p:nvPr/>
        </p:nvPicPr>
        <p:blipFill rotWithShape="1">
          <a:blip r:embed="rId3">
            <a:alphaModFix/>
          </a:blip>
          <a:srcRect b="0" l="0" r="0" t="0"/>
          <a:stretch/>
        </p:blipFill>
        <p:spPr>
          <a:xfrm>
            <a:off x="10972800" y="5428488"/>
            <a:ext cx="1088135" cy="1312163"/>
          </a:xfrm>
          <a:prstGeom prst="rect">
            <a:avLst/>
          </a:prstGeom>
          <a:noFill/>
          <a:ln>
            <a:noFill/>
          </a:ln>
        </p:spPr>
      </p:pic>
      <p:sp>
        <p:nvSpPr>
          <p:cNvPr id="318" name="Google Shape;318;p31"/>
          <p:cNvSpPr txBox="1"/>
          <p:nvPr/>
        </p:nvSpPr>
        <p:spPr>
          <a:xfrm>
            <a:off x="1371028" y="1752600"/>
            <a:ext cx="9448800" cy="1477328"/>
          </a:xfrm>
          <a:prstGeom prst="rect">
            <a:avLst/>
          </a:prstGeom>
          <a:noFill/>
          <a:ln>
            <a:noFill/>
          </a:ln>
        </p:spPr>
        <p:txBody>
          <a:bodyPr anchorCtr="0" anchor="t" bIns="45700" lIns="91425" spcFirstLastPara="1" rIns="91425" wrap="square" tIns="45700">
            <a:spAutoFit/>
          </a:bodyPr>
          <a:lstStyle/>
          <a:p>
            <a:pPr indent="-285750" lvl="0" marL="285750" rtl="0" algn="l">
              <a:spcBef>
                <a:spcPts val="0"/>
              </a:spcBef>
              <a:spcAft>
                <a:spcPts val="0"/>
              </a:spcAft>
              <a:buClr>
                <a:srgbClr val="C00000"/>
              </a:buClr>
              <a:buSzPts val="1800"/>
              <a:buFont typeface="Noto Sans Symbols"/>
              <a:buChar char="▪"/>
            </a:pPr>
            <a:r>
              <a:rPr lang="en-US" sz="1800"/>
              <a:t>What if you could predict that an event is about to take place and be one step ahead as the event unfolds? Would be nice, wouldn’t it?</a:t>
            </a:r>
            <a:endParaRPr/>
          </a:p>
          <a:p>
            <a:pPr indent="-285750" lvl="0" marL="285750" rtl="0" algn="l">
              <a:spcBef>
                <a:spcPts val="0"/>
              </a:spcBef>
              <a:spcAft>
                <a:spcPts val="0"/>
              </a:spcAft>
              <a:buClr>
                <a:srgbClr val="C00000"/>
              </a:buClr>
              <a:buSzPts val="1800"/>
              <a:buFont typeface="Noto Sans Symbols"/>
              <a:buChar char="▪"/>
            </a:pPr>
            <a:r>
              <a:rPr lang="en-US" sz="1800"/>
              <a:t>Paying attention to our surroundings or “situational awareness” increases your response time to safety handle an unexpected event. </a:t>
            </a:r>
            <a:endParaRPr/>
          </a:p>
          <a:p>
            <a:pPr indent="-285750" lvl="0" marL="285750" rtl="0" algn="l">
              <a:spcBef>
                <a:spcPts val="0"/>
              </a:spcBef>
              <a:spcAft>
                <a:spcPts val="0"/>
              </a:spcAft>
              <a:buClr>
                <a:srgbClr val="C00000"/>
              </a:buClr>
              <a:buSzPts val="1800"/>
              <a:buFont typeface="Noto Sans Symbols"/>
              <a:buChar char="▪"/>
            </a:pPr>
            <a:r>
              <a:rPr i="1" lang="en-US" sz="1800"/>
              <a:t>Know what is going on around you!</a:t>
            </a:r>
            <a:endParaRPr/>
          </a:p>
        </p:txBody>
      </p:sp>
      <p:pic>
        <p:nvPicPr>
          <p:cNvPr id="319" name="Google Shape;319;p31"/>
          <p:cNvPicPr preferRelativeResize="0"/>
          <p:nvPr/>
        </p:nvPicPr>
        <p:blipFill rotWithShape="1">
          <a:blip r:embed="rId4">
            <a:alphaModFix/>
          </a:blip>
          <a:srcRect b="0" l="0" r="0" t="0"/>
          <a:stretch/>
        </p:blipFill>
        <p:spPr>
          <a:xfrm>
            <a:off x="3576411" y="4272139"/>
            <a:ext cx="5960366" cy="2312697"/>
          </a:xfrm>
          <a:prstGeom prst="rect">
            <a:avLst/>
          </a:prstGeom>
          <a:noFill/>
          <a:ln>
            <a:noFill/>
          </a:ln>
        </p:spPr>
      </p:pic>
      <p:pic>
        <p:nvPicPr>
          <p:cNvPr id="320" name="Google Shape;320;p31"/>
          <p:cNvPicPr preferRelativeResize="0"/>
          <p:nvPr/>
        </p:nvPicPr>
        <p:blipFill rotWithShape="1">
          <a:blip r:embed="rId5">
            <a:alphaModFix/>
          </a:blip>
          <a:srcRect b="0" l="0" r="0" t="0"/>
          <a:stretch/>
        </p:blipFill>
        <p:spPr>
          <a:xfrm>
            <a:off x="9906000" y="3261740"/>
            <a:ext cx="2007235" cy="1381125"/>
          </a:xfrm>
          <a:prstGeom prst="rect">
            <a:avLst/>
          </a:prstGeom>
          <a:noFill/>
          <a:ln>
            <a:noFill/>
          </a:ln>
        </p:spPr>
      </p:pic>
      <p:sp>
        <p:nvSpPr>
          <p:cNvPr id="321" name="Google Shape;321;p31"/>
          <p:cNvSpPr txBox="1"/>
          <p:nvPr/>
        </p:nvSpPr>
        <p:spPr>
          <a:xfrm>
            <a:off x="6043381" y="3832982"/>
            <a:ext cx="2916935" cy="369332"/>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1800"/>
              <a:t>Intruder/Lockout response</a:t>
            </a:r>
            <a:endParaRPr/>
          </a:p>
        </p:txBody>
      </p:sp>
      <p:pic>
        <p:nvPicPr>
          <p:cNvPr id="322" name="Google Shape;322;p31"/>
          <p:cNvPicPr preferRelativeResize="0"/>
          <p:nvPr/>
        </p:nvPicPr>
        <p:blipFill rotWithShape="1">
          <a:blip r:embed="rId6">
            <a:alphaModFix/>
          </a:blip>
          <a:srcRect b="0" l="0" r="0" t="0"/>
          <a:stretch/>
        </p:blipFill>
        <p:spPr>
          <a:xfrm>
            <a:off x="199099" y="3886200"/>
            <a:ext cx="3095625" cy="876300"/>
          </a:xfrm>
          <a:prstGeom prst="rect">
            <a:avLst/>
          </a:prstGeom>
          <a:noFill/>
          <a:ln>
            <a:noFill/>
          </a:ln>
        </p:spPr>
      </p:pic>
      <p:sp>
        <p:nvSpPr>
          <p:cNvPr id="323" name="Google Shape;323;p31"/>
          <p:cNvSpPr txBox="1"/>
          <p:nvPr/>
        </p:nvSpPr>
        <p:spPr>
          <a:xfrm>
            <a:off x="723228" y="3818572"/>
            <a:ext cx="2683764" cy="381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1800"/>
              <a:t>Emergency????...</a:t>
            </a:r>
            <a:endParaRPr/>
          </a:p>
        </p:txBody>
      </p:sp>
      <p:pic>
        <p:nvPicPr>
          <p:cNvPr descr="Fire Emergency Response" id="324" name="Google Shape;324;p31"/>
          <p:cNvPicPr preferRelativeResize="0"/>
          <p:nvPr/>
        </p:nvPicPr>
        <p:blipFill rotWithShape="1">
          <a:blip r:embed="rId7">
            <a:alphaModFix/>
          </a:blip>
          <a:srcRect b="0" l="0" r="0" t="0"/>
          <a:stretch/>
        </p:blipFill>
        <p:spPr>
          <a:xfrm>
            <a:off x="513423" y="4892801"/>
            <a:ext cx="2466975" cy="1847850"/>
          </a:xfrm>
          <a:prstGeom prst="rect">
            <a:avLst/>
          </a:prstGeom>
          <a:noFill/>
          <a:ln>
            <a:noFill/>
          </a:ln>
        </p:spPr>
      </p:pic>
      <p:sp>
        <p:nvSpPr>
          <p:cNvPr id="325" name="Google Shape;325;p31"/>
          <p:cNvSpPr/>
          <p:nvPr/>
        </p:nvSpPr>
        <p:spPr>
          <a:xfrm>
            <a:off x="8835136" y="3793682"/>
            <a:ext cx="1183132" cy="488509"/>
          </a:xfrm>
          <a:prstGeom prst="rightArrow">
            <a:avLst>
              <a:gd fmla="val 50000" name="adj1"/>
              <a:gd fmla="val 50000" name="adj2"/>
            </a:avLst>
          </a:prstGeom>
          <a:solidFill>
            <a:srgbClr val="7F7F7F"/>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lt1"/>
              </a:solidFill>
            </a:endParaRPr>
          </a:p>
        </p:txBody>
      </p:sp>
      <p:sp>
        <p:nvSpPr>
          <p:cNvPr id="326" name="Google Shape;326;p31"/>
          <p:cNvSpPr/>
          <p:nvPr/>
        </p:nvSpPr>
        <p:spPr>
          <a:xfrm>
            <a:off x="723228" y="3262807"/>
            <a:ext cx="6750566" cy="369332"/>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rtl="0" algn="l">
              <a:spcBef>
                <a:spcPts val="0"/>
              </a:spcBef>
              <a:spcAft>
                <a:spcPts val="0"/>
              </a:spcAft>
              <a:buNone/>
            </a:pPr>
            <a:r>
              <a:rPr lang="en-US" sz="1800" u="sng">
                <a:solidFill>
                  <a:srgbClr val="0000FF"/>
                </a:solidFill>
                <a:latin typeface="Arial"/>
                <a:ea typeface="Arial"/>
                <a:cs typeface="Arial"/>
                <a:sym typeface="Arial"/>
              </a:rPr>
              <a:t>Emergency/Disaster Plan</a:t>
            </a:r>
            <a:r>
              <a:rPr lang="en-US" sz="1800">
                <a:latin typeface="Arial"/>
                <a:ea typeface="Arial"/>
                <a:cs typeface="Arial"/>
                <a:sym typeface="Arial"/>
              </a:rPr>
              <a:t> –Policy 004, click for more information</a:t>
            </a:r>
            <a:endParaRPr sz="18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2"/>
          <p:cNvSpPr txBox="1"/>
          <p:nvPr>
            <p:ph type="title"/>
          </p:nvPr>
        </p:nvSpPr>
        <p:spPr>
          <a:xfrm>
            <a:off x="440436" y="614172"/>
            <a:ext cx="11309985" cy="1190625"/>
          </a:xfrm>
          <a:prstGeom prst="rect">
            <a:avLst/>
          </a:prstGeom>
          <a:solidFill>
            <a:srgbClr val="1A315F"/>
          </a:solidFill>
          <a:ln>
            <a:noFill/>
          </a:ln>
        </p:spPr>
        <p:txBody>
          <a:bodyPr anchorCtr="0" anchor="t" bIns="0" lIns="0" spcFirstLastPara="1" rIns="0" wrap="square" tIns="364475">
            <a:spAutoFit/>
          </a:bodyPr>
          <a:lstStyle/>
          <a:p>
            <a:pPr indent="0" lvl="0" marL="231775" rtl="0" algn="l">
              <a:lnSpc>
                <a:spcPct val="100000"/>
              </a:lnSpc>
              <a:spcBef>
                <a:spcPts val="0"/>
              </a:spcBef>
              <a:spcAft>
                <a:spcPts val="0"/>
              </a:spcAft>
              <a:buNone/>
            </a:pPr>
            <a:r>
              <a:rPr lang="en-US"/>
              <a:t>HAZARDOUS MATERIALS</a:t>
            </a:r>
            <a:endParaRPr/>
          </a:p>
        </p:txBody>
      </p:sp>
      <p:sp>
        <p:nvSpPr>
          <p:cNvPr id="332" name="Google Shape;332;p32"/>
          <p:cNvSpPr txBox="1"/>
          <p:nvPr>
            <p:ph idx="1" type="body"/>
          </p:nvPr>
        </p:nvSpPr>
        <p:spPr>
          <a:xfrm>
            <a:off x="659932" y="2552697"/>
            <a:ext cx="9991725" cy="3713196"/>
          </a:xfrm>
          <a:prstGeom prst="rect">
            <a:avLst/>
          </a:prstGeom>
          <a:noFill/>
          <a:ln>
            <a:noFill/>
          </a:ln>
        </p:spPr>
        <p:txBody>
          <a:bodyPr anchorCtr="0" anchor="t" bIns="0" lIns="0" spcFirstLastPara="1" rIns="0" wrap="square" tIns="12050">
            <a:spAutoFit/>
          </a:bodyPr>
          <a:lstStyle/>
          <a:p>
            <a:pPr indent="-384175" lvl="0" marL="396240" rtl="0" algn="l">
              <a:lnSpc>
                <a:spcPct val="107954"/>
              </a:lnSpc>
              <a:spcBef>
                <a:spcPts val="0"/>
              </a:spcBef>
              <a:spcAft>
                <a:spcPts val="0"/>
              </a:spcAft>
              <a:buClr>
                <a:srgbClr val="C00000"/>
              </a:buClr>
              <a:buSzPts val="2000"/>
              <a:buFont typeface="Noto Sans Symbols"/>
              <a:buChar char="▪"/>
            </a:pPr>
            <a:r>
              <a:rPr lang="en-US"/>
              <a:t>Each volunteer or contracted agency staff member has the right to know of the existence of any hazardous material in the area in which he/she works.</a:t>
            </a:r>
            <a:endParaRPr/>
          </a:p>
          <a:p>
            <a:pPr indent="-184150" lvl="0" marL="342900" rtl="0" algn="l">
              <a:lnSpc>
                <a:spcPct val="100000"/>
              </a:lnSpc>
              <a:spcBef>
                <a:spcPts val="0"/>
              </a:spcBef>
              <a:spcAft>
                <a:spcPts val="0"/>
              </a:spcAft>
              <a:buClr>
                <a:srgbClr val="3C3C3C"/>
              </a:buClr>
              <a:buSzPts val="2500"/>
              <a:buFont typeface="Noto Sans Symbols"/>
              <a:buNone/>
            </a:pPr>
            <a:r>
              <a:t/>
            </a:r>
            <a:endParaRPr sz="2500"/>
          </a:p>
          <a:p>
            <a:pPr indent="-342900" lvl="0" marL="354965" marR="5080" rtl="0" algn="l">
              <a:lnSpc>
                <a:spcPct val="95909"/>
              </a:lnSpc>
              <a:spcBef>
                <a:spcPts val="1450"/>
              </a:spcBef>
              <a:spcAft>
                <a:spcPts val="0"/>
              </a:spcAft>
              <a:buClr>
                <a:srgbClr val="C00000"/>
              </a:buClr>
              <a:buSzPts val="2000"/>
              <a:buFont typeface="Noto Sans Symbols"/>
              <a:buChar char="▪"/>
            </a:pPr>
            <a:r>
              <a:rPr lang="en-US"/>
              <a:t>Safety Data Sheets are electronically stored in the State of Iowa OKTA. Ask a staff member of IVH to assist you to retrieve this information.</a:t>
            </a:r>
            <a:endParaRPr/>
          </a:p>
          <a:p>
            <a:pPr indent="-247650" lvl="0" marL="457200" rtl="0" algn="l">
              <a:lnSpc>
                <a:spcPct val="100000"/>
              </a:lnSpc>
              <a:spcBef>
                <a:spcPts val="35"/>
              </a:spcBef>
              <a:spcAft>
                <a:spcPts val="0"/>
              </a:spcAft>
              <a:buClr>
                <a:srgbClr val="C00000"/>
              </a:buClr>
              <a:buSzPts val="3300"/>
              <a:buFont typeface="Noto Sans Symbols"/>
              <a:buNone/>
            </a:pPr>
            <a:r>
              <a:t/>
            </a:r>
            <a:endParaRPr sz="3300"/>
          </a:p>
          <a:p>
            <a:pPr indent="-384175" lvl="0" marL="396240" rtl="0" algn="l">
              <a:lnSpc>
                <a:spcPct val="107954"/>
              </a:lnSpc>
              <a:spcBef>
                <a:spcPts val="0"/>
              </a:spcBef>
              <a:spcAft>
                <a:spcPts val="0"/>
              </a:spcAft>
              <a:buClr>
                <a:srgbClr val="C00000"/>
              </a:buClr>
              <a:buSzPts val="2000"/>
              <a:buFont typeface="Noto Sans Symbols"/>
              <a:buChar char="▪"/>
            </a:pPr>
            <a:r>
              <a:rPr lang="en-US"/>
              <a:t>Be safety conscious at all times and report any hazardous condition to your liaison for volunteer or contractual services. </a:t>
            </a:r>
            <a:endParaRPr/>
          </a:p>
          <a:p>
            <a:pPr indent="-247650" lvl="0" marL="457200" rtl="0" algn="l">
              <a:lnSpc>
                <a:spcPct val="100000"/>
              </a:lnSpc>
              <a:spcBef>
                <a:spcPts val="10"/>
              </a:spcBef>
              <a:spcAft>
                <a:spcPts val="0"/>
              </a:spcAft>
              <a:buClr>
                <a:srgbClr val="3C3C3C"/>
              </a:buClr>
              <a:buSzPts val="3300"/>
              <a:buFont typeface="Noto Sans Symbols"/>
              <a:buNone/>
            </a:pPr>
            <a:r>
              <a:t/>
            </a:r>
            <a:endParaRPr sz="3300"/>
          </a:p>
          <a:p>
            <a:pPr indent="-384175" lvl="0" marL="396240" rtl="0" algn="l">
              <a:lnSpc>
                <a:spcPct val="100000"/>
              </a:lnSpc>
              <a:spcBef>
                <a:spcPts val="0"/>
              </a:spcBef>
              <a:spcAft>
                <a:spcPts val="0"/>
              </a:spcAft>
              <a:buClr>
                <a:srgbClr val="C00000"/>
              </a:buClr>
              <a:buSzPts val="2000"/>
              <a:buFont typeface="Noto Sans Symbols"/>
              <a:buChar char="▪"/>
            </a:pPr>
            <a:r>
              <a:rPr lang="en-US"/>
              <a:t>Chemical spills will only be handled by IVH personnel using described procedures.</a:t>
            </a:r>
            <a:endParaRPr/>
          </a:p>
        </p:txBody>
      </p:sp>
      <p:pic>
        <p:nvPicPr>
          <p:cNvPr id="333" name="Google Shape;333;p32"/>
          <p:cNvPicPr preferRelativeResize="0"/>
          <p:nvPr/>
        </p:nvPicPr>
        <p:blipFill rotWithShape="1">
          <a:blip r:embed="rId3">
            <a:alphaModFix/>
          </a:blip>
          <a:srcRect b="0" l="0" r="0" t="0"/>
          <a:stretch/>
        </p:blipFill>
        <p:spPr>
          <a:xfrm>
            <a:off x="10972800" y="5428488"/>
            <a:ext cx="1088135" cy="131216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33"/>
          <p:cNvSpPr txBox="1"/>
          <p:nvPr>
            <p:ph type="title"/>
          </p:nvPr>
        </p:nvSpPr>
        <p:spPr>
          <a:xfrm>
            <a:off x="440436" y="614172"/>
            <a:ext cx="11309985" cy="1190625"/>
          </a:xfrm>
          <a:prstGeom prst="rect">
            <a:avLst/>
          </a:prstGeom>
          <a:solidFill>
            <a:srgbClr val="1A315F"/>
          </a:solidFill>
          <a:ln>
            <a:noFill/>
          </a:ln>
        </p:spPr>
        <p:txBody>
          <a:bodyPr anchorCtr="0" anchor="t" bIns="0" lIns="0" spcFirstLastPara="1" rIns="0" wrap="square" tIns="364475">
            <a:spAutoFit/>
          </a:bodyPr>
          <a:lstStyle/>
          <a:p>
            <a:pPr indent="0" lvl="0" marL="231775" rtl="0" algn="l">
              <a:lnSpc>
                <a:spcPct val="100000"/>
              </a:lnSpc>
              <a:spcBef>
                <a:spcPts val="0"/>
              </a:spcBef>
              <a:spcAft>
                <a:spcPts val="0"/>
              </a:spcAft>
              <a:buNone/>
            </a:pPr>
            <a:r>
              <a:rPr lang="en-US"/>
              <a:t>INCIDENTS</a:t>
            </a:r>
            <a:endParaRPr/>
          </a:p>
        </p:txBody>
      </p:sp>
      <p:sp>
        <p:nvSpPr>
          <p:cNvPr id="339" name="Google Shape;339;p33"/>
          <p:cNvSpPr txBox="1"/>
          <p:nvPr/>
        </p:nvSpPr>
        <p:spPr>
          <a:xfrm>
            <a:off x="659856" y="2179747"/>
            <a:ext cx="9322344" cy="3121367"/>
          </a:xfrm>
          <a:prstGeom prst="rect">
            <a:avLst/>
          </a:prstGeom>
          <a:noFill/>
          <a:ln>
            <a:noFill/>
          </a:ln>
        </p:spPr>
        <p:txBody>
          <a:bodyPr anchorCtr="0" anchor="t" bIns="0" lIns="0" spcFirstLastPara="1" rIns="0" wrap="square" tIns="88900">
            <a:spAutoFit/>
          </a:bodyPr>
          <a:lstStyle/>
          <a:p>
            <a:pPr indent="-347980" lvl="0" marL="360045" rtl="0" algn="l">
              <a:lnSpc>
                <a:spcPct val="100000"/>
              </a:lnSpc>
              <a:spcBef>
                <a:spcPts val="0"/>
              </a:spcBef>
              <a:spcAft>
                <a:spcPts val="0"/>
              </a:spcAft>
              <a:buClr>
                <a:srgbClr val="C00000"/>
              </a:buClr>
              <a:buSzPts val="2200"/>
              <a:buFont typeface="Noto Sans Symbols"/>
              <a:buChar char="▪"/>
            </a:pPr>
            <a:r>
              <a:rPr lang="en-US" sz="2400">
                <a:solidFill>
                  <a:srgbClr val="3C3C3C"/>
                </a:solidFill>
                <a:latin typeface="Gill Sans"/>
                <a:ea typeface="Gill Sans"/>
                <a:cs typeface="Gill Sans"/>
                <a:sym typeface="Gill Sans"/>
              </a:rPr>
              <a:t>Any incident/accident must be reported immediately to the Volunteer Services department or liaison for the contracted services. </a:t>
            </a:r>
            <a:endParaRPr sz="2400">
              <a:latin typeface="Gill Sans"/>
              <a:ea typeface="Gill Sans"/>
              <a:cs typeface="Gill Sans"/>
              <a:sym typeface="Gill Sans"/>
            </a:endParaRPr>
          </a:p>
          <a:p>
            <a:pPr indent="-304800" lvl="0" marL="457200" rtl="0" algn="l">
              <a:lnSpc>
                <a:spcPct val="100000"/>
              </a:lnSpc>
              <a:spcBef>
                <a:spcPts val="0"/>
              </a:spcBef>
              <a:spcAft>
                <a:spcPts val="0"/>
              </a:spcAft>
              <a:buSzPts val="2400"/>
              <a:buFont typeface="Noto Sans Symbols"/>
              <a:buNone/>
            </a:pPr>
            <a:r>
              <a:t/>
            </a:r>
            <a:endParaRPr sz="2400">
              <a:latin typeface="Gill Sans"/>
              <a:ea typeface="Gill Sans"/>
              <a:cs typeface="Gill Sans"/>
              <a:sym typeface="Gill Sans"/>
            </a:endParaRPr>
          </a:p>
          <a:p>
            <a:pPr indent="-370840" lvl="0" marL="382905" rtl="0" algn="l">
              <a:lnSpc>
                <a:spcPct val="100000"/>
              </a:lnSpc>
              <a:spcBef>
                <a:spcPts val="0"/>
              </a:spcBef>
              <a:spcAft>
                <a:spcPts val="0"/>
              </a:spcAft>
              <a:buClr>
                <a:srgbClr val="C00000"/>
              </a:buClr>
              <a:buSzPts val="2200"/>
              <a:buFont typeface="Noto Sans Symbols"/>
              <a:buChar char="▪"/>
            </a:pPr>
            <a:r>
              <a:rPr lang="en-US" sz="2400">
                <a:solidFill>
                  <a:srgbClr val="3C3C3C"/>
                </a:solidFill>
                <a:latin typeface="Gill Sans"/>
                <a:ea typeface="Gill Sans"/>
                <a:cs typeface="Gill Sans"/>
                <a:sym typeface="Gill Sans"/>
              </a:rPr>
              <a:t>If you witness an incident with a resident:</a:t>
            </a:r>
            <a:endParaRPr sz="2400">
              <a:latin typeface="Gill Sans"/>
              <a:ea typeface="Gill Sans"/>
              <a:cs typeface="Gill Sans"/>
              <a:sym typeface="Gill Sans"/>
            </a:endParaRPr>
          </a:p>
          <a:p>
            <a:pPr indent="-342900" lvl="0" marL="354965" rtl="0" algn="l">
              <a:lnSpc>
                <a:spcPct val="100000"/>
              </a:lnSpc>
              <a:spcBef>
                <a:spcPts val="0"/>
              </a:spcBef>
              <a:spcAft>
                <a:spcPts val="0"/>
              </a:spcAft>
              <a:buClr>
                <a:srgbClr val="C00000"/>
              </a:buClr>
              <a:buSzPts val="2200"/>
              <a:buFont typeface="Calibri"/>
              <a:buAutoNum type="arabicPeriod"/>
            </a:pPr>
            <a:r>
              <a:rPr lang="en-US" sz="2400">
                <a:solidFill>
                  <a:srgbClr val="3C3C3C"/>
                </a:solidFill>
                <a:latin typeface="Gill Sans"/>
                <a:ea typeface="Gill Sans"/>
                <a:cs typeface="Gill Sans"/>
                <a:sym typeface="Gill Sans"/>
              </a:rPr>
              <a:t>You are expected to stay with him/her with giving</a:t>
            </a:r>
            <a:r>
              <a:rPr lang="en-US" sz="2400">
                <a:latin typeface="Gill Sans"/>
                <a:ea typeface="Gill Sans"/>
                <a:cs typeface="Gill Sans"/>
                <a:sym typeface="Gill Sans"/>
              </a:rPr>
              <a:t> </a:t>
            </a:r>
            <a:r>
              <a:rPr lang="en-US" sz="2400">
                <a:solidFill>
                  <a:srgbClr val="3C3C3C"/>
                </a:solidFill>
                <a:latin typeface="Gill Sans"/>
                <a:ea typeface="Gill Sans"/>
                <a:cs typeface="Gill Sans"/>
                <a:sym typeface="Gill Sans"/>
              </a:rPr>
              <a:t>medical attention based on your qualifications to do so.</a:t>
            </a:r>
            <a:r>
              <a:rPr lang="en-US" sz="2400">
                <a:latin typeface="Gill Sans"/>
                <a:ea typeface="Gill Sans"/>
                <a:cs typeface="Gill Sans"/>
                <a:sym typeface="Gill Sans"/>
              </a:rPr>
              <a:t> </a:t>
            </a:r>
            <a:endParaRPr/>
          </a:p>
          <a:p>
            <a:pPr indent="-342900" lvl="0" marL="354965" rtl="0" algn="l">
              <a:lnSpc>
                <a:spcPct val="100000"/>
              </a:lnSpc>
              <a:spcBef>
                <a:spcPts val="0"/>
              </a:spcBef>
              <a:spcAft>
                <a:spcPts val="0"/>
              </a:spcAft>
              <a:buClr>
                <a:srgbClr val="C00000"/>
              </a:buClr>
              <a:buSzPts val="2200"/>
              <a:buFont typeface="Calibri"/>
              <a:buAutoNum type="arabicPeriod"/>
            </a:pPr>
            <a:r>
              <a:rPr lang="en-US" sz="2400">
                <a:solidFill>
                  <a:srgbClr val="3C3C3C"/>
                </a:solidFill>
                <a:latin typeface="Gill Sans"/>
                <a:ea typeface="Gill Sans"/>
                <a:cs typeface="Gill Sans"/>
                <a:sym typeface="Gill Sans"/>
              </a:rPr>
              <a:t>You are expected to cooperate with the investigation process including completing a witness statement if necessary.</a:t>
            </a:r>
            <a:endParaRPr sz="2400">
              <a:latin typeface="Gill Sans"/>
              <a:ea typeface="Gill Sans"/>
              <a:cs typeface="Gill Sans"/>
              <a:sym typeface="Gill Sans"/>
            </a:endParaRPr>
          </a:p>
        </p:txBody>
      </p:sp>
      <p:pic>
        <p:nvPicPr>
          <p:cNvPr id="340" name="Google Shape;340;p33"/>
          <p:cNvPicPr preferRelativeResize="0"/>
          <p:nvPr/>
        </p:nvPicPr>
        <p:blipFill rotWithShape="1">
          <a:blip r:embed="rId3">
            <a:alphaModFix/>
          </a:blip>
          <a:srcRect b="0" l="0" r="0" t="0"/>
          <a:stretch/>
        </p:blipFill>
        <p:spPr>
          <a:xfrm>
            <a:off x="10972800" y="5428488"/>
            <a:ext cx="1088135" cy="131216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34"/>
          <p:cNvSpPr txBox="1"/>
          <p:nvPr>
            <p:ph type="title"/>
          </p:nvPr>
        </p:nvSpPr>
        <p:spPr>
          <a:xfrm>
            <a:off x="440436" y="614172"/>
            <a:ext cx="11309985" cy="1190625"/>
          </a:xfrm>
          <a:prstGeom prst="rect">
            <a:avLst/>
          </a:prstGeom>
          <a:solidFill>
            <a:srgbClr val="1A315F"/>
          </a:solidFill>
          <a:ln>
            <a:noFill/>
          </a:ln>
        </p:spPr>
        <p:txBody>
          <a:bodyPr anchorCtr="0" anchor="t" bIns="0" lIns="0" spcFirstLastPara="1" rIns="0" wrap="square" tIns="364475">
            <a:spAutoFit/>
          </a:bodyPr>
          <a:lstStyle/>
          <a:p>
            <a:pPr indent="0" lvl="0" marL="231775" rtl="0" algn="l">
              <a:lnSpc>
                <a:spcPct val="100000"/>
              </a:lnSpc>
              <a:spcBef>
                <a:spcPts val="0"/>
              </a:spcBef>
              <a:spcAft>
                <a:spcPts val="0"/>
              </a:spcAft>
              <a:buSzPts val="1400"/>
              <a:buNone/>
            </a:pPr>
            <a:r>
              <a:rPr lang="en-US"/>
              <a:t>EMERGENCY PROCEDURES</a:t>
            </a:r>
            <a:endParaRPr/>
          </a:p>
        </p:txBody>
      </p:sp>
      <p:sp>
        <p:nvSpPr>
          <p:cNvPr id="346" name="Google Shape;346;p34"/>
          <p:cNvSpPr txBox="1"/>
          <p:nvPr/>
        </p:nvSpPr>
        <p:spPr>
          <a:xfrm>
            <a:off x="659930" y="2003675"/>
            <a:ext cx="10045800" cy="4775731"/>
          </a:xfrm>
          <a:prstGeom prst="rect">
            <a:avLst/>
          </a:prstGeom>
          <a:noFill/>
          <a:ln>
            <a:noFill/>
          </a:ln>
        </p:spPr>
        <p:txBody>
          <a:bodyPr anchorCtr="0" anchor="t" bIns="0" lIns="0" spcFirstLastPara="1" rIns="0" wrap="square" tIns="88900">
            <a:spAutoFit/>
          </a:bodyPr>
          <a:lstStyle/>
          <a:p>
            <a:pPr indent="0" lvl="0" marL="12700" marR="0" rtl="0" algn="l">
              <a:lnSpc>
                <a:spcPct val="100000"/>
              </a:lnSpc>
              <a:spcBef>
                <a:spcPts val="0"/>
              </a:spcBef>
              <a:spcAft>
                <a:spcPts val="0"/>
              </a:spcAft>
              <a:buClr>
                <a:srgbClr val="000000"/>
              </a:buClr>
              <a:buSzPts val="1800"/>
              <a:buFont typeface="Arial"/>
              <a:buNone/>
            </a:pPr>
            <a:r>
              <a:rPr b="1" i="0" lang="en-US" sz="1800" u="sng" cap="none" strike="noStrike">
                <a:solidFill>
                  <a:srgbClr val="3C3C3C"/>
                </a:solidFill>
                <a:latin typeface="Gill Sans"/>
                <a:ea typeface="Gill Sans"/>
                <a:cs typeface="Gill Sans"/>
                <a:sym typeface="Gill Sans"/>
              </a:rPr>
              <a:t>In the event of an emergency:</a:t>
            </a:r>
            <a:endParaRPr b="0" i="0" sz="1800" u="none" cap="none" strike="noStrike">
              <a:solidFill>
                <a:srgbClr val="000000"/>
              </a:solidFill>
              <a:latin typeface="Gill Sans"/>
              <a:ea typeface="Gill Sans"/>
              <a:cs typeface="Gill Sans"/>
              <a:sym typeface="Gill Sans"/>
            </a:endParaRPr>
          </a:p>
          <a:p>
            <a:pPr indent="-370840" lvl="0" marL="382905" marR="0" rtl="0" algn="l">
              <a:lnSpc>
                <a:spcPct val="100000"/>
              </a:lnSpc>
              <a:spcBef>
                <a:spcPts val="600"/>
              </a:spcBef>
              <a:spcAft>
                <a:spcPts val="0"/>
              </a:spcAft>
              <a:buClr>
                <a:srgbClr val="C00000"/>
              </a:buClr>
              <a:buSzPts val="1650"/>
              <a:buFont typeface="Noto Sans Symbols"/>
              <a:buChar char="▪"/>
            </a:pPr>
            <a:r>
              <a:rPr b="0" i="0" lang="en-US" sz="1800" u="none" cap="none" strike="noStrike">
                <a:solidFill>
                  <a:srgbClr val="3C3C3C"/>
                </a:solidFill>
                <a:latin typeface="Gill Sans"/>
                <a:ea typeface="Gill Sans"/>
                <a:cs typeface="Gill Sans"/>
                <a:sym typeface="Gill Sans"/>
              </a:rPr>
              <a:t>Dial 4333 for help.</a:t>
            </a:r>
            <a:endParaRPr b="0" i="0" sz="1800" u="none" cap="none" strike="noStrike">
              <a:solidFill>
                <a:srgbClr val="000000"/>
              </a:solidFill>
              <a:latin typeface="Gill Sans"/>
              <a:ea typeface="Gill Sans"/>
              <a:cs typeface="Gill Sans"/>
              <a:sym typeface="Gill Sans"/>
            </a:endParaRPr>
          </a:p>
          <a:p>
            <a:pPr indent="-347980" lvl="0" marL="360045" marR="0" rtl="0" algn="l">
              <a:lnSpc>
                <a:spcPct val="100000"/>
              </a:lnSpc>
              <a:spcBef>
                <a:spcPts val="600"/>
              </a:spcBef>
              <a:spcAft>
                <a:spcPts val="0"/>
              </a:spcAft>
              <a:buClr>
                <a:srgbClr val="C00000"/>
              </a:buClr>
              <a:buSzPts val="1650"/>
              <a:buFont typeface="Noto Sans Symbols"/>
              <a:buChar char="▪"/>
            </a:pPr>
            <a:r>
              <a:rPr b="0" i="0" lang="en-US" sz="1800" u="none" cap="none" strike="noStrike">
                <a:solidFill>
                  <a:srgbClr val="3C3C3C"/>
                </a:solidFill>
                <a:latin typeface="Gill Sans"/>
                <a:ea typeface="Gill Sans"/>
                <a:cs typeface="Gill Sans"/>
                <a:sym typeface="Gill Sans"/>
              </a:rPr>
              <a:t>Ask IVH employees for assistance.</a:t>
            </a:r>
            <a:endParaRPr b="0" i="0" sz="1800" u="none" cap="none" strike="noStrike">
              <a:solidFill>
                <a:srgbClr val="000000"/>
              </a:solidFill>
              <a:latin typeface="Gill Sans"/>
              <a:ea typeface="Gill Sans"/>
              <a:cs typeface="Gill Sans"/>
              <a:sym typeface="Gill Sans"/>
            </a:endParaRPr>
          </a:p>
          <a:p>
            <a:pPr indent="-370840" lvl="0" marL="382905" marR="0" rtl="0" algn="l">
              <a:lnSpc>
                <a:spcPct val="100000"/>
              </a:lnSpc>
              <a:spcBef>
                <a:spcPts val="600"/>
              </a:spcBef>
              <a:spcAft>
                <a:spcPts val="0"/>
              </a:spcAft>
              <a:buClr>
                <a:srgbClr val="C00000"/>
              </a:buClr>
              <a:buSzPts val="1650"/>
              <a:buFont typeface="Noto Sans Symbols"/>
              <a:buChar char="▪"/>
            </a:pPr>
            <a:r>
              <a:rPr b="0" i="0" lang="en-US" sz="1800" u="none" cap="none" strike="noStrike">
                <a:solidFill>
                  <a:srgbClr val="3C3C3C"/>
                </a:solidFill>
                <a:latin typeface="Gill Sans"/>
                <a:ea typeface="Gill Sans"/>
                <a:cs typeface="Gill Sans"/>
                <a:sym typeface="Gill Sans"/>
              </a:rPr>
              <a:t>Refer to the Emergency Procedures </a:t>
            </a:r>
            <a:r>
              <a:rPr b="0" i="0" lang="en-US" sz="1800" u="none" cap="none" strike="noStrike">
                <a:solidFill>
                  <a:srgbClr val="3C3C3C"/>
                </a:solidFill>
                <a:highlight>
                  <a:srgbClr val="FF0000"/>
                </a:highlight>
                <a:latin typeface="Gill Sans"/>
                <a:ea typeface="Gill Sans"/>
                <a:cs typeface="Gill Sans"/>
                <a:sym typeface="Gill Sans"/>
              </a:rPr>
              <a:t>Flip book</a:t>
            </a:r>
            <a:r>
              <a:rPr b="0" i="0" lang="en-US" sz="1800" u="none" cap="none" strike="noStrike">
                <a:solidFill>
                  <a:srgbClr val="3C3C3C"/>
                </a:solidFill>
                <a:latin typeface="Gill Sans"/>
                <a:ea typeface="Gill Sans"/>
                <a:cs typeface="Gill Sans"/>
                <a:sym typeface="Gill Sans"/>
              </a:rPr>
              <a:t> located on all units and departments.</a:t>
            </a:r>
            <a:endParaRPr b="0" i="0" sz="1800" u="none" cap="none" strike="noStrike">
              <a:solidFill>
                <a:srgbClr val="000000"/>
              </a:solidFill>
              <a:latin typeface="Gill Sans"/>
              <a:ea typeface="Gill Sans"/>
              <a:cs typeface="Gill Sans"/>
              <a:sym typeface="Gill Sans"/>
            </a:endParaRPr>
          </a:p>
          <a:p>
            <a:pPr indent="0" lvl="0" marL="0" marR="0" rtl="0" algn="l">
              <a:lnSpc>
                <a:spcPct val="100000"/>
              </a:lnSpc>
              <a:spcBef>
                <a:spcPts val="50"/>
              </a:spcBef>
              <a:spcAft>
                <a:spcPts val="0"/>
              </a:spcAft>
              <a:buClr>
                <a:srgbClr val="C00000"/>
              </a:buClr>
              <a:buSzPts val="2850"/>
              <a:buFont typeface="Noto Sans Symbols"/>
              <a:buNone/>
            </a:pPr>
            <a:r>
              <a:t/>
            </a:r>
            <a:endParaRPr b="0" i="0" sz="2850" u="none" cap="none" strike="noStrike">
              <a:solidFill>
                <a:srgbClr val="000000"/>
              </a:solidFill>
              <a:latin typeface="Gill Sans"/>
              <a:ea typeface="Gill Sans"/>
              <a:cs typeface="Gill Sans"/>
              <a:sym typeface="Gill Sans"/>
            </a:endParaRPr>
          </a:p>
          <a:p>
            <a:pPr indent="0" lvl="0" marL="12700" marR="0" rtl="0" algn="l">
              <a:lnSpc>
                <a:spcPct val="100000"/>
              </a:lnSpc>
              <a:spcBef>
                <a:spcPts val="5"/>
              </a:spcBef>
              <a:spcAft>
                <a:spcPts val="0"/>
              </a:spcAft>
              <a:buClr>
                <a:srgbClr val="000000"/>
              </a:buClr>
              <a:buSzPts val="1800"/>
              <a:buFont typeface="Arial"/>
              <a:buNone/>
            </a:pPr>
            <a:r>
              <a:rPr b="1" i="0" lang="en-US" sz="1800" u="sng" cap="none" strike="noStrike">
                <a:solidFill>
                  <a:srgbClr val="3C3C3C"/>
                </a:solidFill>
                <a:latin typeface="Gill Sans"/>
                <a:ea typeface="Gill Sans"/>
                <a:cs typeface="Gill Sans"/>
                <a:sym typeface="Gill Sans"/>
              </a:rPr>
              <a:t> </a:t>
            </a:r>
            <a:r>
              <a:rPr b="1" i="0" lang="en-US" sz="1800" u="sng" cap="none" strike="noStrike">
                <a:solidFill>
                  <a:srgbClr val="3C3C3C"/>
                </a:solidFill>
                <a:highlight>
                  <a:srgbClr val="FF0000"/>
                </a:highlight>
                <a:latin typeface="Gill Sans"/>
                <a:ea typeface="Gill Sans"/>
                <a:cs typeface="Gill Sans"/>
                <a:sym typeface="Gill Sans"/>
              </a:rPr>
              <a:t>Most Common</a:t>
            </a:r>
            <a:r>
              <a:rPr b="1" i="0" lang="en-US" sz="1800" u="sng" cap="none" strike="noStrike">
                <a:solidFill>
                  <a:srgbClr val="3C3C3C"/>
                </a:solidFill>
                <a:latin typeface="Gill Sans"/>
                <a:ea typeface="Gill Sans"/>
                <a:cs typeface="Gill Sans"/>
                <a:sym typeface="Gill Sans"/>
              </a:rPr>
              <a:t> Emergency Codes</a:t>
            </a:r>
            <a:endParaRPr b="0" i="0" sz="1800" u="none" cap="none" strike="noStrike">
              <a:solidFill>
                <a:srgbClr val="000000"/>
              </a:solidFill>
              <a:latin typeface="Gill Sans"/>
              <a:ea typeface="Gill Sans"/>
              <a:cs typeface="Gill Sans"/>
              <a:sym typeface="Gill Sans"/>
            </a:endParaRPr>
          </a:p>
          <a:p>
            <a:pPr indent="-370840" lvl="0" marL="382905" marR="0" rtl="0" algn="l">
              <a:lnSpc>
                <a:spcPct val="100000"/>
              </a:lnSpc>
              <a:spcBef>
                <a:spcPts val="600"/>
              </a:spcBef>
              <a:spcAft>
                <a:spcPts val="0"/>
              </a:spcAft>
              <a:buClr>
                <a:srgbClr val="C00000"/>
              </a:buClr>
              <a:buSzPts val="1650"/>
              <a:buFont typeface="Noto Sans Symbols"/>
              <a:buChar char="▪"/>
            </a:pPr>
            <a:r>
              <a:rPr b="0" i="0" lang="en-US" sz="1800" u="none" cap="none" strike="noStrike">
                <a:solidFill>
                  <a:srgbClr val="3C3C3C"/>
                </a:solidFill>
                <a:latin typeface="Gill Sans"/>
                <a:ea typeface="Gill Sans"/>
                <a:cs typeface="Gill Sans"/>
                <a:sym typeface="Gill Sans"/>
              </a:rPr>
              <a:t>Code </a:t>
            </a:r>
            <a:r>
              <a:rPr b="0" i="0" lang="en-US" sz="1800" u="sng" cap="none" strike="noStrike">
                <a:solidFill>
                  <a:srgbClr val="C00000"/>
                </a:solidFill>
                <a:latin typeface="Gill Sans"/>
                <a:ea typeface="Gill Sans"/>
                <a:cs typeface="Gill Sans"/>
                <a:sym typeface="Gill Sans"/>
              </a:rPr>
              <a:t>Red</a:t>
            </a:r>
            <a:r>
              <a:rPr b="0" i="0" lang="en-US" sz="1800" u="none" cap="none" strike="noStrike">
                <a:solidFill>
                  <a:srgbClr val="C00000"/>
                </a:solidFill>
                <a:latin typeface="Gill Sans"/>
                <a:ea typeface="Gill Sans"/>
                <a:cs typeface="Gill Sans"/>
                <a:sym typeface="Gill Sans"/>
              </a:rPr>
              <a:t> </a:t>
            </a:r>
            <a:r>
              <a:rPr b="0" i="0" lang="en-US" sz="1800" u="none" cap="none" strike="noStrike">
                <a:solidFill>
                  <a:srgbClr val="3C3C3C"/>
                </a:solidFill>
                <a:latin typeface="Gill Sans"/>
                <a:ea typeface="Gill Sans"/>
                <a:cs typeface="Gill Sans"/>
                <a:sym typeface="Gill Sans"/>
              </a:rPr>
              <a:t>= Fire </a:t>
            </a:r>
            <a:endParaRPr b="0" i="0" sz="1800" u="none" cap="none" strike="noStrike">
              <a:solidFill>
                <a:srgbClr val="000000"/>
              </a:solidFill>
              <a:latin typeface="Gill Sans"/>
              <a:ea typeface="Gill Sans"/>
              <a:cs typeface="Gill Sans"/>
              <a:sym typeface="Gill Sans"/>
            </a:endParaRPr>
          </a:p>
          <a:p>
            <a:pPr indent="-370840" lvl="0" marL="382905" marR="0" rtl="0" algn="l">
              <a:lnSpc>
                <a:spcPct val="100000"/>
              </a:lnSpc>
              <a:spcBef>
                <a:spcPts val="600"/>
              </a:spcBef>
              <a:spcAft>
                <a:spcPts val="0"/>
              </a:spcAft>
              <a:buClr>
                <a:srgbClr val="C00000"/>
              </a:buClr>
              <a:buSzPts val="1650"/>
              <a:buFont typeface="Noto Sans Symbols"/>
              <a:buChar char="▪"/>
            </a:pPr>
            <a:r>
              <a:rPr b="0" i="0" lang="en-US" sz="1800" u="none" cap="none" strike="noStrike">
                <a:solidFill>
                  <a:srgbClr val="3C3C3C"/>
                </a:solidFill>
                <a:highlight>
                  <a:srgbClr val="FF0000"/>
                </a:highlight>
                <a:latin typeface="Gill Sans"/>
                <a:ea typeface="Gill Sans"/>
                <a:cs typeface="Gill Sans"/>
                <a:sym typeface="Gill Sans"/>
              </a:rPr>
              <a:t>Weather watches and warning. Ask a IVH employee to see what you should do at your current location</a:t>
            </a:r>
            <a:endParaRPr b="0" i="0" sz="1800" u="none" cap="none" strike="noStrike">
              <a:solidFill>
                <a:srgbClr val="000000"/>
              </a:solidFill>
              <a:highlight>
                <a:srgbClr val="FF0000"/>
              </a:highlight>
              <a:latin typeface="Gill Sans"/>
              <a:ea typeface="Gill Sans"/>
              <a:cs typeface="Gill Sans"/>
              <a:sym typeface="Gill Sans"/>
            </a:endParaRPr>
          </a:p>
          <a:p>
            <a:pPr indent="-370840" lvl="0" marL="382905" marR="0" rtl="0" algn="l">
              <a:lnSpc>
                <a:spcPct val="100000"/>
              </a:lnSpc>
              <a:spcBef>
                <a:spcPts val="600"/>
              </a:spcBef>
              <a:spcAft>
                <a:spcPts val="0"/>
              </a:spcAft>
              <a:buClr>
                <a:srgbClr val="C00000"/>
              </a:buClr>
              <a:buSzPts val="1650"/>
              <a:buFont typeface="Noto Sans Symbols"/>
              <a:buChar char="▪"/>
            </a:pPr>
            <a:r>
              <a:rPr b="0" i="0" lang="en-US" sz="1800" u="none" cap="none" strike="noStrike">
                <a:solidFill>
                  <a:srgbClr val="3C3C3C"/>
                </a:solidFill>
                <a:latin typeface="Gill Sans"/>
                <a:ea typeface="Gill Sans"/>
                <a:cs typeface="Gill Sans"/>
                <a:sym typeface="Gill Sans"/>
              </a:rPr>
              <a:t>Dr. Armstrong = Crisis Response Team</a:t>
            </a:r>
            <a:endParaRPr b="0" i="0" sz="1800" u="none" cap="none" strike="noStrike">
              <a:solidFill>
                <a:srgbClr val="000000"/>
              </a:solidFill>
              <a:latin typeface="Gill Sans"/>
              <a:ea typeface="Gill Sans"/>
              <a:cs typeface="Gill Sans"/>
              <a:sym typeface="Gill Sans"/>
            </a:endParaRPr>
          </a:p>
          <a:p>
            <a:pPr indent="-370840" lvl="0" marL="382905" marR="0" rtl="0" algn="l">
              <a:lnSpc>
                <a:spcPct val="100000"/>
              </a:lnSpc>
              <a:spcBef>
                <a:spcPts val="600"/>
              </a:spcBef>
              <a:spcAft>
                <a:spcPts val="0"/>
              </a:spcAft>
              <a:buClr>
                <a:srgbClr val="C00000"/>
              </a:buClr>
              <a:buSzPts val="1650"/>
              <a:buFont typeface="Noto Sans Symbols"/>
              <a:buChar char="▪"/>
            </a:pPr>
            <a:r>
              <a:rPr b="0" i="0" lang="en-US" sz="1800" u="none" cap="none" strike="noStrike">
                <a:solidFill>
                  <a:srgbClr val="3C3C3C"/>
                </a:solidFill>
                <a:latin typeface="Gill Sans"/>
                <a:ea typeface="Gill Sans"/>
                <a:cs typeface="Gill Sans"/>
                <a:sym typeface="Gill Sans"/>
              </a:rPr>
              <a:t>Electrical Safety and Medical Equipment</a:t>
            </a:r>
            <a:endParaRPr b="0" i="0" sz="1800" u="none" cap="none" strike="noStrike">
              <a:solidFill>
                <a:srgbClr val="000000"/>
              </a:solidFill>
              <a:latin typeface="Gill Sans"/>
              <a:ea typeface="Gill Sans"/>
              <a:cs typeface="Gill Sans"/>
              <a:sym typeface="Gill Sans"/>
            </a:endParaRPr>
          </a:p>
          <a:p>
            <a:pPr indent="-306705" lvl="0" marL="318770" marR="5080" rtl="0" algn="l">
              <a:lnSpc>
                <a:spcPct val="96111"/>
              </a:lnSpc>
              <a:spcBef>
                <a:spcPts val="1015"/>
              </a:spcBef>
              <a:spcAft>
                <a:spcPts val="0"/>
              </a:spcAft>
              <a:buClr>
                <a:srgbClr val="C00000"/>
              </a:buClr>
              <a:buSzPts val="1650"/>
              <a:buFont typeface="Noto Sans Symbols"/>
              <a:buChar char="▪"/>
            </a:pPr>
            <a:r>
              <a:rPr b="0" i="0" lang="en-US" sz="1800" u="none" cap="none" strike="noStrike">
                <a:solidFill>
                  <a:srgbClr val="000000"/>
                </a:solidFill>
                <a:latin typeface="Arial"/>
                <a:ea typeface="Arial"/>
                <a:cs typeface="Arial"/>
                <a:sym typeface="Arial"/>
              </a:rPr>
              <a:t>	</a:t>
            </a:r>
            <a:r>
              <a:rPr b="0" i="0" lang="en-US" sz="1800" u="none" cap="none" strike="noStrike">
                <a:solidFill>
                  <a:srgbClr val="3C3C3C"/>
                </a:solidFill>
                <a:latin typeface="Gill Sans"/>
                <a:ea typeface="Gill Sans"/>
                <a:cs typeface="Gill Sans"/>
                <a:sym typeface="Gill Sans"/>
              </a:rPr>
              <a:t>Any situation that is a potential safety concern, such as a frayed cord, malfunctioning equipment or water on the floor must be reported to an employee or manager who will report it to the appropriate department.</a:t>
            </a:r>
            <a:endParaRPr b="0" i="0" sz="1800" u="none" cap="none" strike="noStrike">
              <a:solidFill>
                <a:srgbClr val="000000"/>
              </a:solidFill>
              <a:latin typeface="Gill Sans"/>
              <a:ea typeface="Gill Sans"/>
              <a:cs typeface="Gill Sans"/>
              <a:sym typeface="Gill Sans"/>
            </a:endParaRPr>
          </a:p>
        </p:txBody>
      </p:sp>
      <p:pic>
        <p:nvPicPr>
          <p:cNvPr id="347" name="Google Shape;347;p34"/>
          <p:cNvPicPr preferRelativeResize="0"/>
          <p:nvPr/>
        </p:nvPicPr>
        <p:blipFill rotWithShape="1">
          <a:blip r:embed="rId3">
            <a:alphaModFix/>
          </a:blip>
          <a:srcRect b="0" l="0" r="0" t="0"/>
          <a:stretch/>
        </p:blipFill>
        <p:spPr>
          <a:xfrm>
            <a:off x="10972800" y="5428488"/>
            <a:ext cx="1088135" cy="131216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5"/>
          <p:cNvSpPr txBox="1"/>
          <p:nvPr>
            <p:ph type="title"/>
          </p:nvPr>
        </p:nvSpPr>
        <p:spPr>
          <a:xfrm>
            <a:off x="440436" y="614172"/>
            <a:ext cx="11309985" cy="983603"/>
          </a:xfrm>
          <a:prstGeom prst="rect">
            <a:avLst/>
          </a:prstGeom>
          <a:solidFill>
            <a:srgbClr val="1A315F"/>
          </a:solidFill>
          <a:ln>
            <a:noFill/>
          </a:ln>
        </p:spPr>
        <p:txBody>
          <a:bodyPr anchorCtr="0" anchor="t" bIns="0" lIns="0" spcFirstLastPara="1" rIns="0" wrap="square" tIns="364475">
            <a:spAutoFit/>
          </a:bodyPr>
          <a:lstStyle/>
          <a:p>
            <a:pPr indent="0" lvl="0" marL="231775" rtl="0" algn="l">
              <a:lnSpc>
                <a:spcPct val="100000"/>
              </a:lnSpc>
              <a:spcBef>
                <a:spcPts val="0"/>
              </a:spcBef>
              <a:spcAft>
                <a:spcPts val="0"/>
              </a:spcAft>
              <a:buNone/>
            </a:pPr>
            <a:r>
              <a:rPr lang="en-US" sz="4000"/>
              <a:t>QAPI- WHAT IS IT AND WHY DOES IT MATTER?</a:t>
            </a:r>
            <a:endParaRPr sz="4000"/>
          </a:p>
        </p:txBody>
      </p:sp>
      <p:sp>
        <p:nvSpPr>
          <p:cNvPr id="353" name="Google Shape;353;p35"/>
          <p:cNvSpPr txBox="1"/>
          <p:nvPr>
            <p:ph idx="1" type="body"/>
          </p:nvPr>
        </p:nvSpPr>
        <p:spPr>
          <a:xfrm>
            <a:off x="440436" y="1785661"/>
            <a:ext cx="6417564" cy="5172570"/>
          </a:xfrm>
          <a:prstGeom prst="rect">
            <a:avLst/>
          </a:prstGeom>
          <a:noFill/>
          <a:ln>
            <a:noFill/>
          </a:ln>
        </p:spPr>
        <p:txBody>
          <a:bodyPr anchorCtr="0" anchor="t" bIns="0" lIns="0" spcFirstLastPara="1" rIns="0" wrap="square" tIns="12050">
            <a:spAutoFit/>
          </a:bodyPr>
          <a:lstStyle/>
          <a:p>
            <a:pPr indent="-384175" lvl="0" marL="396240" rtl="0" algn="l">
              <a:lnSpc>
                <a:spcPct val="107954"/>
              </a:lnSpc>
              <a:spcBef>
                <a:spcPts val="0"/>
              </a:spcBef>
              <a:spcAft>
                <a:spcPts val="0"/>
              </a:spcAft>
              <a:buClr>
                <a:srgbClr val="C00000"/>
              </a:buClr>
              <a:buSzPts val="2000"/>
              <a:buFont typeface="Noto Sans Symbols"/>
              <a:buChar char="▪"/>
            </a:pPr>
            <a:r>
              <a:rPr lang="en-US"/>
              <a:t>QAPI: the coordinated application of two mutually-reinforcing aspects of quality management system: </a:t>
            </a:r>
            <a:endParaRPr/>
          </a:p>
          <a:p>
            <a:pPr indent="0" lvl="0" marL="12065" rtl="0" algn="ctr">
              <a:lnSpc>
                <a:spcPct val="131944"/>
              </a:lnSpc>
              <a:spcBef>
                <a:spcPts val="95"/>
              </a:spcBef>
              <a:spcAft>
                <a:spcPts val="0"/>
              </a:spcAft>
              <a:buNone/>
            </a:pPr>
            <a:r>
              <a:rPr lang="en-US" sz="1800">
                <a:solidFill>
                  <a:srgbClr val="C00000"/>
                </a:solidFill>
              </a:rPr>
              <a:t>-</a:t>
            </a:r>
            <a:r>
              <a:rPr b="1" lang="en-US" sz="1800">
                <a:solidFill>
                  <a:srgbClr val="C00000"/>
                </a:solidFill>
              </a:rPr>
              <a:t>Q</a:t>
            </a:r>
            <a:r>
              <a:rPr lang="en-US" sz="1800">
                <a:solidFill>
                  <a:srgbClr val="C00000"/>
                </a:solidFill>
              </a:rPr>
              <a:t>uality </a:t>
            </a:r>
            <a:r>
              <a:rPr b="1" lang="en-US" sz="1800">
                <a:solidFill>
                  <a:srgbClr val="C00000"/>
                </a:solidFill>
              </a:rPr>
              <a:t>A</a:t>
            </a:r>
            <a:r>
              <a:rPr lang="en-US" sz="1800">
                <a:solidFill>
                  <a:srgbClr val="C00000"/>
                </a:solidFill>
              </a:rPr>
              <a:t>ssurance   -</a:t>
            </a:r>
            <a:r>
              <a:rPr b="1" lang="en-US" sz="1800">
                <a:solidFill>
                  <a:srgbClr val="C00000"/>
                </a:solidFill>
              </a:rPr>
              <a:t>P</a:t>
            </a:r>
            <a:r>
              <a:rPr lang="en-US" sz="1800">
                <a:solidFill>
                  <a:srgbClr val="C00000"/>
                </a:solidFill>
              </a:rPr>
              <a:t>erformance </a:t>
            </a:r>
            <a:r>
              <a:rPr b="1" lang="en-US" sz="1800">
                <a:solidFill>
                  <a:srgbClr val="C00000"/>
                </a:solidFill>
              </a:rPr>
              <a:t>I</a:t>
            </a:r>
            <a:r>
              <a:rPr lang="en-US" sz="1800">
                <a:solidFill>
                  <a:srgbClr val="C00000"/>
                </a:solidFill>
              </a:rPr>
              <a:t>mprovement</a:t>
            </a:r>
            <a:endParaRPr/>
          </a:p>
          <a:p>
            <a:pPr indent="0" lvl="0" marL="12065" rtl="0" algn="l">
              <a:lnSpc>
                <a:spcPct val="107954"/>
              </a:lnSpc>
              <a:spcBef>
                <a:spcPts val="95"/>
              </a:spcBef>
              <a:spcAft>
                <a:spcPts val="0"/>
              </a:spcAft>
              <a:buNone/>
            </a:pPr>
            <a:r>
              <a:t/>
            </a:r>
            <a:endParaRPr/>
          </a:p>
          <a:p>
            <a:pPr indent="-342900" lvl="0" marL="354965" rtl="0" algn="l">
              <a:lnSpc>
                <a:spcPct val="107954"/>
              </a:lnSpc>
              <a:spcBef>
                <a:spcPts val="95"/>
              </a:spcBef>
              <a:spcAft>
                <a:spcPts val="0"/>
              </a:spcAft>
              <a:buClr>
                <a:srgbClr val="C00000"/>
              </a:buClr>
              <a:buSzPts val="2000"/>
              <a:buFont typeface="Noto Sans Symbols"/>
              <a:buChar char="▪"/>
            </a:pPr>
            <a:r>
              <a:rPr lang="en-US"/>
              <a:t>Why QAPI?</a:t>
            </a:r>
            <a:endParaRPr/>
          </a:p>
          <a:p>
            <a:pPr indent="-457200" lvl="0" marL="457200" rtl="0" algn="l">
              <a:spcBef>
                <a:spcPts val="0"/>
              </a:spcBef>
              <a:spcAft>
                <a:spcPts val="0"/>
              </a:spcAft>
              <a:buClr>
                <a:srgbClr val="3C3C3C"/>
              </a:buClr>
              <a:buSzPts val="1800"/>
              <a:buFont typeface="Calibri"/>
              <a:buAutoNum type="arabicPeriod"/>
            </a:pPr>
            <a:r>
              <a:rPr lang="en-US" sz="1800"/>
              <a:t>Allows us to examine performance and make improvements in areas identified as needing attention</a:t>
            </a:r>
            <a:endParaRPr/>
          </a:p>
          <a:p>
            <a:pPr indent="-457200" lvl="0" marL="457200" rtl="0" algn="l">
              <a:spcBef>
                <a:spcPts val="1200"/>
              </a:spcBef>
              <a:spcAft>
                <a:spcPts val="0"/>
              </a:spcAft>
              <a:buClr>
                <a:srgbClr val="3C3C3C"/>
              </a:buClr>
              <a:buSzPts val="1800"/>
              <a:buFont typeface="Calibri"/>
              <a:buAutoNum type="arabicPeriod"/>
            </a:pPr>
            <a:r>
              <a:rPr lang="en-US" sz="1800"/>
              <a:t>Helps solve quality problems and prevent their recurrence, e.g. Event Reviews</a:t>
            </a:r>
            <a:endParaRPr/>
          </a:p>
          <a:p>
            <a:pPr indent="-457200" lvl="0" marL="457200" rtl="0" algn="l">
              <a:spcBef>
                <a:spcPts val="1200"/>
              </a:spcBef>
              <a:spcAft>
                <a:spcPts val="0"/>
              </a:spcAft>
              <a:buClr>
                <a:srgbClr val="3C3C3C"/>
              </a:buClr>
              <a:buSzPts val="1800"/>
              <a:buFont typeface="Calibri"/>
              <a:buAutoNum type="arabicPeriod"/>
            </a:pPr>
            <a:r>
              <a:rPr lang="en-US" sz="1800"/>
              <a:t>Demonstrates to residents and their families that providing appropriate, quality care is important to the mission of our organization</a:t>
            </a:r>
            <a:endParaRPr/>
          </a:p>
          <a:p>
            <a:pPr indent="-457200" lvl="0" marL="457200" rtl="0" algn="l">
              <a:spcBef>
                <a:spcPts val="1200"/>
              </a:spcBef>
              <a:spcAft>
                <a:spcPts val="0"/>
              </a:spcAft>
              <a:buClr>
                <a:srgbClr val="3C3C3C"/>
              </a:buClr>
              <a:buSzPts val="1800"/>
              <a:buFont typeface="Calibri"/>
              <a:buAutoNum type="arabicPeriod"/>
            </a:pPr>
            <a:r>
              <a:rPr lang="en-US" sz="1800"/>
              <a:t>Good survey results</a:t>
            </a:r>
            <a:endParaRPr/>
          </a:p>
          <a:p>
            <a:pPr indent="-457200" lvl="0" marL="457200" rtl="0" algn="l">
              <a:spcBef>
                <a:spcPts val="1200"/>
              </a:spcBef>
              <a:spcAft>
                <a:spcPts val="0"/>
              </a:spcAft>
              <a:buClr>
                <a:srgbClr val="3C3C3C"/>
              </a:buClr>
              <a:buSzPts val="1800"/>
              <a:buFont typeface="Calibri"/>
              <a:buAutoNum type="arabicPeriod"/>
            </a:pPr>
            <a:r>
              <a:rPr lang="en-US" sz="1800"/>
              <a:t>Improved resident, family and employee satisfaction</a:t>
            </a:r>
            <a:endParaRPr/>
          </a:p>
          <a:p>
            <a:pPr indent="0" lvl="0" marL="12065" rtl="0" algn="l">
              <a:lnSpc>
                <a:spcPct val="107954"/>
              </a:lnSpc>
              <a:spcBef>
                <a:spcPts val="1295"/>
              </a:spcBef>
              <a:spcAft>
                <a:spcPts val="0"/>
              </a:spcAft>
              <a:buNone/>
            </a:pPr>
            <a:r>
              <a:t/>
            </a:r>
            <a:endParaRPr/>
          </a:p>
        </p:txBody>
      </p:sp>
      <p:pic>
        <p:nvPicPr>
          <p:cNvPr id="354" name="Google Shape;354;p35"/>
          <p:cNvPicPr preferRelativeResize="0"/>
          <p:nvPr/>
        </p:nvPicPr>
        <p:blipFill rotWithShape="1">
          <a:blip r:embed="rId3">
            <a:alphaModFix/>
          </a:blip>
          <a:srcRect b="0" l="0" r="0" t="0"/>
          <a:stretch/>
        </p:blipFill>
        <p:spPr>
          <a:xfrm>
            <a:off x="10972800" y="5428488"/>
            <a:ext cx="1088135" cy="1312163"/>
          </a:xfrm>
          <a:prstGeom prst="rect">
            <a:avLst/>
          </a:prstGeom>
          <a:noFill/>
          <a:ln>
            <a:noFill/>
          </a:ln>
        </p:spPr>
      </p:pic>
      <p:pic>
        <p:nvPicPr>
          <p:cNvPr descr="5 elements" id="355" name="Google Shape;355;p35"/>
          <p:cNvPicPr preferRelativeResize="0"/>
          <p:nvPr/>
        </p:nvPicPr>
        <p:blipFill rotWithShape="1">
          <a:blip r:embed="rId4">
            <a:alphaModFix/>
          </a:blip>
          <a:srcRect b="0" l="0" r="0" t="0"/>
          <a:stretch/>
        </p:blipFill>
        <p:spPr>
          <a:xfrm>
            <a:off x="7010400" y="2133600"/>
            <a:ext cx="4241800" cy="31813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36"/>
          <p:cNvSpPr txBox="1"/>
          <p:nvPr/>
        </p:nvSpPr>
        <p:spPr>
          <a:xfrm>
            <a:off x="440436" y="614172"/>
            <a:ext cx="11309985" cy="1722266"/>
          </a:xfrm>
          <a:prstGeom prst="rect">
            <a:avLst/>
          </a:prstGeom>
          <a:solidFill>
            <a:srgbClr val="1A315F"/>
          </a:solidFill>
          <a:ln>
            <a:noFill/>
          </a:ln>
        </p:spPr>
        <p:txBody>
          <a:bodyPr anchorCtr="0" anchor="t" bIns="0" lIns="0" spcFirstLastPara="1" rIns="0" wrap="square" tIns="364475">
            <a:spAutoFit/>
          </a:bodyPr>
          <a:lstStyle/>
          <a:p>
            <a:pPr indent="0" lvl="0" marL="231775" rtl="0" algn="l">
              <a:lnSpc>
                <a:spcPct val="100000"/>
              </a:lnSpc>
              <a:spcBef>
                <a:spcPts val="0"/>
              </a:spcBef>
              <a:spcAft>
                <a:spcPts val="0"/>
              </a:spcAft>
              <a:buNone/>
            </a:pPr>
            <a:r>
              <a:rPr lang="en-US" sz="4400">
                <a:solidFill>
                  <a:srgbClr val="FFFFFF"/>
                </a:solidFill>
                <a:latin typeface="Gill Sans"/>
                <a:ea typeface="Gill Sans"/>
                <a:cs typeface="Gill Sans"/>
                <a:sym typeface="Gill Sans"/>
              </a:rPr>
              <a:t>COMPLETION OF INITIAL AND ANNUAL CHECKLIST: </a:t>
            </a:r>
            <a:endParaRPr sz="4400">
              <a:latin typeface="Gill Sans"/>
              <a:ea typeface="Gill Sans"/>
              <a:cs typeface="Gill Sans"/>
              <a:sym typeface="Gill Sans"/>
            </a:endParaRPr>
          </a:p>
        </p:txBody>
      </p:sp>
      <p:sp>
        <p:nvSpPr>
          <p:cNvPr id="361" name="Google Shape;361;p36"/>
          <p:cNvSpPr txBox="1"/>
          <p:nvPr/>
        </p:nvSpPr>
        <p:spPr>
          <a:xfrm>
            <a:off x="685800" y="2743200"/>
            <a:ext cx="10188300" cy="2311800"/>
          </a:xfrm>
          <a:prstGeom prst="rect">
            <a:avLst/>
          </a:prstGeom>
          <a:noFill/>
          <a:ln>
            <a:noFill/>
          </a:ln>
        </p:spPr>
        <p:txBody>
          <a:bodyPr anchorCtr="0" anchor="t" bIns="0" lIns="0" spcFirstLastPara="1" rIns="0" wrap="square" tIns="12050">
            <a:spAutoFit/>
          </a:bodyPr>
          <a:lstStyle/>
          <a:p>
            <a:pPr indent="0" lvl="0" marL="12700" marR="5080" rtl="0" algn="l">
              <a:lnSpc>
                <a:spcPct val="135600"/>
              </a:lnSpc>
              <a:spcBef>
                <a:spcPts val="0"/>
              </a:spcBef>
              <a:spcAft>
                <a:spcPts val="0"/>
              </a:spcAft>
              <a:buNone/>
            </a:pPr>
            <a:r>
              <a:rPr lang="en-US" sz="5400">
                <a:solidFill>
                  <a:srgbClr val="3C3C3C"/>
                </a:solidFill>
                <a:latin typeface="Gill Sans"/>
                <a:ea typeface="Gill Sans"/>
                <a:cs typeface="Gill Sans"/>
                <a:sym typeface="Gill Sans"/>
              </a:rPr>
              <a:t>STUDENTS and CONTRACTORS</a:t>
            </a:r>
            <a:endParaRPr/>
          </a:p>
          <a:p>
            <a:pPr indent="0" lvl="0" marL="12700" marR="5080" rtl="0" algn="l">
              <a:lnSpc>
                <a:spcPct val="135600"/>
              </a:lnSpc>
              <a:spcBef>
                <a:spcPts val="95"/>
              </a:spcBef>
              <a:spcAft>
                <a:spcPts val="0"/>
              </a:spcAft>
              <a:buNone/>
            </a:pPr>
            <a:r>
              <a:rPr lang="en-US" sz="3200">
                <a:solidFill>
                  <a:srgbClr val="3C3C3C"/>
                </a:solidFill>
                <a:latin typeface="Gill Sans"/>
                <a:ea typeface="Gill Sans"/>
                <a:cs typeface="Gill Sans"/>
                <a:sym typeface="Gill Sans"/>
              </a:rPr>
              <a:t>Please </a:t>
            </a:r>
            <a:r>
              <a:rPr lang="en-US" sz="3200" u="sng">
                <a:solidFill>
                  <a:srgbClr val="3C3C3C"/>
                </a:solidFill>
                <a:latin typeface="Gill Sans"/>
                <a:ea typeface="Gill Sans"/>
                <a:cs typeface="Gill Sans"/>
                <a:sym typeface="Gill Sans"/>
                <a:hlinkClick r:id="rId3">
                  <a:extLst>
                    <a:ext uri="{A12FA001-AC4F-418D-AE19-62706E023703}">
                      <ahyp:hlinkClr val="tx"/>
                    </a:ext>
                  </a:extLst>
                </a:hlinkClick>
              </a:rPr>
              <a:t>CLICK HERE </a:t>
            </a:r>
            <a:r>
              <a:rPr lang="en-US" sz="3200">
                <a:solidFill>
                  <a:srgbClr val="3F3F3F"/>
                </a:solidFill>
                <a:latin typeface="Gill Sans"/>
                <a:ea typeface="Gill Sans"/>
                <a:cs typeface="Gill Sans"/>
                <a:sym typeface="Gill Sans"/>
              </a:rPr>
              <a:t>to </a:t>
            </a:r>
            <a:r>
              <a:rPr lang="en-US" sz="3200">
                <a:solidFill>
                  <a:srgbClr val="3C3C3C"/>
                </a:solidFill>
                <a:latin typeface="Gill Sans"/>
                <a:ea typeface="Gill Sans"/>
                <a:cs typeface="Gill Sans"/>
                <a:sym typeface="Gill Sans"/>
              </a:rPr>
              <a:t>sign your verification of completion to the Orientation/Contracted Services Module.</a:t>
            </a:r>
            <a:endParaRPr sz="3200">
              <a:latin typeface="Gill Sans"/>
              <a:ea typeface="Gill Sans"/>
              <a:cs typeface="Gill Sans"/>
              <a:sym typeface="Gill Sans"/>
            </a:endParaRPr>
          </a:p>
        </p:txBody>
      </p:sp>
      <p:pic>
        <p:nvPicPr>
          <p:cNvPr id="362" name="Google Shape;362;p36"/>
          <p:cNvPicPr preferRelativeResize="0"/>
          <p:nvPr/>
        </p:nvPicPr>
        <p:blipFill rotWithShape="1">
          <a:blip r:embed="rId4">
            <a:alphaModFix/>
          </a:blip>
          <a:srcRect b="0" l="0" r="0" t="0"/>
          <a:stretch/>
        </p:blipFill>
        <p:spPr>
          <a:xfrm>
            <a:off x="10972800" y="5428488"/>
            <a:ext cx="1088135" cy="131216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4"/>
          <p:cNvSpPr txBox="1"/>
          <p:nvPr>
            <p:ph type="title"/>
          </p:nvPr>
        </p:nvSpPr>
        <p:spPr>
          <a:xfrm>
            <a:off x="440436" y="614172"/>
            <a:ext cx="11309985" cy="1190625"/>
          </a:xfrm>
          <a:prstGeom prst="rect">
            <a:avLst/>
          </a:prstGeom>
          <a:solidFill>
            <a:srgbClr val="1A315F"/>
          </a:solidFill>
          <a:ln>
            <a:noFill/>
          </a:ln>
        </p:spPr>
        <p:txBody>
          <a:bodyPr anchorCtr="0" anchor="t" bIns="0" lIns="0" spcFirstLastPara="1" rIns="0" wrap="square" tIns="364475">
            <a:spAutoFit/>
          </a:bodyPr>
          <a:lstStyle/>
          <a:p>
            <a:pPr indent="0" lvl="0" marL="231775" rtl="0" algn="l">
              <a:lnSpc>
                <a:spcPct val="100000"/>
              </a:lnSpc>
              <a:spcBef>
                <a:spcPts val="0"/>
              </a:spcBef>
              <a:spcAft>
                <a:spcPts val="0"/>
              </a:spcAft>
              <a:buSzPts val="1400"/>
              <a:buNone/>
            </a:pPr>
            <a:r>
              <a:rPr lang="en-US"/>
              <a:t>ILLNESSES AND INJURIES</a:t>
            </a:r>
            <a:endParaRPr/>
          </a:p>
        </p:txBody>
      </p:sp>
      <p:sp>
        <p:nvSpPr>
          <p:cNvPr id="96" name="Google Shape;96;p4"/>
          <p:cNvSpPr txBox="1"/>
          <p:nvPr/>
        </p:nvSpPr>
        <p:spPr>
          <a:xfrm>
            <a:off x="631816" y="1781965"/>
            <a:ext cx="4441800" cy="1614900"/>
          </a:xfrm>
          <a:prstGeom prst="rect">
            <a:avLst/>
          </a:prstGeom>
          <a:noFill/>
          <a:ln>
            <a:noFill/>
          </a:ln>
        </p:spPr>
        <p:txBody>
          <a:bodyPr anchorCtr="0" anchor="t" bIns="0" lIns="0" spcFirstLastPara="1" rIns="0" wrap="square" tIns="144775">
            <a:spAutoFit/>
          </a:bodyPr>
          <a:lstStyle/>
          <a:p>
            <a:pPr indent="0" lvl="0" marL="12700" marR="0" rtl="0" algn="l">
              <a:lnSpc>
                <a:spcPct val="100000"/>
              </a:lnSpc>
              <a:spcBef>
                <a:spcPts val="0"/>
              </a:spcBef>
              <a:spcAft>
                <a:spcPts val="0"/>
              </a:spcAft>
              <a:buClr>
                <a:srgbClr val="000000"/>
              </a:buClr>
              <a:buSzPts val="4000"/>
              <a:buFont typeface="Arial"/>
              <a:buNone/>
            </a:pPr>
            <a:r>
              <a:rPr b="0" i="0" lang="en-US" sz="4000" u="sng" cap="none" strike="noStrike">
                <a:solidFill>
                  <a:srgbClr val="3C3C3C"/>
                </a:solidFill>
                <a:latin typeface="Gill Sans"/>
                <a:ea typeface="Gill Sans"/>
                <a:cs typeface="Gill Sans"/>
                <a:sym typeface="Gill Sans"/>
              </a:rPr>
              <a:t>Illnesses</a:t>
            </a:r>
            <a:endParaRPr b="0" i="0" sz="4000" u="none" cap="none" strike="noStrike">
              <a:solidFill>
                <a:srgbClr val="000000"/>
              </a:solidFill>
              <a:latin typeface="Gill Sans"/>
              <a:ea typeface="Gill Sans"/>
              <a:cs typeface="Gill Sans"/>
              <a:sym typeface="Gill Sans"/>
            </a:endParaRPr>
          </a:p>
          <a:p>
            <a:pPr indent="0" lvl="0" marL="100965" marR="0" rtl="0" algn="l">
              <a:lnSpc>
                <a:spcPct val="100000"/>
              </a:lnSpc>
              <a:spcBef>
                <a:spcPts val="650"/>
              </a:spcBef>
              <a:spcAft>
                <a:spcPts val="0"/>
              </a:spcAft>
              <a:buClr>
                <a:srgbClr val="000000"/>
              </a:buClr>
              <a:buSzPts val="2500"/>
              <a:buFont typeface="Arial"/>
              <a:buNone/>
            </a:pPr>
            <a:r>
              <a:rPr b="0" i="0" lang="en-US" sz="2500" u="none" cap="none" strike="noStrike">
                <a:solidFill>
                  <a:srgbClr val="3C3C3C"/>
                </a:solidFill>
                <a:latin typeface="Gill Sans"/>
                <a:ea typeface="Gill Sans"/>
                <a:cs typeface="Gill Sans"/>
                <a:sym typeface="Gill Sans"/>
              </a:rPr>
              <a:t>See COVID Policies 153 and 154D.</a:t>
            </a:r>
            <a:endParaRPr b="0" i="0" sz="2500" u="none" cap="none" strike="noStrike">
              <a:solidFill>
                <a:srgbClr val="000000"/>
              </a:solidFill>
              <a:latin typeface="Gill Sans"/>
              <a:ea typeface="Gill Sans"/>
              <a:cs typeface="Gill Sans"/>
              <a:sym typeface="Gill Sans"/>
            </a:endParaRPr>
          </a:p>
        </p:txBody>
      </p:sp>
      <p:pic>
        <p:nvPicPr>
          <p:cNvPr id="97" name="Google Shape;97;p4"/>
          <p:cNvPicPr preferRelativeResize="0"/>
          <p:nvPr/>
        </p:nvPicPr>
        <p:blipFill rotWithShape="1">
          <a:blip r:embed="rId3">
            <a:alphaModFix/>
          </a:blip>
          <a:srcRect b="0" l="0" r="0" t="0"/>
          <a:stretch/>
        </p:blipFill>
        <p:spPr>
          <a:xfrm>
            <a:off x="10972800" y="5428488"/>
            <a:ext cx="1088135" cy="1312163"/>
          </a:xfrm>
          <a:prstGeom prst="rect">
            <a:avLst/>
          </a:prstGeom>
          <a:noFill/>
          <a:ln>
            <a:noFill/>
          </a:ln>
        </p:spPr>
      </p:pic>
      <p:sp>
        <p:nvSpPr>
          <p:cNvPr id="98" name="Google Shape;98;p4"/>
          <p:cNvSpPr txBox="1"/>
          <p:nvPr/>
        </p:nvSpPr>
        <p:spPr>
          <a:xfrm>
            <a:off x="5855982" y="2291965"/>
            <a:ext cx="4711200" cy="4265100"/>
          </a:xfrm>
          <a:prstGeom prst="rect">
            <a:avLst/>
          </a:prstGeom>
          <a:noFill/>
          <a:ln>
            <a:noFill/>
          </a:ln>
        </p:spPr>
        <p:txBody>
          <a:bodyPr anchorCtr="0" anchor="t" bIns="0" lIns="0" spcFirstLastPara="1" rIns="0" wrap="square" tIns="149850">
            <a:spAutoFit/>
          </a:bodyPr>
          <a:lstStyle/>
          <a:p>
            <a:pPr indent="0" lvl="0" marL="12700" marR="0" rtl="0" algn="l">
              <a:lnSpc>
                <a:spcPct val="100000"/>
              </a:lnSpc>
              <a:spcBef>
                <a:spcPts val="0"/>
              </a:spcBef>
              <a:spcAft>
                <a:spcPts val="0"/>
              </a:spcAft>
              <a:buClr>
                <a:srgbClr val="000000"/>
              </a:buClr>
              <a:buSzPts val="4100"/>
              <a:buFont typeface="Arial"/>
              <a:buNone/>
            </a:pPr>
            <a:r>
              <a:rPr b="0" i="0" lang="en-US" sz="4100" u="sng" cap="none" strike="noStrike">
                <a:solidFill>
                  <a:srgbClr val="3C3C3C"/>
                </a:solidFill>
                <a:latin typeface="Gill Sans"/>
                <a:ea typeface="Gill Sans"/>
                <a:cs typeface="Gill Sans"/>
                <a:sym typeface="Gill Sans"/>
              </a:rPr>
              <a:t>Injuries</a:t>
            </a:r>
            <a:endParaRPr b="0" i="0" sz="4100" u="none" cap="none" strike="noStrike">
              <a:solidFill>
                <a:srgbClr val="000000"/>
              </a:solidFill>
              <a:latin typeface="Gill Sans"/>
              <a:ea typeface="Gill Sans"/>
              <a:cs typeface="Gill Sans"/>
              <a:sym typeface="Gill Sans"/>
            </a:endParaRPr>
          </a:p>
          <a:p>
            <a:pPr indent="0" lvl="0" marL="12700" marR="5080" rtl="0" algn="l">
              <a:lnSpc>
                <a:spcPct val="96000"/>
              </a:lnSpc>
              <a:spcBef>
                <a:spcPts val="1230"/>
              </a:spcBef>
              <a:spcAft>
                <a:spcPts val="0"/>
              </a:spcAft>
              <a:buClr>
                <a:srgbClr val="000000"/>
              </a:buClr>
              <a:buSzPts val="2500"/>
              <a:buFont typeface="Arial"/>
              <a:buNone/>
            </a:pPr>
            <a:r>
              <a:rPr b="0" i="0" lang="en-US" sz="2500" u="none" cap="none" strike="noStrike">
                <a:solidFill>
                  <a:srgbClr val="3C3C3C"/>
                </a:solidFill>
                <a:latin typeface="Gill Sans"/>
                <a:ea typeface="Gill Sans"/>
                <a:cs typeface="Gill Sans"/>
                <a:sym typeface="Gill Sans"/>
              </a:rPr>
              <a:t>In the event of an injury contact a supervisor or the  IVH Employee Health Nurse (Dial #4444) to assess the seriousness of the injury, to administer first aid if necessary, or to authorize emergency treatment at the UnityPoint Emergency Room in Marshalltown, if necessary.</a:t>
            </a:r>
            <a:endParaRPr b="0" i="0" sz="2500" u="none" cap="none" strike="noStrike">
              <a:solidFill>
                <a:srgbClr val="000000"/>
              </a:solidFill>
              <a:latin typeface="Gill Sans"/>
              <a:ea typeface="Gill Sans"/>
              <a:cs typeface="Gill Sans"/>
              <a:sym typeface="Gill Sans"/>
            </a:endParaRPr>
          </a:p>
        </p:txBody>
      </p:sp>
      <p:sp>
        <p:nvSpPr>
          <p:cNvPr id="99" name="Google Shape;99;p4"/>
          <p:cNvSpPr txBox="1"/>
          <p:nvPr/>
        </p:nvSpPr>
        <p:spPr>
          <a:xfrm>
            <a:off x="631817" y="4137592"/>
            <a:ext cx="4441825" cy="2005677"/>
          </a:xfrm>
          <a:prstGeom prst="rect">
            <a:avLst/>
          </a:prstGeom>
          <a:noFill/>
          <a:ln>
            <a:noFill/>
          </a:ln>
        </p:spPr>
        <p:txBody>
          <a:bodyPr anchorCtr="0" anchor="t" bIns="0" lIns="0" spcFirstLastPara="1" rIns="0" wrap="square" tIns="144775">
            <a:spAutoFit/>
          </a:bodyPr>
          <a:lstStyle/>
          <a:p>
            <a:pPr indent="0" lvl="0" marL="12700" marR="0" rtl="0" algn="l">
              <a:lnSpc>
                <a:spcPct val="100000"/>
              </a:lnSpc>
              <a:spcBef>
                <a:spcPts val="0"/>
              </a:spcBef>
              <a:spcAft>
                <a:spcPts val="0"/>
              </a:spcAft>
              <a:buClr>
                <a:srgbClr val="000000"/>
              </a:buClr>
              <a:buSzPts val="4000"/>
              <a:buFont typeface="Arial"/>
              <a:buNone/>
            </a:pPr>
            <a:r>
              <a:rPr b="0" i="0" lang="en-US" sz="4000" u="sng" cap="none" strike="noStrike">
                <a:solidFill>
                  <a:srgbClr val="3C3C3C"/>
                </a:solidFill>
                <a:latin typeface="Gill Sans"/>
                <a:ea typeface="Gill Sans"/>
                <a:cs typeface="Gill Sans"/>
                <a:sym typeface="Gill Sans"/>
              </a:rPr>
              <a:t>TB testing</a:t>
            </a:r>
            <a:endParaRPr b="0" i="0" sz="4000" u="none" cap="none" strike="noStrike">
              <a:solidFill>
                <a:srgbClr val="000000"/>
              </a:solidFill>
              <a:latin typeface="Gill Sans"/>
              <a:ea typeface="Gill Sans"/>
              <a:cs typeface="Gill Sans"/>
              <a:sym typeface="Gill Sans"/>
            </a:endParaRPr>
          </a:p>
          <a:p>
            <a:pPr indent="0" lvl="0" marL="100965" marR="0" rtl="0" algn="l">
              <a:lnSpc>
                <a:spcPct val="100000"/>
              </a:lnSpc>
              <a:spcBef>
                <a:spcPts val="650"/>
              </a:spcBef>
              <a:spcAft>
                <a:spcPts val="0"/>
              </a:spcAft>
              <a:buClr>
                <a:srgbClr val="000000"/>
              </a:buClr>
              <a:buSzPts val="2500"/>
              <a:buFont typeface="Arial"/>
              <a:buNone/>
            </a:pPr>
            <a:r>
              <a:rPr b="0" i="0" lang="en-US" sz="2500" u="none" cap="none" strike="noStrike">
                <a:solidFill>
                  <a:srgbClr val="3C3C3C"/>
                </a:solidFill>
                <a:latin typeface="Gill Sans"/>
                <a:ea typeface="Gill Sans"/>
                <a:cs typeface="Gill Sans"/>
                <a:sym typeface="Gill Sans"/>
              </a:rPr>
              <a:t>There may be requirements for TB testing, please discuss with your identified contact with IVH.</a:t>
            </a:r>
            <a:endParaRPr b="0" i="0" sz="2500" u="none" cap="none" strike="noStrike">
              <a:solidFill>
                <a:srgbClr val="000000"/>
              </a:solidFill>
              <a:latin typeface="Gill Sans"/>
              <a:ea typeface="Gill Sans"/>
              <a:cs typeface="Gill Sans"/>
              <a:sym typeface="Gill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5"/>
          <p:cNvSpPr txBox="1"/>
          <p:nvPr>
            <p:ph type="title"/>
          </p:nvPr>
        </p:nvSpPr>
        <p:spPr>
          <a:xfrm>
            <a:off x="440436" y="614172"/>
            <a:ext cx="11309985" cy="1190625"/>
          </a:xfrm>
          <a:prstGeom prst="rect">
            <a:avLst/>
          </a:prstGeom>
          <a:solidFill>
            <a:srgbClr val="1A315F"/>
          </a:solidFill>
          <a:ln>
            <a:noFill/>
          </a:ln>
        </p:spPr>
        <p:txBody>
          <a:bodyPr anchorCtr="0" anchor="t" bIns="0" lIns="0" spcFirstLastPara="1" rIns="0" wrap="square" tIns="364475">
            <a:spAutoFit/>
          </a:bodyPr>
          <a:lstStyle/>
          <a:p>
            <a:pPr indent="0" lvl="0" marL="231775" rtl="0" algn="l">
              <a:lnSpc>
                <a:spcPct val="100000"/>
              </a:lnSpc>
              <a:spcBef>
                <a:spcPts val="0"/>
              </a:spcBef>
              <a:spcAft>
                <a:spcPts val="0"/>
              </a:spcAft>
              <a:buNone/>
            </a:pPr>
            <a:r>
              <a:rPr lang="en-US"/>
              <a:t>DRESS CODE</a:t>
            </a:r>
            <a:endParaRPr/>
          </a:p>
        </p:txBody>
      </p:sp>
      <p:sp>
        <p:nvSpPr>
          <p:cNvPr id="105" name="Google Shape;105;p5"/>
          <p:cNvSpPr txBox="1"/>
          <p:nvPr/>
        </p:nvSpPr>
        <p:spPr>
          <a:xfrm>
            <a:off x="445748" y="2398822"/>
            <a:ext cx="11466830" cy="3461332"/>
          </a:xfrm>
          <a:prstGeom prst="rect">
            <a:avLst/>
          </a:prstGeom>
          <a:noFill/>
          <a:ln>
            <a:noFill/>
          </a:ln>
        </p:spPr>
        <p:txBody>
          <a:bodyPr anchorCtr="0" anchor="t" bIns="0" lIns="0" spcFirstLastPara="1" rIns="0" wrap="square" tIns="12050">
            <a:spAutoFit/>
          </a:bodyPr>
          <a:lstStyle/>
          <a:p>
            <a:pPr indent="0" lvl="0" marL="79375" rtl="0" algn="l">
              <a:lnSpc>
                <a:spcPct val="100000"/>
              </a:lnSpc>
              <a:spcBef>
                <a:spcPts val="0"/>
              </a:spcBef>
              <a:spcAft>
                <a:spcPts val="0"/>
              </a:spcAft>
              <a:buNone/>
            </a:pPr>
            <a:r>
              <a:rPr b="1" lang="en-US" sz="1900">
                <a:solidFill>
                  <a:srgbClr val="3C3C3C"/>
                </a:solidFill>
                <a:latin typeface="Gill Sans"/>
                <a:ea typeface="Gill Sans"/>
                <a:cs typeface="Gill Sans"/>
                <a:sym typeface="Gill Sans"/>
              </a:rPr>
              <a:t>Volunteers and Contracted agencies are expected to dress in a professional manner and adhere to the dress code within their organization or what has been identified in their orientation to the facility.</a:t>
            </a:r>
            <a:endParaRPr sz="1900">
              <a:latin typeface="Gill Sans"/>
              <a:ea typeface="Gill Sans"/>
              <a:cs typeface="Gill Sans"/>
              <a:sym typeface="Gill Sans"/>
            </a:endParaRPr>
          </a:p>
          <a:p>
            <a:pPr indent="0" lvl="0" marL="0" rtl="0" algn="l">
              <a:lnSpc>
                <a:spcPct val="100000"/>
              </a:lnSpc>
              <a:spcBef>
                <a:spcPts val="45"/>
              </a:spcBef>
              <a:spcAft>
                <a:spcPts val="0"/>
              </a:spcAft>
              <a:buNone/>
            </a:pPr>
            <a:r>
              <a:t/>
            </a:r>
            <a:endParaRPr sz="1600">
              <a:latin typeface="Gill Sans"/>
              <a:ea typeface="Gill Sans"/>
              <a:cs typeface="Gill Sans"/>
              <a:sym typeface="Gill Sans"/>
            </a:endParaRPr>
          </a:p>
          <a:p>
            <a:pPr indent="-370840" lvl="0" marL="382905" rtl="0" algn="l">
              <a:lnSpc>
                <a:spcPct val="100000"/>
              </a:lnSpc>
              <a:spcBef>
                <a:spcPts val="0"/>
              </a:spcBef>
              <a:spcAft>
                <a:spcPts val="0"/>
              </a:spcAft>
              <a:buClr>
                <a:srgbClr val="C00000"/>
              </a:buClr>
              <a:buSzPts val="1650"/>
              <a:buFont typeface="Noto Sans Symbols"/>
              <a:buChar char="▪"/>
            </a:pPr>
            <a:r>
              <a:rPr lang="en-US" sz="1800">
                <a:solidFill>
                  <a:srgbClr val="3C3C3C"/>
                </a:solidFill>
                <a:latin typeface="Gill Sans"/>
                <a:ea typeface="Gill Sans"/>
                <a:cs typeface="Gill Sans"/>
                <a:sym typeface="Gill Sans"/>
              </a:rPr>
              <a:t>All volunteers and contracted agencies are expected to exhibit and maintain a well groomed appearance.</a:t>
            </a:r>
            <a:endParaRPr sz="1800">
              <a:latin typeface="Gill Sans"/>
              <a:ea typeface="Gill Sans"/>
              <a:cs typeface="Gill Sans"/>
              <a:sym typeface="Gill Sans"/>
            </a:endParaRPr>
          </a:p>
          <a:p>
            <a:pPr indent="-347980" lvl="0" marL="360045" rtl="0" algn="l">
              <a:lnSpc>
                <a:spcPct val="100000"/>
              </a:lnSpc>
              <a:spcBef>
                <a:spcPts val="600"/>
              </a:spcBef>
              <a:spcAft>
                <a:spcPts val="0"/>
              </a:spcAft>
              <a:buClr>
                <a:srgbClr val="C00000"/>
              </a:buClr>
              <a:buSzPts val="1650"/>
              <a:buFont typeface="Noto Sans Symbols"/>
              <a:buChar char="▪"/>
            </a:pPr>
            <a:r>
              <a:rPr lang="en-US" sz="1800">
                <a:solidFill>
                  <a:srgbClr val="3C3C3C"/>
                </a:solidFill>
                <a:latin typeface="Gill Sans"/>
                <a:ea typeface="Gill Sans"/>
                <a:cs typeface="Gill Sans"/>
                <a:sym typeface="Gill Sans"/>
              </a:rPr>
              <a:t>An identification badge must be worn and remain visible at all times.</a:t>
            </a:r>
            <a:endParaRPr sz="1800">
              <a:latin typeface="Gill Sans"/>
              <a:ea typeface="Gill Sans"/>
              <a:cs typeface="Gill Sans"/>
              <a:sym typeface="Gill Sans"/>
            </a:endParaRPr>
          </a:p>
          <a:p>
            <a:pPr indent="-370840" lvl="0" marL="382905" rtl="0" algn="l">
              <a:lnSpc>
                <a:spcPct val="100000"/>
              </a:lnSpc>
              <a:spcBef>
                <a:spcPts val="600"/>
              </a:spcBef>
              <a:spcAft>
                <a:spcPts val="0"/>
              </a:spcAft>
              <a:buClr>
                <a:srgbClr val="C00000"/>
              </a:buClr>
              <a:buSzPts val="1650"/>
              <a:buFont typeface="Noto Sans Symbols"/>
              <a:buChar char="▪"/>
            </a:pPr>
            <a:r>
              <a:rPr lang="en-US" sz="1800">
                <a:solidFill>
                  <a:srgbClr val="3C3C3C"/>
                </a:solidFill>
                <a:latin typeface="Gill Sans"/>
                <a:ea typeface="Gill Sans"/>
                <a:cs typeface="Gill Sans"/>
                <a:sym typeface="Gill Sans"/>
              </a:rPr>
              <a:t>Closed-toed shoes are required in all areas.</a:t>
            </a:r>
            <a:endParaRPr sz="1800">
              <a:latin typeface="Gill Sans"/>
              <a:ea typeface="Gill Sans"/>
              <a:cs typeface="Gill Sans"/>
              <a:sym typeface="Gill Sans"/>
            </a:endParaRPr>
          </a:p>
          <a:p>
            <a:pPr indent="-341630" lvl="0" marL="353695" rtl="0" algn="l">
              <a:lnSpc>
                <a:spcPct val="100000"/>
              </a:lnSpc>
              <a:spcBef>
                <a:spcPts val="600"/>
              </a:spcBef>
              <a:spcAft>
                <a:spcPts val="0"/>
              </a:spcAft>
              <a:buClr>
                <a:srgbClr val="C00000"/>
              </a:buClr>
              <a:buSzPts val="1650"/>
              <a:buFont typeface="Noto Sans Symbols"/>
              <a:buChar char="▪"/>
            </a:pPr>
            <a:r>
              <a:rPr lang="en-US" sz="1800">
                <a:solidFill>
                  <a:srgbClr val="3C3C3C"/>
                </a:solidFill>
                <a:latin typeface="Gill Sans"/>
                <a:ea typeface="Gill Sans"/>
                <a:cs typeface="Gill Sans"/>
                <a:sym typeface="Gill Sans"/>
              </a:rPr>
              <a:t>The wearing of jewelry or decorative accessories may be limited due to the nature of a particular work assignment.</a:t>
            </a:r>
            <a:endParaRPr sz="1800">
              <a:latin typeface="Gill Sans"/>
              <a:ea typeface="Gill Sans"/>
              <a:cs typeface="Gill Sans"/>
              <a:sym typeface="Gill Sans"/>
            </a:endParaRPr>
          </a:p>
          <a:p>
            <a:pPr indent="-306705" lvl="0" marL="318770" marR="412115" rtl="0" algn="l">
              <a:lnSpc>
                <a:spcPct val="80000"/>
              </a:lnSpc>
              <a:spcBef>
                <a:spcPts val="1030"/>
              </a:spcBef>
              <a:spcAft>
                <a:spcPts val="0"/>
              </a:spcAft>
              <a:buClr>
                <a:srgbClr val="C00000"/>
              </a:buClr>
              <a:buSzPts val="1650"/>
              <a:buFont typeface="Noto Sans Symbols"/>
              <a:buChar char="▪"/>
            </a:pPr>
            <a:r>
              <a:rPr lang="en-US" sz="1800"/>
              <a:t>	</a:t>
            </a:r>
            <a:r>
              <a:rPr lang="en-US" sz="1800">
                <a:solidFill>
                  <a:srgbClr val="3C3C3C"/>
                </a:solidFill>
                <a:latin typeface="Gill Sans"/>
                <a:ea typeface="Gill Sans"/>
                <a:cs typeface="Gill Sans"/>
                <a:sym typeface="Gill Sans"/>
              </a:rPr>
              <a:t>Hair must be pulled back when assisting residents with activities of daily living, volunteer work, or working within      capacity of the contracted services.</a:t>
            </a:r>
            <a:endParaRPr sz="1800">
              <a:latin typeface="Gill Sans"/>
              <a:ea typeface="Gill Sans"/>
              <a:cs typeface="Gill Sans"/>
              <a:sym typeface="Gill Sans"/>
            </a:endParaRPr>
          </a:p>
          <a:p>
            <a:pPr indent="-370840" lvl="0" marL="382905" rtl="0" algn="l">
              <a:lnSpc>
                <a:spcPct val="100000"/>
              </a:lnSpc>
              <a:spcBef>
                <a:spcPts val="600"/>
              </a:spcBef>
              <a:spcAft>
                <a:spcPts val="0"/>
              </a:spcAft>
              <a:buClr>
                <a:srgbClr val="C00000"/>
              </a:buClr>
              <a:buSzPts val="1650"/>
              <a:buFont typeface="Noto Sans Symbols"/>
              <a:buChar char="▪"/>
            </a:pPr>
            <a:r>
              <a:rPr lang="en-US" sz="1800">
                <a:solidFill>
                  <a:srgbClr val="3C3C3C"/>
                </a:solidFill>
                <a:latin typeface="Gill Sans"/>
                <a:ea typeface="Gill Sans"/>
                <a:cs typeface="Gill Sans"/>
                <a:sym typeface="Gill Sans"/>
              </a:rPr>
              <a:t>Nail polish should not be chipped or cracked.</a:t>
            </a:r>
            <a:endParaRPr sz="1800">
              <a:latin typeface="Gill Sans"/>
              <a:ea typeface="Gill Sans"/>
              <a:cs typeface="Gill Sans"/>
              <a:sym typeface="Gill Sans"/>
            </a:endParaRPr>
          </a:p>
          <a:p>
            <a:pPr indent="-370840" lvl="0" marL="382905" rtl="0" algn="l">
              <a:lnSpc>
                <a:spcPct val="100000"/>
              </a:lnSpc>
              <a:spcBef>
                <a:spcPts val="600"/>
              </a:spcBef>
              <a:spcAft>
                <a:spcPts val="0"/>
              </a:spcAft>
              <a:buClr>
                <a:srgbClr val="C00000"/>
              </a:buClr>
              <a:buSzPts val="1650"/>
              <a:buFont typeface="Noto Sans Symbols"/>
              <a:buChar char="▪"/>
            </a:pPr>
            <a:r>
              <a:rPr lang="en-US" sz="1800">
                <a:solidFill>
                  <a:srgbClr val="3C3C3C"/>
                </a:solidFill>
                <a:latin typeface="Gill Sans"/>
                <a:ea typeface="Gill Sans"/>
                <a:cs typeface="Gill Sans"/>
                <a:sym typeface="Gill Sans"/>
              </a:rPr>
              <a:t>Keep natural nail tips less than 1⁄4 inch long. No artificial/acrylic nails are allowed.</a:t>
            </a:r>
            <a:endParaRPr sz="1800">
              <a:latin typeface="Gill Sans"/>
              <a:ea typeface="Gill Sans"/>
              <a:cs typeface="Gill Sans"/>
              <a:sym typeface="Gill Sans"/>
            </a:endParaRPr>
          </a:p>
        </p:txBody>
      </p:sp>
      <p:pic>
        <p:nvPicPr>
          <p:cNvPr id="106" name="Google Shape;106;p5"/>
          <p:cNvPicPr preferRelativeResize="0"/>
          <p:nvPr/>
        </p:nvPicPr>
        <p:blipFill rotWithShape="1">
          <a:blip r:embed="rId3">
            <a:alphaModFix/>
          </a:blip>
          <a:srcRect b="0" l="0" r="0" t="0"/>
          <a:stretch/>
        </p:blipFill>
        <p:spPr>
          <a:xfrm>
            <a:off x="10972800" y="5428488"/>
            <a:ext cx="1088135" cy="131216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6"/>
          <p:cNvSpPr txBox="1"/>
          <p:nvPr>
            <p:ph type="title"/>
          </p:nvPr>
        </p:nvSpPr>
        <p:spPr>
          <a:xfrm>
            <a:off x="440436" y="614172"/>
            <a:ext cx="11309985" cy="1190625"/>
          </a:xfrm>
          <a:prstGeom prst="rect">
            <a:avLst/>
          </a:prstGeom>
          <a:solidFill>
            <a:srgbClr val="1A315F"/>
          </a:solidFill>
          <a:ln>
            <a:noFill/>
          </a:ln>
        </p:spPr>
        <p:txBody>
          <a:bodyPr anchorCtr="0" anchor="t" bIns="0" lIns="0" spcFirstLastPara="1" rIns="0" wrap="square" tIns="364475">
            <a:spAutoFit/>
          </a:bodyPr>
          <a:lstStyle/>
          <a:p>
            <a:pPr indent="0" lvl="0" marL="231775" rtl="0" algn="l">
              <a:lnSpc>
                <a:spcPct val="100000"/>
              </a:lnSpc>
              <a:spcBef>
                <a:spcPts val="0"/>
              </a:spcBef>
              <a:spcAft>
                <a:spcPts val="0"/>
              </a:spcAft>
              <a:buNone/>
            </a:pPr>
            <a:r>
              <a:rPr lang="en-US"/>
              <a:t>MONEY/VALUABLES</a:t>
            </a:r>
            <a:endParaRPr/>
          </a:p>
        </p:txBody>
      </p:sp>
      <p:sp>
        <p:nvSpPr>
          <p:cNvPr id="112" name="Google Shape;112;p6"/>
          <p:cNvSpPr txBox="1"/>
          <p:nvPr/>
        </p:nvSpPr>
        <p:spPr>
          <a:xfrm>
            <a:off x="659925" y="2048627"/>
            <a:ext cx="10751700" cy="3706200"/>
          </a:xfrm>
          <a:prstGeom prst="rect">
            <a:avLst/>
          </a:prstGeom>
          <a:noFill/>
          <a:ln>
            <a:noFill/>
          </a:ln>
        </p:spPr>
        <p:txBody>
          <a:bodyPr anchorCtr="0" anchor="t" bIns="0" lIns="228600" spcFirstLastPara="1" rIns="0" wrap="square" tIns="12050">
            <a:spAutoFit/>
          </a:bodyPr>
          <a:lstStyle/>
          <a:p>
            <a:pPr indent="-454024" lvl="0" marL="228600" marR="332740" rtl="0" algn="l">
              <a:lnSpc>
                <a:spcPct val="100000"/>
              </a:lnSpc>
              <a:spcBef>
                <a:spcPts val="0"/>
              </a:spcBef>
              <a:spcAft>
                <a:spcPts val="0"/>
              </a:spcAft>
              <a:buClr>
                <a:srgbClr val="C00000"/>
              </a:buClr>
              <a:buSzPts val="2650"/>
              <a:buFont typeface="Noto Sans Symbols"/>
              <a:buChar char="▪"/>
            </a:pPr>
            <a:r>
              <a:rPr lang="en-US" sz="3000">
                <a:solidFill>
                  <a:srgbClr val="3C3C3C"/>
                </a:solidFill>
                <a:latin typeface="Gill Sans"/>
                <a:ea typeface="Gill Sans"/>
                <a:cs typeface="Gill Sans"/>
                <a:sym typeface="Gill Sans"/>
              </a:rPr>
              <a:t>IVH is not responsible for lost or stolen valuables. It is suggested that you bring only a modest amount of money to enable you to purchase meals/snacks.</a:t>
            </a:r>
            <a:endParaRPr sz="3000">
              <a:solidFill>
                <a:srgbClr val="3C3C3C"/>
              </a:solidFill>
              <a:latin typeface="Gill Sans"/>
              <a:ea typeface="Gill Sans"/>
              <a:cs typeface="Gill Sans"/>
              <a:sym typeface="Gill Sans"/>
            </a:endParaRPr>
          </a:p>
          <a:p>
            <a:pPr indent="-476250" lvl="0" marL="228600" marR="332740" rtl="0" algn="l">
              <a:lnSpc>
                <a:spcPct val="100000"/>
              </a:lnSpc>
              <a:spcBef>
                <a:spcPts val="0"/>
              </a:spcBef>
              <a:spcAft>
                <a:spcPts val="0"/>
              </a:spcAft>
              <a:buClr>
                <a:srgbClr val="3C3C3C"/>
              </a:buClr>
              <a:buSzPts val="3000"/>
              <a:buFont typeface="Gill Sans"/>
              <a:buChar char="▪"/>
            </a:pPr>
            <a:r>
              <a:rPr lang="en-US" sz="3000">
                <a:solidFill>
                  <a:srgbClr val="3C3C3C"/>
                </a:solidFill>
                <a:latin typeface="Gill Sans"/>
                <a:ea typeface="Gill Sans"/>
                <a:cs typeface="Gill Sans"/>
                <a:sym typeface="Gill Sans"/>
              </a:rPr>
              <a:t>Please leave other valuables and prescription medications at home. Purses and bags should be placed in designated areas or left in the trunk of your vehicle.</a:t>
            </a:r>
            <a:endParaRPr sz="3000">
              <a:solidFill>
                <a:srgbClr val="3C3C3C"/>
              </a:solidFill>
              <a:latin typeface="Gill Sans"/>
              <a:ea typeface="Gill Sans"/>
              <a:cs typeface="Gill Sans"/>
              <a:sym typeface="Gill Sans"/>
            </a:endParaRPr>
          </a:p>
          <a:p>
            <a:pPr indent="-476250" lvl="0" marL="228600" marR="332740" rtl="0" algn="l">
              <a:lnSpc>
                <a:spcPct val="100000"/>
              </a:lnSpc>
              <a:spcBef>
                <a:spcPts val="0"/>
              </a:spcBef>
              <a:spcAft>
                <a:spcPts val="0"/>
              </a:spcAft>
              <a:buClr>
                <a:srgbClr val="3C3C3C"/>
              </a:buClr>
              <a:buSzPts val="3000"/>
              <a:buFont typeface="Gill Sans"/>
              <a:buChar char="▪"/>
            </a:pPr>
            <a:r>
              <a:rPr lang="en-US" sz="3000">
                <a:solidFill>
                  <a:srgbClr val="3C3C3C"/>
                </a:solidFill>
                <a:latin typeface="Gill Sans"/>
                <a:ea typeface="Gill Sans"/>
                <a:cs typeface="Gill Sans"/>
                <a:sym typeface="Gill Sans"/>
              </a:rPr>
              <a:t>IVH accepts debit/credit cards and various electronic payment methods.</a:t>
            </a:r>
            <a:endParaRPr sz="3000">
              <a:solidFill>
                <a:srgbClr val="3C3C3C"/>
              </a:solidFill>
              <a:latin typeface="Gill Sans"/>
              <a:ea typeface="Gill Sans"/>
              <a:cs typeface="Gill Sans"/>
              <a:sym typeface="Gill Sans"/>
            </a:endParaRPr>
          </a:p>
        </p:txBody>
      </p:sp>
      <p:pic>
        <p:nvPicPr>
          <p:cNvPr id="113" name="Google Shape;113;p6"/>
          <p:cNvPicPr preferRelativeResize="0"/>
          <p:nvPr/>
        </p:nvPicPr>
        <p:blipFill rotWithShape="1">
          <a:blip r:embed="rId3">
            <a:alphaModFix/>
          </a:blip>
          <a:srcRect b="0" l="0" r="0" t="0"/>
          <a:stretch/>
        </p:blipFill>
        <p:spPr>
          <a:xfrm>
            <a:off x="10972800" y="5428488"/>
            <a:ext cx="1088135" cy="131216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7"/>
          <p:cNvSpPr txBox="1"/>
          <p:nvPr>
            <p:ph type="title"/>
          </p:nvPr>
        </p:nvSpPr>
        <p:spPr>
          <a:xfrm>
            <a:off x="440436" y="614172"/>
            <a:ext cx="11309985" cy="1190625"/>
          </a:xfrm>
          <a:prstGeom prst="rect">
            <a:avLst/>
          </a:prstGeom>
          <a:solidFill>
            <a:srgbClr val="1A315F"/>
          </a:solidFill>
          <a:ln>
            <a:noFill/>
          </a:ln>
        </p:spPr>
        <p:txBody>
          <a:bodyPr anchorCtr="0" anchor="t" bIns="0" lIns="0" spcFirstLastPara="1" rIns="0" wrap="square" tIns="364475">
            <a:spAutoFit/>
          </a:bodyPr>
          <a:lstStyle/>
          <a:p>
            <a:pPr indent="0" lvl="0" marL="231775" rtl="0" algn="l">
              <a:lnSpc>
                <a:spcPct val="100000"/>
              </a:lnSpc>
              <a:spcBef>
                <a:spcPts val="0"/>
              </a:spcBef>
              <a:spcAft>
                <a:spcPts val="0"/>
              </a:spcAft>
              <a:buNone/>
            </a:pPr>
            <a:r>
              <a:rPr lang="en-US"/>
              <a:t>CELL PHONE USE</a:t>
            </a:r>
            <a:endParaRPr/>
          </a:p>
        </p:txBody>
      </p:sp>
      <p:sp>
        <p:nvSpPr>
          <p:cNvPr id="119" name="Google Shape;119;p7"/>
          <p:cNvSpPr txBox="1"/>
          <p:nvPr/>
        </p:nvSpPr>
        <p:spPr>
          <a:xfrm>
            <a:off x="659917" y="2190343"/>
            <a:ext cx="10288270" cy="2752677"/>
          </a:xfrm>
          <a:prstGeom prst="rect">
            <a:avLst/>
          </a:prstGeom>
          <a:noFill/>
          <a:ln>
            <a:noFill/>
          </a:ln>
        </p:spPr>
        <p:txBody>
          <a:bodyPr anchorCtr="0" anchor="t" bIns="0" lIns="0" spcFirstLastPara="1" rIns="0" wrap="square" tIns="13325">
            <a:spAutoFit/>
          </a:bodyPr>
          <a:lstStyle/>
          <a:p>
            <a:pPr indent="-457200" lvl="0" marL="681355" rtl="0" algn="l">
              <a:lnSpc>
                <a:spcPct val="100000"/>
              </a:lnSpc>
              <a:spcBef>
                <a:spcPts val="0"/>
              </a:spcBef>
              <a:spcAft>
                <a:spcPts val="0"/>
              </a:spcAft>
              <a:buClr>
                <a:srgbClr val="C00000"/>
              </a:buClr>
              <a:buSzPts val="2850"/>
              <a:buFont typeface="Noto Sans Symbols"/>
              <a:buChar char="▪"/>
            </a:pPr>
            <a:r>
              <a:rPr lang="en-US" sz="3200">
                <a:solidFill>
                  <a:srgbClr val="3C3C3C"/>
                </a:solidFill>
                <a:latin typeface="Gill Sans"/>
                <a:ea typeface="Gill Sans"/>
                <a:cs typeface="Gill Sans"/>
                <a:sym typeface="Gill Sans"/>
              </a:rPr>
              <a:t>Cell phone use is not allowed in resident care areas.</a:t>
            </a:r>
            <a:endParaRPr sz="3200">
              <a:latin typeface="Gill Sans"/>
              <a:ea typeface="Gill Sans"/>
              <a:cs typeface="Gill Sans"/>
              <a:sym typeface="Gill Sans"/>
            </a:endParaRPr>
          </a:p>
          <a:p>
            <a:pPr indent="-368300" lvl="0" marL="685800" rtl="0" algn="l">
              <a:lnSpc>
                <a:spcPct val="100000"/>
              </a:lnSpc>
              <a:spcBef>
                <a:spcPts val="5"/>
              </a:spcBef>
              <a:spcAft>
                <a:spcPts val="0"/>
              </a:spcAft>
              <a:buClr>
                <a:srgbClr val="C00000"/>
              </a:buClr>
              <a:buSzPts val="5000"/>
              <a:buFont typeface="Noto Sans Symbols"/>
              <a:buNone/>
            </a:pPr>
            <a:r>
              <a:t/>
            </a:r>
            <a:endParaRPr sz="5000">
              <a:latin typeface="Gill Sans"/>
              <a:ea typeface="Gill Sans"/>
              <a:cs typeface="Gill Sans"/>
              <a:sym typeface="Gill Sans"/>
            </a:endParaRPr>
          </a:p>
          <a:p>
            <a:pPr indent="-457200" lvl="0" marL="681355" rtl="0" algn="l">
              <a:lnSpc>
                <a:spcPct val="100000"/>
              </a:lnSpc>
              <a:spcBef>
                <a:spcPts val="0"/>
              </a:spcBef>
              <a:spcAft>
                <a:spcPts val="0"/>
              </a:spcAft>
              <a:buClr>
                <a:srgbClr val="C00000"/>
              </a:buClr>
              <a:buSzPts val="2850"/>
              <a:buFont typeface="Noto Sans Symbols"/>
              <a:buChar char="▪"/>
            </a:pPr>
            <a:r>
              <a:rPr lang="en-US" sz="3200">
                <a:solidFill>
                  <a:srgbClr val="3C3C3C"/>
                </a:solidFill>
                <a:latin typeface="Gill Sans"/>
                <a:ea typeface="Gill Sans"/>
                <a:cs typeface="Gill Sans"/>
                <a:sym typeface="Gill Sans"/>
              </a:rPr>
              <a:t>If a family member must contact a volunteer or contracted agency member, he/she is in</a:t>
            </a:r>
            <a:r>
              <a:rPr lang="en-US" sz="3200">
                <a:latin typeface="Gill Sans"/>
                <a:ea typeface="Gill Sans"/>
                <a:cs typeface="Gill Sans"/>
                <a:sym typeface="Gill Sans"/>
              </a:rPr>
              <a:t> </a:t>
            </a:r>
            <a:r>
              <a:rPr lang="en-US" sz="3200">
                <a:solidFill>
                  <a:srgbClr val="3C3C3C"/>
                </a:solidFill>
                <a:latin typeface="Gill Sans"/>
                <a:ea typeface="Gill Sans"/>
                <a:cs typeface="Gill Sans"/>
                <a:sym typeface="Gill Sans"/>
              </a:rPr>
              <a:t>the clinical area, the call should go through the Switchboard.</a:t>
            </a:r>
            <a:endParaRPr sz="3200">
              <a:latin typeface="Gill Sans"/>
              <a:ea typeface="Gill Sans"/>
              <a:cs typeface="Gill Sans"/>
              <a:sym typeface="Gill Sans"/>
            </a:endParaRPr>
          </a:p>
        </p:txBody>
      </p:sp>
      <p:pic>
        <p:nvPicPr>
          <p:cNvPr id="120" name="Google Shape;120;p7"/>
          <p:cNvPicPr preferRelativeResize="0"/>
          <p:nvPr/>
        </p:nvPicPr>
        <p:blipFill rotWithShape="1">
          <a:blip r:embed="rId3">
            <a:alphaModFix/>
          </a:blip>
          <a:srcRect b="0" l="0" r="0" t="0"/>
          <a:stretch/>
        </p:blipFill>
        <p:spPr>
          <a:xfrm>
            <a:off x="10972800" y="5428488"/>
            <a:ext cx="1088135" cy="131216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8"/>
          <p:cNvSpPr txBox="1"/>
          <p:nvPr>
            <p:ph type="title"/>
          </p:nvPr>
        </p:nvSpPr>
        <p:spPr>
          <a:xfrm>
            <a:off x="440436" y="614172"/>
            <a:ext cx="11309985" cy="1190625"/>
          </a:xfrm>
          <a:prstGeom prst="rect">
            <a:avLst/>
          </a:prstGeom>
          <a:solidFill>
            <a:srgbClr val="1A315F"/>
          </a:solidFill>
          <a:ln>
            <a:noFill/>
          </a:ln>
        </p:spPr>
        <p:txBody>
          <a:bodyPr anchorCtr="0" anchor="t" bIns="0" lIns="0" spcFirstLastPara="1" rIns="0" wrap="square" tIns="364475">
            <a:spAutoFit/>
          </a:bodyPr>
          <a:lstStyle/>
          <a:p>
            <a:pPr indent="0" lvl="0" marL="231775" rtl="0" algn="l">
              <a:lnSpc>
                <a:spcPct val="100000"/>
              </a:lnSpc>
              <a:spcBef>
                <a:spcPts val="0"/>
              </a:spcBef>
              <a:spcAft>
                <a:spcPts val="0"/>
              </a:spcAft>
              <a:buNone/>
            </a:pPr>
            <a:r>
              <a:rPr lang="en-US"/>
              <a:t>TOBACCO PRODUCT USE</a:t>
            </a:r>
            <a:endParaRPr/>
          </a:p>
        </p:txBody>
      </p:sp>
      <p:sp>
        <p:nvSpPr>
          <p:cNvPr id="126" name="Google Shape;126;p8"/>
          <p:cNvSpPr txBox="1"/>
          <p:nvPr/>
        </p:nvSpPr>
        <p:spPr>
          <a:xfrm>
            <a:off x="659932" y="2546346"/>
            <a:ext cx="10069830" cy="3220882"/>
          </a:xfrm>
          <a:prstGeom prst="rect">
            <a:avLst/>
          </a:prstGeom>
          <a:noFill/>
          <a:ln>
            <a:noFill/>
          </a:ln>
        </p:spPr>
        <p:txBody>
          <a:bodyPr anchorCtr="0" anchor="t" bIns="0" lIns="0" spcFirstLastPara="1" rIns="0" wrap="square" tIns="88900">
            <a:spAutoFit/>
          </a:bodyPr>
          <a:lstStyle/>
          <a:p>
            <a:pPr indent="0" lvl="0" marL="12700" rtl="0" algn="l">
              <a:lnSpc>
                <a:spcPct val="100000"/>
              </a:lnSpc>
              <a:spcBef>
                <a:spcPts val="0"/>
              </a:spcBef>
              <a:spcAft>
                <a:spcPts val="0"/>
              </a:spcAft>
              <a:buNone/>
            </a:pPr>
            <a:r>
              <a:rPr b="1" lang="en-US" sz="2500" u="sng">
                <a:solidFill>
                  <a:srgbClr val="3C3C3C"/>
                </a:solidFill>
                <a:latin typeface="Gill Sans"/>
                <a:ea typeface="Gill Sans"/>
                <a:cs typeface="Gill Sans"/>
                <a:sym typeface="Gill Sans"/>
              </a:rPr>
              <a:t>Employees/Volunteers/Students</a:t>
            </a:r>
            <a:endParaRPr sz="2500">
              <a:latin typeface="Gill Sans"/>
              <a:ea typeface="Gill Sans"/>
              <a:cs typeface="Gill Sans"/>
              <a:sym typeface="Gill Sans"/>
            </a:endParaRPr>
          </a:p>
          <a:p>
            <a:pPr indent="0" lvl="0" marL="12700" rtl="0" algn="l">
              <a:lnSpc>
                <a:spcPct val="100000"/>
              </a:lnSpc>
              <a:spcBef>
                <a:spcPts val="600"/>
              </a:spcBef>
              <a:spcAft>
                <a:spcPts val="0"/>
              </a:spcAft>
              <a:buNone/>
            </a:pPr>
            <a:r>
              <a:rPr lang="en-US" sz="2500">
                <a:solidFill>
                  <a:srgbClr val="3C3C3C"/>
                </a:solidFill>
                <a:latin typeface="Gill Sans"/>
                <a:ea typeface="Gill Sans"/>
                <a:cs typeface="Gill Sans"/>
                <a:sym typeface="Gill Sans"/>
              </a:rPr>
              <a:t>Smoking and the use of tobacco is authorized within the confines of privately-owned motor vehicles that are located on IVH property.</a:t>
            </a:r>
            <a:endParaRPr sz="2500">
              <a:solidFill>
                <a:srgbClr val="3C3C3C"/>
              </a:solidFill>
              <a:latin typeface="Gill Sans"/>
              <a:ea typeface="Gill Sans"/>
              <a:cs typeface="Gill Sans"/>
              <a:sym typeface="Gill Sans"/>
            </a:endParaRPr>
          </a:p>
          <a:p>
            <a:pPr indent="0" lvl="0" marL="12700" rtl="0" algn="l">
              <a:lnSpc>
                <a:spcPct val="100000"/>
              </a:lnSpc>
              <a:spcBef>
                <a:spcPts val="600"/>
              </a:spcBef>
              <a:spcAft>
                <a:spcPts val="0"/>
              </a:spcAft>
              <a:buNone/>
            </a:pPr>
            <a:r>
              <a:t/>
            </a:r>
            <a:endParaRPr sz="3600">
              <a:latin typeface="Gill Sans"/>
              <a:ea typeface="Gill Sans"/>
              <a:cs typeface="Gill Sans"/>
              <a:sym typeface="Gill Sans"/>
            </a:endParaRPr>
          </a:p>
          <a:p>
            <a:pPr indent="0" lvl="0" marL="12700" rtl="0" algn="l">
              <a:lnSpc>
                <a:spcPct val="100000"/>
              </a:lnSpc>
              <a:spcBef>
                <a:spcPts val="0"/>
              </a:spcBef>
              <a:spcAft>
                <a:spcPts val="0"/>
              </a:spcAft>
              <a:buNone/>
            </a:pPr>
            <a:r>
              <a:rPr b="1" lang="en-US" sz="2500" u="sng">
                <a:solidFill>
                  <a:srgbClr val="3C3C3C"/>
                </a:solidFill>
                <a:latin typeface="Gill Sans"/>
                <a:ea typeface="Gill Sans"/>
                <a:cs typeface="Gill Sans"/>
                <a:sym typeface="Gill Sans"/>
              </a:rPr>
              <a:t>Residents</a:t>
            </a:r>
            <a:endParaRPr sz="2500">
              <a:latin typeface="Gill Sans"/>
              <a:ea typeface="Gill Sans"/>
              <a:cs typeface="Gill Sans"/>
              <a:sym typeface="Gill Sans"/>
            </a:endParaRPr>
          </a:p>
          <a:p>
            <a:pPr indent="0" lvl="0" marL="12700" marR="5080" rtl="0" algn="l">
              <a:lnSpc>
                <a:spcPct val="120000"/>
              </a:lnSpc>
              <a:spcBef>
                <a:spcPts val="0"/>
              </a:spcBef>
              <a:spcAft>
                <a:spcPts val="0"/>
              </a:spcAft>
              <a:buNone/>
            </a:pPr>
            <a:r>
              <a:rPr lang="en-US" sz="2500">
                <a:solidFill>
                  <a:srgbClr val="3C3C3C"/>
                </a:solidFill>
                <a:latin typeface="Gill Sans"/>
                <a:ea typeface="Gill Sans"/>
                <a:cs typeface="Gill Sans"/>
                <a:sym typeface="Gill Sans"/>
              </a:rPr>
              <a:t>Smoking IS permitted in designated areas only with supervision and oxygen being stored in appropriate locations.</a:t>
            </a:r>
            <a:endParaRPr sz="2500">
              <a:latin typeface="Gill Sans"/>
              <a:ea typeface="Gill Sans"/>
              <a:cs typeface="Gill Sans"/>
              <a:sym typeface="Gill Sans"/>
            </a:endParaRPr>
          </a:p>
        </p:txBody>
      </p:sp>
      <p:pic>
        <p:nvPicPr>
          <p:cNvPr id="127" name="Google Shape;127;p8"/>
          <p:cNvPicPr preferRelativeResize="0"/>
          <p:nvPr/>
        </p:nvPicPr>
        <p:blipFill rotWithShape="1">
          <a:blip r:embed="rId3">
            <a:alphaModFix/>
          </a:blip>
          <a:srcRect b="0" l="0" r="0" t="0"/>
          <a:stretch/>
        </p:blipFill>
        <p:spPr>
          <a:xfrm>
            <a:off x="10972800" y="5428488"/>
            <a:ext cx="1088135" cy="131216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9"/>
          <p:cNvSpPr txBox="1"/>
          <p:nvPr>
            <p:ph type="title"/>
          </p:nvPr>
        </p:nvSpPr>
        <p:spPr>
          <a:xfrm>
            <a:off x="440436" y="614172"/>
            <a:ext cx="11309985" cy="1190625"/>
          </a:xfrm>
          <a:prstGeom prst="rect">
            <a:avLst/>
          </a:prstGeom>
          <a:solidFill>
            <a:srgbClr val="1A315F"/>
          </a:solidFill>
          <a:ln>
            <a:noFill/>
          </a:ln>
        </p:spPr>
        <p:txBody>
          <a:bodyPr anchorCtr="0" anchor="t" bIns="0" lIns="0" spcFirstLastPara="1" rIns="0" wrap="square" tIns="364475">
            <a:spAutoFit/>
          </a:bodyPr>
          <a:lstStyle/>
          <a:p>
            <a:pPr indent="0" lvl="0" marL="231775" rtl="0" algn="l">
              <a:lnSpc>
                <a:spcPct val="100000"/>
              </a:lnSpc>
              <a:spcBef>
                <a:spcPts val="0"/>
              </a:spcBef>
              <a:spcAft>
                <a:spcPts val="0"/>
              </a:spcAft>
              <a:buNone/>
            </a:pPr>
            <a:r>
              <a:rPr lang="en-US"/>
              <a:t>RESIDENT CARE RESPONSIBILITY</a:t>
            </a:r>
            <a:endParaRPr/>
          </a:p>
        </p:txBody>
      </p:sp>
      <p:sp>
        <p:nvSpPr>
          <p:cNvPr id="133" name="Google Shape;133;p9"/>
          <p:cNvSpPr txBox="1"/>
          <p:nvPr/>
        </p:nvSpPr>
        <p:spPr>
          <a:xfrm>
            <a:off x="659932" y="2165955"/>
            <a:ext cx="9378315" cy="3928127"/>
          </a:xfrm>
          <a:prstGeom prst="rect">
            <a:avLst/>
          </a:prstGeom>
          <a:noFill/>
          <a:ln>
            <a:noFill/>
          </a:ln>
        </p:spPr>
        <p:txBody>
          <a:bodyPr anchorCtr="0" anchor="t" bIns="0" lIns="0" spcFirstLastPara="1" rIns="0" wrap="square" tIns="12050">
            <a:spAutoFit/>
          </a:bodyPr>
          <a:lstStyle/>
          <a:p>
            <a:pPr indent="-394970" lvl="0" marL="407034" rtl="0" algn="l">
              <a:lnSpc>
                <a:spcPct val="100000"/>
              </a:lnSpc>
              <a:spcBef>
                <a:spcPts val="0"/>
              </a:spcBef>
              <a:spcAft>
                <a:spcPts val="0"/>
              </a:spcAft>
              <a:buClr>
                <a:srgbClr val="C00000"/>
              </a:buClr>
              <a:buSzPts val="2300"/>
              <a:buFont typeface="Noto Sans Symbols"/>
              <a:buChar char="▪"/>
            </a:pPr>
            <a:r>
              <a:rPr lang="en-US" sz="2500">
                <a:solidFill>
                  <a:srgbClr val="3C3C3C"/>
                </a:solidFill>
                <a:latin typeface="Gill Sans"/>
                <a:ea typeface="Gill Sans"/>
                <a:cs typeface="Gill Sans"/>
                <a:sym typeface="Gill Sans"/>
              </a:rPr>
              <a:t>Volunteers and Contracted agency staff member must never assume total responsibility for the resident.</a:t>
            </a:r>
            <a:endParaRPr sz="2500">
              <a:latin typeface="Gill Sans"/>
              <a:ea typeface="Gill Sans"/>
              <a:cs typeface="Gill Sans"/>
              <a:sym typeface="Gill Sans"/>
            </a:endParaRPr>
          </a:p>
          <a:p>
            <a:pPr indent="-342900" lvl="0" marL="571500" rtl="0" algn="l">
              <a:lnSpc>
                <a:spcPct val="100000"/>
              </a:lnSpc>
              <a:spcBef>
                <a:spcPts val="25"/>
              </a:spcBef>
              <a:spcAft>
                <a:spcPts val="0"/>
              </a:spcAft>
              <a:buClr>
                <a:srgbClr val="C00000"/>
              </a:buClr>
              <a:buSzPts val="3600"/>
              <a:buFont typeface="Noto Sans Symbols"/>
              <a:buNone/>
            </a:pPr>
            <a:r>
              <a:t/>
            </a:r>
            <a:endParaRPr sz="3600">
              <a:latin typeface="Gill Sans"/>
              <a:ea typeface="Gill Sans"/>
              <a:cs typeface="Gill Sans"/>
              <a:sym typeface="Gill Sans"/>
            </a:endParaRPr>
          </a:p>
          <a:p>
            <a:pPr indent="-363219" lvl="0" marL="375285" rtl="0" algn="l">
              <a:lnSpc>
                <a:spcPct val="100000"/>
              </a:lnSpc>
              <a:spcBef>
                <a:spcPts val="0"/>
              </a:spcBef>
              <a:spcAft>
                <a:spcPts val="0"/>
              </a:spcAft>
              <a:buClr>
                <a:srgbClr val="C00000"/>
              </a:buClr>
              <a:buSzPts val="2300"/>
              <a:buFont typeface="Noto Sans Symbols"/>
              <a:buChar char="▪"/>
            </a:pPr>
            <a:r>
              <a:rPr lang="en-US" sz="2500">
                <a:solidFill>
                  <a:srgbClr val="3C3C3C"/>
                </a:solidFill>
                <a:latin typeface="Gill Sans"/>
                <a:ea typeface="Gill Sans"/>
                <a:cs typeface="Gill Sans"/>
                <a:sym typeface="Gill Sans"/>
              </a:rPr>
              <a:t>All planned Volunteer and Contracted staff member must first be orientated before pertinent information for resident care. </a:t>
            </a:r>
            <a:endParaRPr sz="2500">
              <a:latin typeface="Gill Sans"/>
              <a:ea typeface="Gill Sans"/>
              <a:cs typeface="Gill Sans"/>
              <a:sym typeface="Gill Sans"/>
            </a:endParaRPr>
          </a:p>
          <a:p>
            <a:pPr indent="-260350" lvl="0" marL="457200" rtl="0" algn="l">
              <a:lnSpc>
                <a:spcPct val="100000"/>
              </a:lnSpc>
              <a:spcBef>
                <a:spcPts val="5"/>
              </a:spcBef>
              <a:spcAft>
                <a:spcPts val="0"/>
              </a:spcAft>
              <a:buSzPts val="3100"/>
              <a:buFont typeface="Noto Sans Symbols"/>
              <a:buNone/>
            </a:pPr>
            <a:r>
              <a:t/>
            </a:r>
            <a:endParaRPr sz="3100">
              <a:latin typeface="Gill Sans"/>
              <a:ea typeface="Gill Sans"/>
              <a:cs typeface="Gill Sans"/>
              <a:sym typeface="Gill Sans"/>
            </a:endParaRPr>
          </a:p>
          <a:p>
            <a:pPr indent="-342900" lvl="0" marL="354965" marR="346710" rtl="0" algn="l">
              <a:lnSpc>
                <a:spcPct val="120000"/>
              </a:lnSpc>
              <a:spcBef>
                <a:spcPts val="0"/>
              </a:spcBef>
              <a:spcAft>
                <a:spcPts val="0"/>
              </a:spcAft>
              <a:buClr>
                <a:srgbClr val="C00000"/>
              </a:buClr>
              <a:buSzPts val="2300"/>
              <a:buFont typeface="Noto Sans Symbols"/>
              <a:buChar char="▪"/>
            </a:pPr>
            <a:r>
              <a:rPr lang="en-US" sz="2500">
                <a:solidFill>
                  <a:srgbClr val="3C3C3C"/>
                </a:solidFill>
                <a:latin typeface="Gill Sans"/>
                <a:ea typeface="Gill Sans"/>
                <a:cs typeface="Gill Sans"/>
                <a:sym typeface="Gill Sans"/>
              </a:rPr>
              <a:t>A volunteer will have designated tasks they are able to perform with residents. Contracted staff, please refer to service being provided. If question on task, please speak to clinical support director of IVH.</a:t>
            </a:r>
            <a:endParaRPr sz="2500">
              <a:latin typeface="Gill Sans"/>
              <a:ea typeface="Gill Sans"/>
              <a:cs typeface="Gill Sans"/>
              <a:sym typeface="Gill Sans"/>
            </a:endParaRPr>
          </a:p>
        </p:txBody>
      </p:sp>
      <p:pic>
        <p:nvPicPr>
          <p:cNvPr id="134" name="Google Shape;134;p9"/>
          <p:cNvPicPr preferRelativeResize="0"/>
          <p:nvPr/>
        </p:nvPicPr>
        <p:blipFill rotWithShape="1">
          <a:blip r:embed="rId3">
            <a:alphaModFix/>
          </a:blip>
          <a:srcRect b="0" l="0" r="0" t="0"/>
          <a:stretch/>
        </p:blipFill>
        <p:spPr>
          <a:xfrm>
            <a:off x="10972800" y="5428488"/>
            <a:ext cx="1088135" cy="131216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675CD"/>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675CD"/>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2023-05-31T17:36:32Z</dcterms:created>
  <dc:creator>Parker, Jenny [IVH]</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A4D30E40-9663-43BC-B5FA-CA9E5A9F975F</vt:lpwstr>
  </property>
  <property fmtid="{D5CDD505-2E9C-101B-9397-08002B2CF9AE}" pid="3" name="ArticulatePath">
    <vt:lpwstr>Presentation1</vt:lpwstr>
  </property>
  <property fmtid="{D5CDD505-2E9C-101B-9397-08002B2CF9AE}" pid="4" name="Created">
    <vt:filetime>2020-02-11T00:00:00Z</vt:filetime>
  </property>
  <property fmtid="{D5CDD505-2E9C-101B-9397-08002B2CF9AE}" pid="5" name="Creator">
    <vt:lpwstr>Acrobat PDFMaker 19 for PowerPoint</vt:lpwstr>
  </property>
  <property fmtid="{D5CDD505-2E9C-101B-9397-08002B2CF9AE}" pid="6" name="LastSaved">
    <vt:filetime>2023-05-31T00:00:00Z</vt:filetime>
  </property>
  <property fmtid="{D5CDD505-2E9C-101B-9397-08002B2CF9AE}" pid="7" name="Producer">
    <vt:lpwstr>Adobe PDF Library 19.21.90</vt:lpwstr>
  </property>
</Properties>
</file>