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54" r:id="rId2"/>
    <p:sldMasterId id="2147483758" r:id="rId3"/>
    <p:sldMasterId id="2147483761" r:id="rId4"/>
  </p:sldMasterIdLst>
  <p:notesMasterIdLst>
    <p:notesMasterId r:id="rId63"/>
  </p:notesMasterIdLst>
  <p:handoutMasterIdLst>
    <p:handoutMasterId r:id="rId64"/>
  </p:handoutMasterIdLst>
  <p:sldIdLst>
    <p:sldId id="359" r:id="rId5"/>
    <p:sldId id="296" r:id="rId6"/>
    <p:sldId id="360" r:id="rId7"/>
    <p:sldId id="363" r:id="rId8"/>
    <p:sldId id="429" r:id="rId9"/>
    <p:sldId id="300" r:id="rId10"/>
    <p:sldId id="424" r:id="rId11"/>
    <p:sldId id="410" r:id="rId12"/>
    <p:sldId id="367" r:id="rId13"/>
    <p:sldId id="309" r:id="rId14"/>
    <p:sldId id="262" r:id="rId15"/>
    <p:sldId id="263" r:id="rId16"/>
    <p:sldId id="421" r:id="rId17"/>
    <p:sldId id="266" r:id="rId18"/>
    <p:sldId id="267" r:id="rId19"/>
    <p:sldId id="422" r:id="rId20"/>
    <p:sldId id="271" r:id="rId21"/>
    <p:sldId id="273" r:id="rId22"/>
    <p:sldId id="268" r:id="rId23"/>
    <p:sldId id="434" r:id="rId24"/>
    <p:sldId id="269" r:id="rId25"/>
    <p:sldId id="274" r:id="rId26"/>
    <p:sldId id="412" r:id="rId27"/>
    <p:sldId id="270" r:id="rId28"/>
    <p:sldId id="276" r:id="rId29"/>
    <p:sldId id="277" r:id="rId30"/>
    <p:sldId id="308" r:id="rId31"/>
    <p:sldId id="278" r:id="rId32"/>
    <p:sldId id="425" r:id="rId33"/>
    <p:sldId id="435" r:id="rId34"/>
    <p:sldId id="407" r:id="rId35"/>
    <p:sldId id="280" r:id="rId36"/>
    <p:sldId id="432" r:id="rId37"/>
    <p:sldId id="411" r:id="rId38"/>
    <p:sldId id="355" r:id="rId39"/>
    <p:sldId id="357" r:id="rId40"/>
    <p:sldId id="377" r:id="rId41"/>
    <p:sldId id="368" r:id="rId42"/>
    <p:sldId id="413" r:id="rId43"/>
    <p:sldId id="406" r:id="rId44"/>
    <p:sldId id="378" r:id="rId45"/>
    <p:sldId id="369" r:id="rId46"/>
    <p:sldId id="405" r:id="rId47"/>
    <p:sldId id="436" r:id="rId48"/>
    <p:sldId id="358" r:id="rId49"/>
    <p:sldId id="371" r:id="rId50"/>
    <p:sldId id="372" r:id="rId51"/>
    <p:sldId id="392" r:id="rId52"/>
    <p:sldId id="433" r:id="rId53"/>
    <p:sldId id="375" r:id="rId54"/>
    <p:sldId id="423" r:id="rId55"/>
    <p:sldId id="373" r:id="rId56"/>
    <p:sldId id="374" r:id="rId57"/>
    <p:sldId id="376" r:id="rId58"/>
    <p:sldId id="417" r:id="rId59"/>
    <p:sldId id="419" r:id="rId60"/>
    <p:sldId id="420" r:id="rId61"/>
    <p:sldId id="437" r:id="rId6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Margaret [IPIB]" initials="J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18AB3"/>
    <a:srgbClr val="D34817"/>
    <a:srgbClr val="878284"/>
    <a:srgbClr val="1C3463"/>
    <a:srgbClr val="FAB907"/>
    <a:srgbClr val="FCC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6280" autoAdjust="0"/>
    <p:restoredTop sz="93388" autoAdjust="0"/>
  </p:normalViewPr>
  <p:slideViewPr>
    <p:cSldViewPr snapToGrid="0">
      <p:cViewPr varScale="1">
        <p:scale>
          <a:sx n="72" d="100"/>
          <a:sy n="72" d="100"/>
        </p:scale>
        <p:origin x="58"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604F76-848B-4FBB-808E-D1A72D7366C8}"/>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CD953D-BEC5-46AA-A9E1-1818B79CF825}"/>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CBE27ABC-3AB4-4D19-B14D-AA7EB1CA76FB}"/>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A61338-9E22-4DD5-A7C4-8286B8DE7031}"/>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FD4AC456-4A22-4D35-B363-BAFEA57CC6EF}" type="slidenum">
              <a:rPr lang="en-US" smtClean="0"/>
              <a:t>‹#›</a:t>
            </a:fld>
            <a:endParaRPr lang="en-US"/>
          </a:p>
        </p:txBody>
      </p:sp>
    </p:spTree>
    <p:extLst>
      <p:ext uri="{BB962C8B-B14F-4D97-AF65-F5344CB8AC3E}">
        <p14:creationId xmlns:p14="http://schemas.microsoft.com/office/powerpoint/2010/main" val="40575137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DB87534-C1E4-492D-B61A-E9C3D91C607F}" type="slidenum">
              <a:rPr lang="en-US" smtClean="0"/>
              <a:t>‹#›</a:t>
            </a:fld>
            <a:endParaRPr lang="en-US" dirty="0"/>
          </a:p>
        </p:txBody>
      </p:sp>
    </p:spTree>
    <p:extLst>
      <p:ext uri="{BB962C8B-B14F-4D97-AF65-F5344CB8AC3E}">
        <p14:creationId xmlns:p14="http://schemas.microsoft.com/office/powerpoint/2010/main" val="363242072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a:t>
            </a:fld>
            <a:endParaRPr lang="en-US" dirty="0"/>
          </a:p>
        </p:txBody>
      </p:sp>
      <p:sp>
        <p:nvSpPr>
          <p:cNvPr id="5" name="Date Placeholder 4">
            <a:extLst>
              <a:ext uri="{FF2B5EF4-FFF2-40B4-BE49-F238E27FC236}">
                <a16:creationId xmlns:a16="http://schemas.microsoft.com/office/drawing/2014/main" id="{7B92018F-62C1-4744-87EF-A0D875B520C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0517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10</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BFA6769-218B-4C3E-8543-2EA05ECC56E1}"/>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0589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dirty="0">
                <a:solidFill>
                  <a:schemeClr val="tx2"/>
                </a:solidFill>
              </a:rPr>
              <a:t>First enacted July 1, 1967</a:t>
            </a:r>
          </a:p>
          <a:p>
            <a:pPr>
              <a:lnSpc>
                <a:spcPct val="110000"/>
              </a:lnSpc>
            </a:pPr>
            <a:endParaRPr lang="en-US" dirty="0">
              <a:solidFill>
                <a:schemeClr val="tx2"/>
              </a:solidFill>
            </a:endParaRPr>
          </a:p>
          <a:p>
            <a:pPr>
              <a:lnSpc>
                <a:spcPct val="110000"/>
              </a:lnSpc>
            </a:pPr>
            <a:r>
              <a:rPr lang="en-US" dirty="0">
                <a:solidFill>
                  <a:schemeClr val="tx2"/>
                </a:solidFill>
              </a:rPr>
              <a:t>Tweaked from the 1970’s on</a:t>
            </a:r>
          </a:p>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11</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393B113-28F5-4E5D-88E3-8B5409EFA5D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0903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12</a:t>
            </a:fld>
            <a:endParaRPr lang="en-US" dirty="0"/>
          </a:p>
        </p:txBody>
      </p:sp>
      <p:sp>
        <p:nvSpPr>
          <p:cNvPr id="5" name="Date Placeholder 4">
            <a:extLst>
              <a:ext uri="{FF2B5EF4-FFF2-40B4-BE49-F238E27FC236}">
                <a16:creationId xmlns:a16="http://schemas.microsoft.com/office/drawing/2014/main" id="{A5426C79-7895-4F00-8106-9691D3B3B75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46732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13</a:t>
            </a:fld>
            <a:endParaRPr lang="en-US" dirty="0"/>
          </a:p>
        </p:txBody>
      </p:sp>
      <p:sp>
        <p:nvSpPr>
          <p:cNvPr id="5" name="Date Placeholder 4">
            <a:extLst>
              <a:ext uri="{FF2B5EF4-FFF2-40B4-BE49-F238E27FC236}">
                <a16:creationId xmlns:a16="http://schemas.microsoft.com/office/drawing/2014/main" id="{FB643193-1F65-40B5-850B-7DE7A1480BC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4238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14</a:t>
            </a:fld>
            <a:endParaRPr lang="en-US" dirty="0"/>
          </a:p>
        </p:txBody>
      </p:sp>
      <p:sp>
        <p:nvSpPr>
          <p:cNvPr id="5" name="Date Placeholder 4">
            <a:extLst>
              <a:ext uri="{FF2B5EF4-FFF2-40B4-BE49-F238E27FC236}">
                <a16:creationId xmlns:a16="http://schemas.microsoft.com/office/drawing/2014/main" id="{9A1FF420-1A03-44C8-AB39-FB14024415B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6177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15</a:t>
            </a:fld>
            <a:endParaRPr lang="en-US" dirty="0"/>
          </a:p>
        </p:txBody>
      </p:sp>
      <p:sp>
        <p:nvSpPr>
          <p:cNvPr id="5" name="Date Placeholder 4">
            <a:extLst>
              <a:ext uri="{FF2B5EF4-FFF2-40B4-BE49-F238E27FC236}">
                <a16:creationId xmlns:a16="http://schemas.microsoft.com/office/drawing/2014/main" id="{8516C121-6558-48CF-88E6-1D9C81A3759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25589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16</a:t>
            </a:fld>
            <a:endParaRPr lang="en-US" dirty="0"/>
          </a:p>
        </p:txBody>
      </p:sp>
      <p:sp>
        <p:nvSpPr>
          <p:cNvPr id="5" name="Date Placeholder 4">
            <a:extLst>
              <a:ext uri="{FF2B5EF4-FFF2-40B4-BE49-F238E27FC236}">
                <a16:creationId xmlns:a16="http://schemas.microsoft.com/office/drawing/2014/main" id="{B7E7B763-243F-43AF-8B01-B0F6C49129A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6806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17</a:t>
            </a:fld>
            <a:endParaRPr lang="en-US" dirty="0"/>
          </a:p>
        </p:txBody>
      </p:sp>
      <p:sp>
        <p:nvSpPr>
          <p:cNvPr id="5" name="Date Placeholder 4">
            <a:extLst>
              <a:ext uri="{FF2B5EF4-FFF2-40B4-BE49-F238E27FC236}">
                <a16:creationId xmlns:a16="http://schemas.microsoft.com/office/drawing/2014/main" id="{5CD20C3F-B6C8-46D8-8B7A-8D0C97041A6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68118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18</a:t>
            </a:fld>
            <a:endParaRPr lang="en-US" dirty="0"/>
          </a:p>
        </p:txBody>
      </p:sp>
      <p:sp>
        <p:nvSpPr>
          <p:cNvPr id="5" name="Date Placeholder 4">
            <a:extLst>
              <a:ext uri="{FF2B5EF4-FFF2-40B4-BE49-F238E27FC236}">
                <a16:creationId xmlns:a16="http://schemas.microsoft.com/office/drawing/2014/main" id="{87F3B64E-7E36-4422-939E-BAC506C5A85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4626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19</a:t>
            </a:fld>
            <a:endParaRPr lang="en-US" dirty="0"/>
          </a:p>
        </p:txBody>
      </p:sp>
      <p:sp>
        <p:nvSpPr>
          <p:cNvPr id="5" name="Date Placeholder 4">
            <a:extLst>
              <a:ext uri="{FF2B5EF4-FFF2-40B4-BE49-F238E27FC236}">
                <a16:creationId xmlns:a16="http://schemas.microsoft.com/office/drawing/2014/main" id="{6C7B91DD-54F0-4AF1-A2B8-BBEC115296C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20768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2</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945650F0-48C3-4FDB-87FE-C9493F8AC2F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8724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21</a:t>
            </a:fld>
            <a:endParaRPr lang="en-US" dirty="0"/>
          </a:p>
        </p:txBody>
      </p:sp>
      <p:sp>
        <p:nvSpPr>
          <p:cNvPr id="5" name="Date Placeholder 4">
            <a:extLst>
              <a:ext uri="{FF2B5EF4-FFF2-40B4-BE49-F238E27FC236}">
                <a16:creationId xmlns:a16="http://schemas.microsoft.com/office/drawing/2014/main" id="{910DA0EE-DD7B-4610-9793-10F9B0BE6912}"/>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8479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22</a:t>
            </a:fld>
            <a:endParaRPr lang="en-US" dirty="0"/>
          </a:p>
        </p:txBody>
      </p:sp>
      <p:sp>
        <p:nvSpPr>
          <p:cNvPr id="5" name="Date Placeholder 4">
            <a:extLst>
              <a:ext uri="{FF2B5EF4-FFF2-40B4-BE49-F238E27FC236}">
                <a16:creationId xmlns:a16="http://schemas.microsoft.com/office/drawing/2014/main" id="{BE67CFA3-8923-48FB-A44C-222737C110F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42899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23</a:t>
            </a:fld>
            <a:endParaRPr lang="en-US" dirty="0"/>
          </a:p>
        </p:txBody>
      </p:sp>
      <p:sp>
        <p:nvSpPr>
          <p:cNvPr id="5" name="Date Placeholder 4">
            <a:extLst>
              <a:ext uri="{FF2B5EF4-FFF2-40B4-BE49-F238E27FC236}">
                <a16:creationId xmlns:a16="http://schemas.microsoft.com/office/drawing/2014/main" id="{9A40D08D-230D-4CB1-BF4C-5FD528747DC9}"/>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9996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24</a:t>
            </a:fld>
            <a:endParaRPr lang="en-US" dirty="0"/>
          </a:p>
        </p:txBody>
      </p:sp>
      <p:sp>
        <p:nvSpPr>
          <p:cNvPr id="5" name="Date Placeholder 4">
            <a:extLst>
              <a:ext uri="{FF2B5EF4-FFF2-40B4-BE49-F238E27FC236}">
                <a16:creationId xmlns:a16="http://schemas.microsoft.com/office/drawing/2014/main" id="{0F3D1467-6EE1-4B6E-9CAA-1CEC8FCE82E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450890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25</a:t>
            </a:fld>
            <a:endParaRPr lang="en-US" dirty="0"/>
          </a:p>
        </p:txBody>
      </p:sp>
      <p:sp>
        <p:nvSpPr>
          <p:cNvPr id="5" name="Date Placeholder 4">
            <a:extLst>
              <a:ext uri="{FF2B5EF4-FFF2-40B4-BE49-F238E27FC236}">
                <a16:creationId xmlns:a16="http://schemas.microsoft.com/office/drawing/2014/main" id="{B2CCB65F-9FA4-4EE1-98F1-F60ACAC7D3F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5276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26</a:t>
            </a:fld>
            <a:endParaRPr lang="en-US" dirty="0"/>
          </a:p>
        </p:txBody>
      </p:sp>
      <p:sp>
        <p:nvSpPr>
          <p:cNvPr id="5" name="Date Placeholder 4">
            <a:extLst>
              <a:ext uri="{FF2B5EF4-FFF2-40B4-BE49-F238E27FC236}">
                <a16:creationId xmlns:a16="http://schemas.microsoft.com/office/drawing/2014/main" id="{6A722B9C-5CD7-4EE7-9009-DEBFAC97C944}"/>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67928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EC781-3611-490F-A0F9-757BEBA072C1}" type="slidenum">
              <a:rPr lang="en-US" smtClean="0"/>
              <a:pPr/>
              <a:t>27</a:t>
            </a:fld>
            <a:endParaRPr lang="en-US" dirty="0"/>
          </a:p>
        </p:txBody>
      </p:sp>
      <p:sp>
        <p:nvSpPr>
          <p:cNvPr id="5" name="Date Placeholder 4">
            <a:extLst>
              <a:ext uri="{FF2B5EF4-FFF2-40B4-BE49-F238E27FC236}">
                <a16:creationId xmlns:a16="http://schemas.microsoft.com/office/drawing/2014/main" id="{2C0A91F0-B29A-4E89-88BF-6CAE66F28A9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62617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 2016: Members can't be excluded from a closed session unless conflict of interst</a:t>
            </a:r>
          </a:p>
        </p:txBody>
      </p:sp>
      <p:sp>
        <p:nvSpPr>
          <p:cNvPr id="4" name="Slide Number Placeholder 3"/>
          <p:cNvSpPr>
            <a:spLocks noGrp="1"/>
          </p:cNvSpPr>
          <p:nvPr>
            <p:ph type="sldNum" sz="quarter" idx="10"/>
          </p:nvPr>
        </p:nvSpPr>
        <p:spPr/>
        <p:txBody>
          <a:bodyPr/>
          <a:lstStyle/>
          <a:p>
            <a:fld id="{069EC781-3611-490F-A0F9-757BEBA072C1}" type="slidenum">
              <a:rPr lang="en-US" smtClean="0"/>
              <a:pPr/>
              <a:t>28</a:t>
            </a:fld>
            <a:endParaRPr lang="en-US" dirty="0"/>
          </a:p>
        </p:txBody>
      </p:sp>
      <p:sp>
        <p:nvSpPr>
          <p:cNvPr id="5" name="Date Placeholder 4">
            <a:extLst>
              <a:ext uri="{FF2B5EF4-FFF2-40B4-BE49-F238E27FC236}">
                <a16:creationId xmlns:a16="http://schemas.microsoft.com/office/drawing/2014/main" id="{4D9B2C97-B8F5-4343-B0A9-6A27C8549B4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609995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29</a:t>
            </a:fld>
            <a:endParaRPr lang="en-US" dirty="0"/>
          </a:p>
        </p:txBody>
      </p:sp>
      <p:sp>
        <p:nvSpPr>
          <p:cNvPr id="5" name="Date Placeholder 4">
            <a:extLst>
              <a:ext uri="{FF2B5EF4-FFF2-40B4-BE49-F238E27FC236}">
                <a16:creationId xmlns:a16="http://schemas.microsoft.com/office/drawing/2014/main" id="{514B4B16-17B4-4A35-A777-616FA78F9E0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9532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31</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EA6CAB7-3342-4BC5-B4D7-04F03DD18B6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84568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3</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E1891AD8-324C-42AB-BBE4-2323163B0A9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490585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32</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084D9534-A5CB-4462-ACF4-9EB2BD00556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5548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34</a:t>
            </a:fld>
            <a:endParaRPr lang="en-US" dirty="0"/>
          </a:p>
        </p:txBody>
      </p:sp>
      <p:sp>
        <p:nvSpPr>
          <p:cNvPr id="5" name="Date Placeholder 4">
            <a:extLst>
              <a:ext uri="{FF2B5EF4-FFF2-40B4-BE49-F238E27FC236}">
                <a16:creationId xmlns:a16="http://schemas.microsoft.com/office/drawing/2014/main" id="{AA26F949-422F-4C0C-989F-07F5910B647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33313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35</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832D33D-46BC-4383-994B-560642ADE04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66400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36</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EBC2CCA-A2E1-4E73-BBA6-DDC9720D491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799289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37</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38F4C57-2E92-4701-95EE-80A909C3A1A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60536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38</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DA63FBDD-98F0-46D8-8F0B-48304B4340C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456269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39</a:t>
            </a:fld>
            <a:endParaRPr lang="en-US" dirty="0"/>
          </a:p>
        </p:txBody>
      </p:sp>
      <p:sp>
        <p:nvSpPr>
          <p:cNvPr id="5" name="Date Placeholder 4">
            <a:extLst>
              <a:ext uri="{FF2B5EF4-FFF2-40B4-BE49-F238E27FC236}">
                <a16:creationId xmlns:a16="http://schemas.microsoft.com/office/drawing/2014/main" id="{10A1C3D6-8E43-446B-AA03-248F48BC2B6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08371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40</a:t>
            </a:fld>
            <a:endParaRPr lang="en-US" dirty="0"/>
          </a:p>
        </p:txBody>
      </p:sp>
      <p:sp>
        <p:nvSpPr>
          <p:cNvPr id="5" name="Date Placeholder 4">
            <a:extLst>
              <a:ext uri="{FF2B5EF4-FFF2-40B4-BE49-F238E27FC236}">
                <a16:creationId xmlns:a16="http://schemas.microsoft.com/office/drawing/2014/main" id="{6224AA5B-C73A-4020-B000-1014BEEC83F7}"/>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787665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41</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56A7941-13AA-4297-9DC0-116200FD779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65224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42</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65E666C5-E620-43A6-9BC7-70605960FEE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59696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4</a:t>
            </a:fld>
            <a:endParaRPr lang="en-US">
              <a:solidFill>
                <a:prstClr val="black"/>
              </a:solidFill>
              <a:latin typeface="Calibri"/>
            </a:endParaRPr>
          </a:p>
        </p:txBody>
      </p:sp>
    </p:spTree>
    <p:extLst>
      <p:ext uri="{BB962C8B-B14F-4D97-AF65-F5344CB8AC3E}">
        <p14:creationId xmlns:p14="http://schemas.microsoft.com/office/powerpoint/2010/main" val="1251308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43</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E10BF308-1F1D-4284-93C7-C3BA60EB882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19364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44</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56A7941-13AA-4297-9DC0-116200FD779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485265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45</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3ECBE28D-A120-49C8-AC6A-EFF9E0ECBAD5}"/>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305429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46</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58E6057D-95DA-4E9F-8416-0522993A4AE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8386468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47</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77A9EF81-694B-4056-A9E1-AEF7E80EE63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7709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48</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FA62FB92-68F5-4392-BC7D-F9675AD7EC1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206074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50</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C8D57D9B-F48F-4EB9-B555-E908F822988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687179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51</a:t>
            </a:fld>
            <a:endParaRPr lang="en-US" dirty="0"/>
          </a:p>
        </p:txBody>
      </p:sp>
      <p:sp>
        <p:nvSpPr>
          <p:cNvPr id="5" name="Date Placeholder 4">
            <a:extLst>
              <a:ext uri="{FF2B5EF4-FFF2-40B4-BE49-F238E27FC236}">
                <a16:creationId xmlns:a16="http://schemas.microsoft.com/office/drawing/2014/main" id="{5382BD02-4EA5-477E-BEF1-549F4016689B}"/>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92742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52</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4DB092DE-2A58-4BB3-88CC-526F4E8252CD}"/>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362785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53</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8E3AC503-5A5C-4B2F-A328-FD9EB36630C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0655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buFont typeface="Arial" panose="020B0604020202020204" pitchFamily="34" charset="0"/>
              <a:buChar char="•"/>
              <a:defRPr/>
            </a:pPr>
            <a:r>
              <a:rPr lang="en-US" dirty="0">
                <a:latin typeface="Arial" panose="020B0604020202020204" pitchFamily="34" charset="0"/>
                <a:cs typeface="Arial" panose="020B0604020202020204" pitchFamily="34" charset="0"/>
              </a:rPr>
              <a:t>Amendments to both Chapter 21 and 22 provide protection to government officials who rely on written advice of the Public Information Board, the attorney general or the government body’s attorney.</a:t>
            </a:r>
          </a:p>
          <a:p>
            <a:pPr marL="349415" indent="-34941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349415" indent="-349415">
              <a:buFont typeface="Arial" panose="020B0604020202020204" pitchFamily="34" charset="0"/>
              <a:buChar char="•"/>
              <a:defRPr/>
            </a:pPr>
            <a:r>
              <a:rPr lang="en-US" dirty="0">
                <a:latin typeface="Arial" panose="020B0604020202020204" pitchFamily="34" charset="0"/>
                <a:cs typeface="Arial" panose="020B0604020202020204" pitchFamily="34" charset="0"/>
              </a:rPr>
              <a:t>The board can assess damages, void action taken in violation of the open meetings law, and require a government body or official to take any appropriate remedial action. 23.10(3)(b)</a:t>
            </a:r>
          </a:p>
          <a:p>
            <a:pPr marL="349415" indent="-349415">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349415" indent="-349415">
              <a:buFont typeface="Arial" panose="020B0604020202020204" pitchFamily="34" charset="0"/>
              <a:buChar char="•"/>
              <a:defRPr/>
            </a:pPr>
            <a:r>
              <a:rPr lang="en-US" dirty="0">
                <a:latin typeface="Arial" panose="020B0604020202020204" pitchFamily="34" charset="0"/>
                <a:cs typeface="Arial" panose="020B0604020202020204" pitchFamily="34" charset="0"/>
              </a:rPr>
              <a:t>The board does not have the authority to unilaterally remove a person from office, but it may file an action to remove someone from office under Chapters 21 or 22, which include “two strikes and you’re out” provisions that direct the court to order the removal of an official upon his or her second violation during a term. 23.10(3)(c)</a:t>
            </a:r>
          </a:p>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5</a:t>
            </a:fld>
            <a:endParaRPr lang="en-US">
              <a:solidFill>
                <a:prstClr val="black"/>
              </a:solidFill>
              <a:latin typeface="Calibri"/>
            </a:endParaRPr>
          </a:p>
        </p:txBody>
      </p:sp>
    </p:spTree>
    <p:extLst>
      <p:ext uri="{BB962C8B-B14F-4D97-AF65-F5344CB8AC3E}">
        <p14:creationId xmlns:p14="http://schemas.microsoft.com/office/powerpoint/2010/main" val="25604311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69EC781-3611-490F-A0F9-757BEBA072C1}" type="slidenum">
              <a:rPr lang="en-US">
                <a:solidFill>
                  <a:prstClr val="black"/>
                </a:solidFill>
                <a:latin typeface="Calibri" panose="020F0502020204030204"/>
              </a:rPr>
              <a:pPr defTabSz="465887">
                <a:defRPr/>
              </a:pPr>
              <a:t>54</a:t>
            </a:fld>
            <a:endParaRPr lang="en-US"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02F5616-3CDA-492D-85D5-913DBEEBC0C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916257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55</a:t>
            </a:fld>
            <a:endParaRPr lang="en-US" dirty="0"/>
          </a:p>
        </p:txBody>
      </p:sp>
      <p:sp>
        <p:nvSpPr>
          <p:cNvPr id="5" name="Date Placeholder 4">
            <a:extLst>
              <a:ext uri="{FF2B5EF4-FFF2-40B4-BE49-F238E27FC236}">
                <a16:creationId xmlns:a16="http://schemas.microsoft.com/office/drawing/2014/main" id="{3C676A19-0570-418A-8EF6-6C5CCAC813A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10171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56</a:t>
            </a:fld>
            <a:endParaRPr lang="en-US" dirty="0"/>
          </a:p>
        </p:txBody>
      </p:sp>
      <p:sp>
        <p:nvSpPr>
          <p:cNvPr id="5" name="Date Placeholder 4">
            <a:extLst>
              <a:ext uri="{FF2B5EF4-FFF2-40B4-BE49-F238E27FC236}">
                <a16:creationId xmlns:a16="http://schemas.microsoft.com/office/drawing/2014/main" id="{97F558EB-05D7-4B8C-ABD7-CC6A418BBC93}"/>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98864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57</a:t>
            </a:fld>
            <a:endParaRPr lang="en-US" dirty="0"/>
          </a:p>
        </p:txBody>
      </p:sp>
      <p:sp>
        <p:nvSpPr>
          <p:cNvPr id="5" name="Date Placeholder 4">
            <a:extLst>
              <a:ext uri="{FF2B5EF4-FFF2-40B4-BE49-F238E27FC236}">
                <a16:creationId xmlns:a16="http://schemas.microsoft.com/office/drawing/2014/main" id="{335F57C9-ED57-4397-895F-78DBDE22CF6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1847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6</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9D4E5B1F-F7B9-4EC2-A580-8637D37A984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6870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7</a:t>
            </a:fld>
            <a:endParaRPr lang="en-US" dirty="0"/>
          </a:p>
        </p:txBody>
      </p:sp>
      <p:sp>
        <p:nvSpPr>
          <p:cNvPr id="5" name="Date Placeholder 4">
            <a:extLst>
              <a:ext uri="{FF2B5EF4-FFF2-40B4-BE49-F238E27FC236}">
                <a16:creationId xmlns:a16="http://schemas.microsoft.com/office/drawing/2014/main" id="{17C86D97-E97F-4675-86C9-4771C9D36996}"/>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8577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B87534-C1E4-492D-B61A-E9C3D91C607F}" type="slidenum">
              <a:rPr lang="en-US" smtClean="0"/>
              <a:t>8</a:t>
            </a:fld>
            <a:endParaRPr lang="en-US" dirty="0"/>
          </a:p>
        </p:txBody>
      </p:sp>
      <p:sp>
        <p:nvSpPr>
          <p:cNvPr id="5" name="Date Placeholder 4">
            <a:extLst>
              <a:ext uri="{FF2B5EF4-FFF2-40B4-BE49-F238E27FC236}">
                <a16:creationId xmlns:a16="http://schemas.microsoft.com/office/drawing/2014/main" id="{B722CE4E-C663-41A9-B186-C30AD2D6B3B0}"/>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92057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69EC781-3611-490F-A0F9-757BEBA072C1}" type="slidenum">
              <a:rPr lang="en-US">
                <a:solidFill>
                  <a:prstClr val="black"/>
                </a:solidFill>
                <a:latin typeface="Calibri"/>
              </a:rPr>
              <a:pPr defTabSz="931774">
                <a:defRPr/>
              </a:pPr>
              <a:t>9</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AB7FDEEF-8C66-4276-A189-C8BBA1BB8748}"/>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2599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cxnSp>
        <p:nvCxnSpPr>
          <p:cNvPr id="12" name="Straight Connector 11">
            <a:extLst>
              <a:ext uri="{FF2B5EF4-FFF2-40B4-BE49-F238E27FC236}">
                <a16:creationId xmlns:a16="http://schemas.microsoft.com/office/drawing/2014/main" id="{98D543FA-046E-4D9F-A594-D2B1B15AB646}"/>
              </a:ext>
            </a:extLst>
          </p:cNvPr>
          <p:cNvCxnSpPr/>
          <p:nvPr userDrawn="1"/>
        </p:nvCxnSpPr>
        <p:spPr>
          <a:xfrm>
            <a:off x="1406555" y="4904127"/>
            <a:ext cx="91440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0245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DA84C-C3A3-4F2A-A312-CA3BAE41B02E}"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804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DA84C-C3A3-4F2A-A312-CA3BAE41B02E}"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706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98D543FA-046E-4D9F-A594-D2B1B15AB646}"/>
              </a:ext>
            </a:extLst>
          </p:cNvPr>
          <p:cNvCxnSpPr/>
          <p:nvPr userDrawn="1"/>
        </p:nvCxnSpPr>
        <p:spPr>
          <a:xfrm>
            <a:off x="1406555" y="4904127"/>
            <a:ext cx="91440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8406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64816FD8-7F94-4F2F-B102-D39313D56CF0}"/>
              </a:ext>
            </a:extLst>
          </p:cNvPr>
          <p:cNvCxnSpPr>
            <a:cxnSpLocks/>
          </p:cNvCxnSpPr>
          <p:nvPr userDrawn="1"/>
        </p:nvCxnSpPr>
        <p:spPr>
          <a:xfrm>
            <a:off x="838200"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229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E7077-0234-4630-92E5-DE179E54C9F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A1E0F9-67DC-498D-8F41-99D9AE85EB90}"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C22EDA66-34B3-44F3-8B91-E153DED035A0}"/>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78633"/>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E7077-0234-4630-92E5-DE179E54C9F6}" type="datetimeFigureOut">
              <a:rPr kumimoji="0" lang="en-US" sz="1050" b="0" i="0" u="none" strike="noStrike" kern="1200" cap="none" spc="0" normalizeH="0" baseline="0" noProof="0" smtClean="0">
                <a:ln>
                  <a:noFill/>
                </a:ln>
                <a:solidFill>
                  <a:srgbClr val="DDDDDD">
                    <a:lumMod val="40000"/>
                    <a:lumOff val="60000"/>
                  </a:srgbClr>
                </a:solidFill>
                <a:effectLst/>
                <a:uLnTx/>
                <a:uFillTx/>
                <a:latin typeface="Century Schoolbook" panose="0204060405050502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DDDDDD">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DDDDD">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A1E0F9-67DC-498D-8F41-99D9AE85EB90}" type="slidenum">
              <a:rPr kumimoji="0" lang="en-US" sz="3600" b="0" i="0" u="none" strike="noStrike" kern="1200" cap="none" spc="0" normalizeH="0" baseline="0" noProof="0" smtClean="0">
                <a:ln>
                  <a:noFill/>
                </a:ln>
                <a:solidFill>
                  <a:srgbClr val="DDDDDD">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DDDDD">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3989237"/>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E433329F-3CA9-4EE5-A98E-DBAF53B6EC11}"/>
              </a:ext>
            </a:extLst>
          </p:cNvPr>
          <p:cNvCxnSpPr/>
          <p:nvPr userDrawn="1"/>
        </p:nvCxnSpPr>
        <p:spPr>
          <a:xfrm>
            <a:off x="1406555" y="4904127"/>
            <a:ext cx="91440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6123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5DE3C7C-D5A9-4E76-BE3B-0F4D50571109}"/>
              </a:ext>
            </a:extLst>
          </p:cNvPr>
          <p:cNvCxnSpPr>
            <a:cxnSpLocks/>
          </p:cNvCxnSpPr>
          <p:nvPr userDrawn="1"/>
        </p:nvCxnSpPr>
        <p:spPr>
          <a:xfrm>
            <a:off x="838200"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567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DA84C-C3A3-4F2A-A312-CA3BAE41B02E}"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1046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584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64816FD8-7F94-4F2F-B102-D39313D56CF0}"/>
              </a:ext>
            </a:extLst>
          </p:cNvPr>
          <p:cNvCxnSpPr>
            <a:cxnSpLocks/>
          </p:cNvCxnSpPr>
          <p:nvPr userDrawn="1"/>
        </p:nvCxnSpPr>
        <p:spPr>
          <a:xfrm>
            <a:off x="838200"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F8FBE8-0C20-4E02-B818-79C73F3132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2431" y="5354850"/>
            <a:ext cx="3049844" cy="1422445"/>
          </a:xfrm>
          <a:prstGeom prst="rect">
            <a:avLst/>
          </a:prstGeom>
        </p:spPr>
      </p:pic>
    </p:spTree>
    <p:extLst>
      <p:ext uri="{BB962C8B-B14F-4D97-AF65-F5344CB8AC3E}">
        <p14:creationId xmlns:p14="http://schemas.microsoft.com/office/powerpoint/2010/main" val="89575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DA84C-C3A3-4F2A-A312-CA3BAE41B02E}"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37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7E7077-0234-4630-92E5-DE179E54C9F6}" type="datetimeFigureOut">
              <a:rPr kumimoji="0" lang="en-US" sz="1050" b="0" i="0" u="none" strike="noStrike" kern="1200" cap="none" spc="0" normalizeH="0" baseline="0" noProof="0" smtClean="0">
                <a:ln>
                  <a:noFill/>
                </a:ln>
                <a:solidFill>
                  <a:srgbClr val="418AB3">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9/30/2024</a:t>
            </a:fld>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418AB3">
                  <a:lumMod val="40000"/>
                  <a:lumOff val="60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EA1E0F9-67DC-498D-8F41-99D9AE85EB90}" type="slidenum">
              <a:rPr kumimoji="0" lang="en-US" sz="3600" b="0" i="0" u="none" strike="noStrike" kern="1200" cap="none" spc="0" normalizeH="0" baseline="0" noProof="0" smtClean="0">
                <a:ln>
                  <a:noFill/>
                </a:ln>
                <a:solidFill>
                  <a:srgbClr val="418AB3">
                    <a:lumMod val="60000"/>
                    <a:lumOff val="40000"/>
                  </a:srgbClr>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418AB3">
                  <a:lumMod val="60000"/>
                  <a:lumOff val="40000"/>
                </a:srgbClr>
              </a:solidFill>
              <a:effectLst/>
              <a:uLnTx/>
              <a:uFillTx/>
              <a:latin typeface="Arial" panose="020B06040202020202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4A2A8F15-A9D3-415B-A9C5-CC4F007EDE0C}"/>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81785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0DA84C-C3A3-4F2A-A312-CA3BAE41B02E}"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3545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Tree>
    <p:extLst>
      <p:ext uri="{BB962C8B-B14F-4D97-AF65-F5344CB8AC3E}">
        <p14:creationId xmlns:p14="http://schemas.microsoft.com/office/powerpoint/2010/main" val="998576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Tree>
    <p:extLst>
      <p:ext uri="{BB962C8B-B14F-4D97-AF65-F5344CB8AC3E}">
        <p14:creationId xmlns:p14="http://schemas.microsoft.com/office/powerpoint/2010/main" val="1165559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DA84C-C3A3-4F2A-A312-CA3BAE41B02E}"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6936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0DA84C-C3A3-4F2A-A312-CA3BAE41B02E}" type="slidenum">
              <a:rPr lang="en-US" smtClean="0"/>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975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7E7077-0234-4630-92E5-DE179E54C9F6}"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A1E0F9-67DC-498D-8F41-99D9AE85EB90}" type="slidenum">
              <a:rPr lang="en-US" smtClean="0"/>
              <a:pPr/>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472072"/>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89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0DA84C-C3A3-4F2A-A312-CA3BAE41B02E}" type="slidenum">
              <a:rPr lang="en-US" smtClean="0"/>
              <a:t>‹#›</a:t>
            </a:fld>
            <a:endParaRPr lang="en-US" dirty="0"/>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532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E7077-0234-4630-92E5-DE179E54C9F6}" type="datetimeFigureOut">
              <a:rPr lang="en-US" smtClean="0"/>
              <a:pPr/>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A1E0F9-67DC-498D-8F41-99D9AE85EB90}" type="slidenum">
              <a:rPr lang="en-US" smtClean="0"/>
              <a:pPr/>
              <a:t>‹#›</a:t>
            </a:fld>
            <a:endParaRPr lang="en-US" dirty="0"/>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a:extLst>
              <a:ext uri="{FF2B5EF4-FFF2-40B4-BE49-F238E27FC236}">
                <a16:creationId xmlns:a16="http://schemas.microsoft.com/office/drawing/2014/main" id="{C22EDA66-34B3-44F3-8B91-E153DED035A0}"/>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13391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0DA84C-C3A3-4F2A-A312-CA3BAE41B02E}" type="slidenum">
              <a:rPr lang="en-US" smtClean="0"/>
              <a:t>‹#›</a:t>
            </a:fld>
            <a:endParaRPr lang="en-US" dirty="0"/>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3090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Tree>
    <p:extLst>
      <p:ext uri="{BB962C8B-B14F-4D97-AF65-F5344CB8AC3E}">
        <p14:creationId xmlns:p14="http://schemas.microsoft.com/office/powerpoint/2010/main" val="415226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158B95-C60A-4AA8-BA6A-079DA2D043FE}"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0DA84C-C3A3-4F2A-A312-CA3BAE41B02E}" type="slidenum">
              <a:rPr lang="en-US" smtClean="0"/>
              <a:t>‹#›</a:t>
            </a:fld>
            <a:endParaRPr lang="en-US" dirty="0"/>
          </a:p>
        </p:txBody>
      </p:sp>
    </p:spTree>
    <p:extLst>
      <p:ext uri="{BB962C8B-B14F-4D97-AF65-F5344CB8AC3E}">
        <p14:creationId xmlns:p14="http://schemas.microsoft.com/office/powerpoint/2010/main" val="295352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FB158B95-C60A-4AA8-BA6A-079DA2D043FE}" type="datetimeFigureOut">
              <a:rPr lang="en-US" smtClean="0"/>
              <a:t>9/30/2024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A0DA84C-C3A3-4F2A-A312-CA3BAE41B02E}" type="slidenum">
              <a:rPr lang="en-US" smtClean="0"/>
              <a:t>‹#›</a:t>
            </a:fld>
            <a:endParaRPr lang="en-US" dirty="0"/>
          </a:p>
        </p:txBody>
      </p:sp>
      <p:cxnSp>
        <p:nvCxnSpPr>
          <p:cNvPr id="8" name="Straight Connector 7">
            <a:extLst>
              <a:ext uri="{FF2B5EF4-FFF2-40B4-BE49-F238E27FC236}">
                <a16:creationId xmlns:a16="http://schemas.microsoft.com/office/drawing/2014/main" id="{DA5882C5-42FB-409A-97DF-E92C8142CC72}"/>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75259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FB158B95-C60A-4AA8-BA6A-079DA2D043FE}" type="datetimeFigureOut">
              <a:rPr lang="en-US" smtClean="0"/>
              <a:t>9/30/2024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A0DA84C-C3A3-4F2A-A312-CA3BAE41B02E}" type="slidenum">
              <a:rPr lang="en-US" smtClean="0"/>
              <a:t>‹#›</a:t>
            </a:fld>
            <a:endParaRPr lang="en-US" dirty="0"/>
          </a:p>
        </p:txBody>
      </p:sp>
      <p:cxnSp>
        <p:nvCxnSpPr>
          <p:cNvPr id="8" name="Straight Connector 7">
            <a:extLst>
              <a:ext uri="{FF2B5EF4-FFF2-40B4-BE49-F238E27FC236}">
                <a16:creationId xmlns:a16="http://schemas.microsoft.com/office/drawing/2014/main" id="{DA5882C5-42FB-409A-97DF-E92C8142CC72}"/>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43675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FB158B95-C60A-4AA8-BA6A-079DA2D043FE}" type="datetimeFigureOut">
              <a:rPr lang="en-US" smtClean="0"/>
              <a:t>9/30/2024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A0DA84C-C3A3-4F2A-A312-CA3BAE41B02E}" type="slidenum">
              <a:rPr lang="en-US" smtClean="0"/>
              <a:t>‹#›</a:t>
            </a:fld>
            <a:endParaRPr lang="en-US" dirty="0"/>
          </a:p>
        </p:txBody>
      </p:sp>
      <p:cxnSp>
        <p:nvCxnSpPr>
          <p:cNvPr id="8" name="Straight Connector 7">
            <a:extLst>
              <a:ext uri="{FF2B5EF4-FFF2-40B4-BE49-F238E27FC236}">
                <a16:creationId xmlns:a16="http://schemas.microsoft.com/office/drawing/2014/main" id="{8450D913-B4C3-46D0-B48B-3DA2161C6BC7}"/>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174801"/>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FB158B95-C60A-4AA8-BA6A-079DA2D043FE}" type="datetimeFigureOut">
              <a:rPr lang="en-US" smtClean="0"/>
              <a:t>9/30/2024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A0DA84C-C3A3-4F2A-A312-CA3BAE41B02E}" type="slidenum">
              <a:rPr lang="en-US" smtClean="0"/>
              <a:t>‹#›</a:t>
            </a:fld>
            <a:endParaRPr lang="en-US" dirty="0"/>
          </a:p>
        </p:txBody>
      </p:sp>
      <p:cxnSp>
        <p:nvCxnSpPr>
          <p:cNvPr id="8" name="Straight Connector 7">
            <a:extLst>
              <a:ext uri="{FF2B5EF4-FFF2-40B4-BE49-F238E27FC236}">
                <a16:creationId xmlns:a16="http://schemas.microsoft.com/office/drawing/2014/main" id="{BC1E6D39-B148-435F-BD78-8F4D8A128036}"/>
              </a:ext>
            </a:extLst>
          </p:cNvPr>
          <p:cNvCxnSpPr>
            <a:cxnSpLocks/>
          </p:cNvCxnSpPr>
          <p:nvPr userDrawn="1"/>
        </p:nvCxnSpPr>
        <p:spPr>
          <a:xfrm>
            <a:off x="1024814" y="1752229"/>
            <a:ext cx="10515600" cy="0"/>
          </a:xfrm>
          <a:prstGeom prst="line">
            <a:avLst/>
          </a:prstGeom>
          <a:ln w="41275">
            <a:solidFill>
              <a:srgbClr val="1C34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16336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IowaPublicInformationBoar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jpg"/><Relationship Id="rId5" Type="http://schemas.openxmlformats.org/officeDocument/2006/relationships/hyperlink" Target="mailto:Kim.murphy@iowa.gov" TargetMode="External"/><Relationship Id="rId4" Type="http://schemas.openxmlformats.org/officeDocument/2006/relationships/hyperlink" Target="mailto:Erika.Eckley@iow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5">
                <a:lumMod val="0"/>
                <a:lumOff val="100000"/>
              </a:schemeClr>
            </a:gs>
            <a:gs pos="32000">
              <a:srgbClr val="B2B0B1"/>
            </a:gs>
            <a:gs pos="100000">
              <a:schemeClr val="bg2"/>
            </a:gs>
            <a:gs pos="100000">
              <a:srgbClr val="878284"/>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78691" y="2652829"/>
            <a:ext cx="11000509" cy="884687"/>
          </a:xfrm>
        </p:spPr>
        <p:txBody>
          <a:bodyPr>
            <a:normAutofit fontScale="90000"/>
          </a:bodyPr>
          <a:lstStyle/>
          <a:p>
            <a:pPr algn="ctr"/>
            <a:r>
              <a:rPr lang="en-US" dirty="0"/>
              <a:t>Iowa sunshine laws</a:t>
            </a:r>
          </a:p>
        </p:txBody>
      </p:sp>
      <p:sp>
        <p:nvSpPr>
          <p:cNvPr id="9" name="TextBox 8"/>
          <p:cNvSpPr txBox="1"/>
          <p:nvPr/>
        </p:nvSpPr>
        <p:spPr>
          <a:xfrm>
            <a:off x="2221686" y="3607371"/>
            <a:ext cx="7124700" cy="523220"/>
          </a:xfrm>
          <a:prstGeom prst="rect">
            <a:avLst/>
          </a:prstGeom>
          <a:noFill/>
        </p:spPr>
        <p:txBody>
          <a:bodyPr wrap="square" rtlCol="0">
            <a:spAutoFit/>
          </a:bodyPr>
          <a:lstStyle/>
          <a:p>
            <a:pPr algn="ctr"/>
            <a:r>
              <a:rPr lang="en-US" sz="2800" dirty="0">
                <a:solidFill>
                  <a:schemeClr val="bg1">
                    <a:lumMod val="65000"/>
                    <a:lumOff val="35000"/>
                  </a:schemeClr>
                </a:solidFill>
              </a:rPr>
              <a:t>Erika Eckley, Iowa Public Information Board</a:t>
            </a:r>
          </a:p>
        </p:txBody>
      </p:sp>
      <p:sp>
        <p:nvSpPr>
          <p:cNvPr id="2" name="TextBox 1">
            <a:extLst>
              <a:ext uri="{FF2B5EF4-FFF2-40B4-BE49-F238E27FC236}">
                <a16:creationId xmlns:a16="http://schemas.microsoft.com/office/drawing/2014/main" id="{17CE0A7C-B78D-48EB-A079-3A74B7E15266}"/>
              </a:ext>
            </a:extLst>
          </p:cNvPr>
          <p:cNvSpPr txBox="1"/>
          <p:nvPr/>
        </p:nvSpPr>
        <p:spPr>
          <a:xfrm>
            <a:off x="9439275" y="6315075"/>
            <a:ext cx="1851789" cy="369332"/>
          </a:xfrm>
          <a:prstGeom prst="rect">
            <a:avLst/>
          </a:prstGeom>
          <a:noFill/>
        </p:spPr>
        <p:txBody>
          <a:bodyPr wrap="none" rtlCol="0">
            <a:spAutoFit/>
          </a:bodyPr>
          <a:lstStyle/>
          <a:p>
            <a:r>
              <a:rPr lang="en-US" dirty="0"/>
              <a:t>Revised 9/30/24</a:t>
            </a:r>
          </a:p>
        </p:txBody>
      </p:sp>
    </p:spTree>
    <p:extLst>
      <p:ext uri="{BB962C8B-B14F-4D97-AF65-F5344CB8AC3E}">
        <p14:creationId xmlns:p14="http://schemas.microsoft.com/office/powerpoint/2010/main" val="417322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000">
              <a:schemeClr val="accent5">
                <a:lumMod val="0"/>
                <a:lumOff val="100000"/>
              </a:schemeClr>
            </a:gs>
            <a:gs pos="32000">
              <a:srgbClr val="B2B0B1"/>
            </a:gs>
            <a:gs pos="100000">
              <a:schemeClr val="bg2"/>
            </a:gs>
            <a:gs pos="100000">
              <a:srgbClr val="878284"/>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Arial" panose="020B0604020202020204" pitchFamily="34" charset="0"/>
                <a:cs typeface="Arial" panose="020B0604020202020204" pitchFamily="34" charset="0"/>
              </a:rPr>
              <a:t>Open meetings 101</a:t>
            </a:r>
          </a:p>
        </p:txBody>
      </p:sp>
    </p:spTree>
    <p:extLst>
      <p:ext uri="{BB962C8B-B14F-4D97-AF65-F5344CB8AC3E}">
        <p14:creationId xmlns:p14="http://schemas.microsoft.com/office/powerpoint/2010/main" val="138749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normAutofit/>
          </a:bodyPr>
          <a:lstStyle/>
          <a:p>
            <a:pPr>
              <a:buNone/>
            </a:pPr>
            <a:endParaRPr lang="en-US" dirty="0"/>
          </a:p>
          <a:p>
            <a:pPr algn="ctr">
              <a:buNone/>
            </a:pPr>
            <a:r>
              <a:rPr lang="en-US" sz="4000" dirty="0">
                <a:solidFill>
                  <a:schemeClr val="accent2"/>
                </a:solidFill>
              </a:rPr>
              <a:t>“Ambiguity in the construction or application of this chapter should be resolved in favor of openness.”</a:t>
            </a:r>
            <a:endParaRPr lang="en-US" sz="4000" dirty="0">
              <a:solidFill>
                <a:srgbClr val="FF0000"/>
              </a:solidFill>
            </a:endParaRPr>
          </a:p>
          <a:p>
            <a:pPr algn="r">
              <a:buNone/>
            </a:pPr>
            <a:r>
              <a:rPr lang="en-US" dirty="0">
                <a:solidFill>
                  <a:srgbClr val="5194BA"/>
                </a:solidFill>
              </a:rPr>
              <a:t> </a:t>
            </a:r>
            <a:r>
              <a:rPr lang="en-US" sz="1200" dirty="0">
                <a:solidFill>
                  <a:srgbClr val="5194BA"/>
                </a:solidFill>
              </a:rPr>
              <a:t>Iowa Code Section 21.1</a:t>
            </a:r>
          </a:p>
        </p:txBody>
      </p:sp>
    </p:spTree>
    <p:extLst>
      <p:ext uri="{BB962C8B-B14F-4D97-AF65-F5344CB8AC3E}">
        <p14:creationId xmlns:p14="http://schemas.microsoft.com/office/powerpoint/2010/main" val="369353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Defining a Government Body</a:t>
            </a:r>
          </a:p>
        </p:txBody>
      </p:sp>
      <p:sp>
        <p:nvSpPr>
          <p:cNvPr id="3" name="TextBox 2"/>
          <p:cNvSpPr txBox="1"/>
          <p:nvPr/>
        </p:nvSpPr>
        <p:spPr>
          <a:xfrm>
            <a:off x="1102936" y="1830693"/>
            <a:ext cx="9260264" cy="4770537"/>
          </a:xfrm>
          <a:prstGeom prst="rect">
            <a:avLst/>
          </a:prstGeom>
          <a:noFill/>
        </p:spPr>
        <p:txBody>
          <a:bodyPr wrap="square" rtlCol="0">
            <a:spAutoFit/>
          </a:bodyPr>
          <a:lstStyle/>
          <a:p>
            <a:r>
              <a:rPr lang="en-US" sz="2400" b="1" dirty="0">
                <a:solidFill>
                  <a:schemeClr val="accent2"/>
                </a:solidFill>
              </a:rPr>
              <a:t>Governmental Bodies are:</a:t>
            </a:r>
          </a:p>
          <a:p>
            <a:pPr marL="742950" lvl="1" indent="-285750">
              <a:buFont typeface="Arial" panose="020B0604020202020204" pitchFamily="34" charset="0"/>
              <a:buChar char="•"/>
            </a:pPr>
            <a:r>
              <a:rPr lang="en-US" sz="2000" dirty="0">
                <a:solidFill>
                  <a:schemeClr val="tx2"/>
                </a:solidFill>
              </a:rPr>
              <a:t>Boards, Councils and Commissions created by law or appointed by other governing bodies</a:t>
            </a:r>
          </a:p>
          <a:p>
            <a:pPr marL="742950" lvl="1" indent="-285750">
              <a:buFont typeface="Arial" panose="020B0604020202020204" pitchFamily="34" charset="0"/>
              <a:buChar char="•"/>
            </a:pPr>
            <a:r>
              <a:rPr lang="en-US" sz="2000" dirty="0">
                <a:solidFill>
                  <a:schemeClr val="tx2"/>
                </a:solidFill>
              </a:rPr>
              <a:t>Bodies created by the Board of Regents or a president of a university </a:t>
            </a:r>
          </a:p>
          <a:p>
            <a:pPr marL="742950" lvl="1" indent="-285750">
              <a:buFont typeface="Arial" panose="020B0604020202020204" pitchFamily="34" charset="0"/>
              <a:buChar char="•"/>
            </a:pPr>
            <a:r>
              <a:rPr lang="en-US" sz="2000" dirty="0">
                <a:solidFill>
                  <a:schemeClr val="tx2"/>
                </a:solidFill>
              </a:rPr>
              <a:t>Advisory boards, advisory commissions, and task forces created by state or local governments to develop and make recommendations on public policy</a:t>
            </a:r>
          </a:p>
          <a:p>
            <a:pPr marL="742950" lvl="1" indent="-285750">
              <a:buFont typeface="Arial" panose="020B0604020202020204" pitchFamily="34" charset="0"/>
              <a:buChar char="•"/>
            </a:pPr>
            <a:r>
              <a:rPr lang="en-US" sz="2000" dirty="0">
                <a:solidFill>
                  <a:schemeClr val="tx2"/>
                </a:solidFill>
              </a:rPr>
              <a:t>Non-profit corporations (other than a fair) who are supported with property tax revenue and licensed to conduct pari-mutual betting</a:t>
            </a:r>
          </a:p>
          <a:p>
            <a:pPr marL="742950" lvl="1" indent="-285750">
              <a:buFont typeface="Arial" panose="020B0604020202020204" pitchFamily="34" charset="0"/>
              <a:buChar char="•"/>
            </a:pPr>
            <a:r>
              <a:rPr lang="en-US" sz="2000" dirty="0">
                <a:solidFill>
                  <a:schemeClr val="tx2"/>
                </a:solidFill>
              </a:rPr>
              <a:t>Non-profit corporations licensed to conduct gambling games pursuant to chapter 99F</a:t>
            </a:r>
          </a:p>
          <a:p>
            <a:pPr marL="742950" lvl="1" indent="-285750">
              <a:buFont typeface="Arial" panose="020B0604020202020204" pitchFamily="34" charset="0"/>
              <a:buChar char="•"/>
            </a:pPr>
            <a:r>
              <a:rPr lang="en-US" sz="2000" dirty="0">
                <a:solidFill>
                  <a:schemeClr val="tx2"/>
                </a:solidFill>
              </a:rPr>
              <a:t>Governing bodies of drainage or levee districts </a:t>
            </a:r>
          </a:p>
          <a:p>
            <a:pPr marL="742950" lvl="1" indent="-285750">
              <a:buFont typeface="Arial" panose="020B0604020202020204" pitchFamily="34" charset="0"/>
              <a:buChar char="•"/>
            </a:pPr>
            <a:r>
              <a:rPr lang="en-US" sz="2000" dirty="0">
                <a:solidFill>
                  <a:schemeClr val="tx2"/>
                </a:solidFill>
              </a:rPr>
              <a:t>Advisory boards, advisory commissions, advisory committees, task forces created through 28E agreements or by statute or executive order of state or subdivision to develop and make recommendations on public policy</a:t>
            </a:r>
          </a:p>
        </p:txBody>
      </p:sp>
    </p:spTree>
    <p:extLst>
      <p:ext uri="{BB962C8B-B14F-4D97-AF65-F5344CB8AC3E}">
        <p14:creationId xmlns:p14="http://schemas.microsoft.com/office/powerpoint/2010/main" val="98915701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3F31EA-6FA0-463A-B7A0-57534EA0B616}"/>
              </a:ext>
            </a:extLst>
          </p:cNvPr>
          <p:cNvPicPr>
            <a:picLocks noChangeAspect="1"/>
          </p:cNvPicPr>
          <p:nvPr/>
        </p:nvPicPr>
        <p:blipFill rotWithShape="1">
          <a:blip r:embed="rId3"/>
          <a:srcRect b="938"/>
          <a:stretch/>
        </p:blipFill>
        <p:spPr>
          <a:xfrm>
            <a:off x="707010" y="669302"/>
            <a:ext cx="10337659" cy="5797485"/>
          </a:xfrm>
          <a:prstGeom prst="rect">
            <a:avLst/>
          </a:prstGeom>
        </p:spPr>
      </p:pic>
    </p:spTree>
    <p:extLst>
      <p:ext uri="{BB962C8B-B14F-4D97-AF65-F5344CB8AC3E}">
        <p14:creationId xmlns:p14="http://schemas.microsoft.com/office/powerpoint/2010/main" val="415487296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Best Practices</a:t>
            </a:r>
          </a:p>
        </p:txBody>
      </p:sp>
      <p:sp>
        <p:nvSpPr>
          <p:cNvPr id="3" name="TextBox 2"/>
          <p:cNvSpPr txBox="1"/>
          <p:nvPr/>
        </p:nvSpPr>
        <p:spPr>
          <a:xfrm>
            <a:off x="980388" y="2078334"/>
            <a:ext cx="9438915" cy="3508653"/>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chemeClr val="tx2"/>
                </a:solidFill>
              </a:rPr>
              <a:t>While some ad hoc committees, advisory board or task forces may not be required to be open, they are often encouraged to do so as a matter of good public policy. </a:t>
            </a:r>
          </a:p>
          <a:p>
            <a:pPr marL="742950" lvl="1" indent="-285750">
              <a:buFont typeface="Arial" panose="020B0604020202020204" pitchFamily="34" charset="0"/>
              <a:buChar char="•"/>
            </a:pPr>
            <a:endParaRPr lang="en-US" sz="2400" dirty="0">
              <a:solidFill>
                <a:schemeClr val="tx2"/>
              </a:solidFill>
            </a:endParaRPr>
          </a:p>
          <a:p>
            <a:pPr marL="742950" lvl="1" indent="-285750">
              <a:buFont typeface="Arial" panose="020B0604020202020204" pitchFamily="34" charset="0"/>
              <a:buChar char="•"/>
            </a:pPr>
            <a:r>
              <a:rPr lang="en-US" sz="2400" dirty="0">
                <a:solidFill>
                  <a:schemeClr val="tx2"/>
                </a:solidFill>
              </a:rPr>
              <a:t>Allowing the public to observe the deliberations will add to the “buy in” necessary to enact any decision or recommendation made by the group.</a:t>
            </a:r>
          </a:p>
          <a:p>
            <a:pPr lvl="1"/>
            <a:endParaRPr lang="en-US" dirty="0">
              <a:solidFill>
                <a:schemeClr val="tx2"/>
              </a:solidFill>
            </a:endParaRPr>
          </a:p>
          <a:p>
            <a:pPr lvl="1"/>
            <a:endParaRPr lang="en-US" dirty="0">
              <a:solidFill>
                <a:schemeClr val="tx2"/>
              </a:solidFill>
            </a:endParaRPr>
          </a:p>
          <a:p>
            <a:endParaRPr lang="en-US" dirty="0"/>
          </a:p>
        </p:txBody>
      </p:sp>
    </p:spTree>
    <p:extLst>
      <p:ext uri="{BB962C8B-B14F-4D97-AF65-F5344CB8AC3E}">
        <p14:creationId xmlns:p14="http://schemas.microsoft.com/office/powerpoint/2010/main" val="3604901328"/>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Defining a Meeting</a:t>
            </a:r>
          </a:p>
        </p:txBody>
      </p:sp>
      <p:sp>
        <p:nvSpPr>
          <p:cNvPr id="3" name="TextBox 2"/>
          <p:cNvSpPr txBox="1"/>
          <p:nvPr/>
        </p:nvSpPr>
        <p:spPr>
          <a:xfrm>
            <a:off x="1261872" y="1676401"/>
            <a:ext cx="9177528" cy="4431983"/>
          </a:xfrm>
          <a:prstGeom prst="rect">
            <a:avLst/>
          </a:prstGeom>
          <a:noFill/>
        </p:spPr>
        <p:txBody>
          <a:bodyPr wrap="square" rtlCol="0">
            <a:spAutoFit/>
          </a:bodyPr>
          <a:lstStyle/>
          <a:p>
            <a:endParaRPr lang="en-US" sz="2400" dirty="0">
              <a:solidFill>
                <a:schemeClr val="tx2"/>
              </a:solidFill>
            </a:endParaRPr>
          </a:p>
          <a:p>
            <a:r>
              <a:rPr lang="en-US" sz="2400" dirty="0">
                <a:solidFill>
                  <a:schemeClr val="tx2"/>
                </a:solidFill>
              </a:rPr>
              <a:t>“…a gathering in person or by electronic means, formal or informal, of a majority of the members of a governmental body where there is deliberation or action upon any matter within the scope of the governmental body’s policy–making duties.”	</a:t>
            </a:r>
          </a:p>
          <a:p>
            <a:endParaRPr lang="en-US" sz="2400" dirty="0">
              <a:solidFill>
                <a:schemeClr val="tx2"/>
              </a:solidFill>
            </a:endParaRPr>
          </a:p>
          <a:p>
            <a:pPr marL="457200" indent="-457200">
              <a:buAutoNum type="arabicPeriod"/>
            </a:pPr>
            <a:r>
              <a:rPr lang="en-US" sz="2000" dirty="0">
                <a:solidFill>
                  <a:schemeClr val="tx2"/>
                </a:solidFill>
              </a:rPr>
              <a:t>A formal or informal gathering of members of a governmental body;</a:t>
            </a:r>
          </a:p>
          <a:p>
            <a:pPr marL="457200" indent="-457200">
              <a:buAutoNum type="arabicPeriod"/>
            </a:pPr>
            <a:r>
              <a:rPr lang="en-US" sz="2000" dirty="0">
                <a:solidFill>
                  <a:schemeClr val="tx2"/>
                </a:solidFill>
              </a:rPr>
              <a:t>In such numbers so as to constitute a majority;</a:t>
            </a:r>
          </a:p>
          <a:p>
            <a:pPr marL="457200" indent="-457200">
              <a:buAutoNum type="arabicPeriod"/>
            </a:pPr>
            <a:r>
              <a:rPr lang="en-US" sz="2000" dirty="0">
                <a:solidFill>
                  <a:schemeClr val="tx2"/>
                </a:solidFill>
              </a:rPr>
              <a:t>During which deliberation or actions occurs; and</a:t>
            </a:r>
          </a:p>
          <a:p>
            <a:pPr marL="457200" indent="-457200">
              <a:buAutoNum type="arabicPeriod"/>
            </a:pPr>
            <a:r>
              <a:rPr lang="en-US" sz="2000" dirty="0">
                <a:solidFill>
                  <a:schemeClr val="tx2"/>
                </a:solidFill>
              </a:rPr>
              <a:t>Such deliberation or action is within the scope of the governmental body’s “policy-making duties.”</a:t>
            </a:r>
          </a:p>
          <a:p>
            <a:r>
              <a:rPr lang="en-US" sz="2000" dirty="0">
                <a:solidFill>
                  <a:schemeClr val="tx2"/>
                </a:solidFill>
              </a:rPr>
              <a:t>1981 Iowa Op. Att’y Gen. 162 (1981).</a:t>
            </a:r>
          </a:p>
          <a:p>
            <a:endParaRPr lang="en-US" dirty="0"/>
          </a:p>
        </p:txBody>
      </p:sp>
    </p:spTree>
    <p:extLst>
      <p:ext uri="{BB962C8B-B14F-4D97-AF65-F5344CB8AC3E}">
        <p14:creationId xmlns:p14="http://schemas.microsoft.com/office/powerpoint/2010/main" val="295498941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91CF-46CD-41A7-8216-4E3C6AB55D4E}"/>
              </a:ext>
            </a:extLst>
          </p:cNvPr>
          <p:cNvSpPr>
            <a:spLocks noGrp="1"/>
          </p:cNvSpPr>
          <p:nvPr>
            <p:ph type="title"/>
          </p:nvPr>
        </p:nvSpPr>
        <p:spPr/>
        <p:txBody>
          <a:bodyPr>
            <a:normAutofit/>
          </a:bodyPr>
          <a:lstStyle/>
          <a:p>
            <a:r>
              <a:rPr lang="en-US" dirty="0"/>
              <a:t>24AO:0001 - Chapter 21 Requirements for Work Sessions</a:t>
            </a:r>
          </a:p>
        </p:txBody>
      </p:sp>
      <p:sp>
        <p:nvSpPr>
          <p:cNvPr id="3" name="Rectangle 2">
            <a:extLst>
              <a:ext uri="{FF2B5EF4-FFF2-40B4-BE49-F238E27FC236}">
                <a16:creationId xmlns:a16="http://schemas.microsoft.com/office/drawing/2014/main" id="{5FA52B02-3704-43F9-A65B-3DCDEF711347}"/>
              </a:ext>
            </a:extLst>
          </p:cNvPr>
          <p:cNvSpPr/>
          <p:nvPr/>
        </p:nvSpPr>
        <p:spPr>
          <a:xfrm>
            <a:off x="1261871" y="1918057"/>
            <a:ext cx="9692639" cy="2585323"/>
          </a:xfrm>
          <a:prstGeom prst="rect">
            <a:avLst/>
          </a:prstGeom>
        </p:spPr>
        <p:txBody>
          <a:bodyPr wrap="square">
            <a:spAutoFit/>
          </a:bodyPr>
          <a:lstStyle/>
          <a:p>
            <a:r>
              <a:rPr lang="en-US" dirty="0">
                <a:solidFill>
                  <a:srgbClr val="262828"/>
                </a:solidFill>
              </a:rPr>
              <a:t>A work session is a meeting that requires appropriate notice under Iowa Code § 21.4.</a:t>
            </a:r>
          </a:p>
          <a:p>
            <a:endParaRPr lang="en-US" dirty="0">
              <a:solidFill>
                <a:srgbClr val="262828"/>
              </a:solidFill>
            </a:endParaRPr>
          </a:p>
          <a:p>
            <a:r>
              <a:rPr lang="en-US" dirty="0">
                <a:solidFill>
                  <a:schemeClr val="tx2"/>
                </a:solidFill>
              </a:rPr>
              <a:t>No matter what the gathering is called, if there is deliberation or action upon any matter within the scope of the body’s policy-making duties by a majority of the members, it is considered a meeting and must be open.</a:t>
            </a:r>
          </a:p>
          <a:p>
            <a:endParaRPr lang="en-US" dirty="0">
              <a:solidFill>
                <a:schemeClr val="tx2"/>
              </a:solidFill>
            </a:endParaRPr>
          </a:p>
          <a:p>
            <a:r>
              <a:rPr lang="en-US" dirty="0">
                <a:solidFill>
                  <a:schemeClr val="tx2"/>
                </a:solidFill>
              </a:rPr>
              <a:t>If a chapter 21 meeting occurs, minutes of that meeting must be taken.</a:t>
            </a:r>
          </a:p>
          <a:p>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1974002145"/>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Preparing For a Meeting</a:t>
            </a:r>
          </a:p>
        </p:txBody>
      </p:sp>
      <p:sp>
        <p:nvSpPr>
          <p:cNvPr id="3" name="TextBox 2"/>
          <p:cNvSpPr txBox="1"/>
          <p:nvPr/>
        </p:nvSpPr>
        <p:spPr>
          <a:xfrm>
            <a:off x="1159497" y="1957754"/>
            <a:ext cx="9063495" cy="4893647"/>
          </a:xfrm>
          <a:prstGeom prst="rect">
            <a:avLst/>
          </a:prstGeom>
          <a:noFill/>
        </p:spPr>
        <p:txBody>
          <a:bodyPr wrap="square" rtlCol="0">
            <a:spAutoFit/>
          </a:bodyPr>
          <a:lstStyle/>
          <a:p>
            <a:r>
              <a:rPr lang="en-US" sz="2400" dirty="0">
                <a:solidFill>
                  <a:schemeClr val="tx2"/>
                </a:solidFill>
              </a:rPr>
              <a:t>Meetings must – </a:t>
            </a:r>
          </a:p>
          <a:p>
            <a:pPr marL="342900" indent="-342900">
              <a:buFont typeface="Arial" panose="020B0604020202020204" pitchFamily="34" charset="0"/>
              <a:buChar char="•"/>
            </a:pPr>
            <a:r>
              <a:rPr lang="en-US" sz="2400" dirty="0">
                <a:solidFill>
                  <a:schemeClr val="tx2"/>
                </a:solidFill>
              </a:rPr>
              <a:t>Be preceded by a public notice of at least 24 hours giving the date, time, place and a tentative agenda.</a:t>
            </a:r>
          </a:p>
          <a:p>
            <a:pPr marL="342900" indent="-342900">
              <a:buFont typeface="Arial" panose="020B0604020202020204" pitchFamily="34" charset="0"/>
              <a:buChar char="•"/>
            </a:pPr>
            <a:r>
              <a:rPr lang="en-US" sz="2400" dirty="0">
                <a:solidFill>
                  <a:schemeClr val="tx2"/>
                </a:solidFill>
              </a:rPr>
              <a:t>Notice of the meeting must be sent to any news organization requesting it. </a:t>
            </a:r>
          </a:p>
          <a:p>
            <a:pPr marL="342900" indent="-342900">
              <a:buFont typeface="Arial" panose="020B0604020202020204" pitchFamily="34" charset="0"/>
              <a:buChar char="•"/>
            </a:pPr>
            <a:r>
              <a:rPr lang="en-US" sz="2400" dirty="0">
                <a:solidFill>
                  <a:schemeClr val="tx2"/>
                </a:solidFill>
              </a:rPr>
              <a:t>The notice must be posted in a prominent place accessible to the public at the government office. If no office is available, notice should be prominently placed where the meeting will be held. </a:t>
            </a:r>
          </a:p>
          <a:p>
            <a:pPr marL="800100" lvl="1" indent="-342900">
              <a:buFont typeface="Arial" panose="020B0604020202020204" pitchFamily="34" charset="0"/>
              <a:buChar char="•"/>
            </a:pPr>
            <a:r>
              <a:rPr lang="en-US" sz="2400" dirty="0">
                <a:solidFill>
                  <a:srgbClr val="C00000"/>
                </a:solidFill>
              </a:rPr>
              <a:t>Posting on the inside of a glass door into the governmental building, posting on a website or community calendar, or at the post office are all ways to promote transparency in government.</a:t>
            </a:r>
          </a:p>
        </p:txBody>
      </p:sp>
    </p:spTree>
    <p:extLst>
      <p:ext uri="{BB962C8B-B14F-4D97-AF65-F5344CB8AC3E}">
        <p14:creationId xmlns:p14="http://schemas.microsoft.com/office/powerpoint/2010/main" val="235436497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What needs to be included in the agenda?</a:t>
            </a:r>
          </a:p>
        </p:txBody>
      </p:sp>
      <p:sp>
        <p:nvSpPr>
          <p:cNvPr id="3" name="TextBox 2"/>
          <p:cNvSpPr txBox="1"/>
          <p:nvPr/>
        </p:nvSpPr>
        <p:spPr>
          <a:xfrm>
            <a:off x="1329179" y="1676400"/>
            <a:ext cx="9034021" cy="4878259"/>
          </a:xfrm>
          <a:prstGeom prst="rect">
            <a:avLst/>
          </a:prstGeom>
          <a:noFill/>
        </p:spPr>
        <p:txBody>
          <a:bodyPr wrap="square" rtlCol="0">
            <a:spAutoFit/>
          </a:bodyPr>
          <a:lstStyle/>
          <a:p>
            <a:endParaRPr lang="en-US" sz="2400" b="1" dirty="0">
              <a:solidFill>
                <a:schemeClr val="accent2"/>
              </a:solidFill>
            </a:endParaRPr>
          </a:p>
          <a:p>
            <a:r>
              <a:rPr lang="en-US" sz="2000" dirty="0">
                <a:solidFill>
                  <a:schemeClr val="tx2"/>
                </a:solidFill>
              </a:rPr>
              <a:t>Barebones agenda information such as “approval of old minutes, old business, new business” would </a:t>
            </a:r>
            <a:r>
              <a:rPr lang="en-US" sz="2000" b="1" u="sng" dirty="0">
                <a:solidFill>
                  <a:schemeClr val="tx2"/>
                </a:solidFill>
              </a:rPr>
              <a:t>not</a:t>
            </a:r>
            <a:r>
              <a:rPr lang="en-US" sz="2000" dirty="0">
                <a:solidFill>
                  <a:schemeClr val="tx2"/>
                </a:solidFill>
              </a:rPr>
              <a:t> be sufficient, nor would using the same agenda for meeting after meeting.</a:t>
            </a:r>
          </a:p>
          <a:p>
            <a:endParaRPr lang="en-US" sz="2000" dirty="0">
              <a:solidFill>
                <a:schemeClr val="tx2"/>
              </a:solidFill>
            </a:endParaRPr>
          </a:p>
          <a:p>
            <a:pPr marL="800100" lvl="1" indent="-342900">
              <a:buFont typeface="Arial" panose="020B0604020202020204" pitchFamily="34" charset="0"/>
              <a:buChar char="•"/>
            </a:pPr>
            <a:r>
              <a:rPr lang="en-US" sz="2000" dirty="0">
                <a:solidFill>
                  <a:schemeClr val="tx2"/>
                </a:solidFill>
              </a:rPr>
              <a:t>The tentative agenda can be subject to change under certain circumstances.</a:t>
            </a:r>
          </a:p>
          <a:p>
            <a:pPr marL="800100" lvl="1" indent="-342900">
              <a:buFont typeface="Arial" panose="020B0604020202020204" pitchFamily="34" charset="0"/>
              <a:buChar char="•"/>
            </a:pPr>
            <a:r>
              <a:rPr lang="en-US" sz="2000" dirty="0">
                <a:solidFill>
                  <a:schemeClr val="tx2"/>
                </a:solidFill>
              </a:rPr>
              <a:t>The law allows discussion and action on emergency items, </a:t>
            </a:r>
          </a:p>
          <a:p>
            <a:pPr marL="1257300" lvl="2" indent="-342900">
              <a:buFont typeface="Arial" panose="020B0604020202020204" pitchFamily="34" charset="0"/>
              <a:buChar char="•"/>
            </a:pPr>
            <a:r>
              <a:rPr lang="en-US" sz="2000" b="1" dirty="0">
                <a:solidFill>
                  <a:srgbClr val="C00000"/>
                </a:solidFill>
              </a:rPr>
              <a:t>but if action can reasonably be deferred to a later meeting, it should be. </a:t>
            </a:r>
          </a:p>
          <a:p>
            <a:pPr marL="800100" lvl="1" indent="-342900">
              <a:buFont typeface="Arial" panose="020B0604020202020204" pitchFamily="34" charset="0"/>
              <a:buChar char="•"/>
            </a:pPr>
            <a:r>
              <a:rPr lang="en-US" sz="2000" dirty="0">
                <a:solidFill>
                  <a:schemeClr val="tx2"/>
                </a:solidFill>
              </a:rPr>
              <a:t>The information on the agenda must be reasonably sufficient to alert interested people as to the subject matter to be considered. </a:t>
            </a:r>
          </a:p>
          <a:p>
            <a:pPr marL="800100" lvl="1" indent="-342900">
              <a:buFont typeface="Arial" panose="020B0604020202020204" pitchFamily="34" charset="0"/>
              <a:buChar char="•"/>
            </a:pPr>
            <a:r>
              <a:rPr lang="en-US" sz="2000" dirty="0">
                <a:solidFill>
                  <a:schemeClr val="tx2"/>
                </a:solidFill>
              </a:rPr>
              <a:t>The agenda must specifically state any issues the board intends to discuss in open or in closed sessions.</a:t>
            </a:r>
          </a:p>
          <a:p>
            <a:pPr lvl="1"/>
            <a:r>
              <a:rPr lang="en-US" sz="1500" i="1" dirty="0">
                <a:solidFill>
                  <a:schemeClr val="tx2"/>
                </a:solidFill>
              </a:rPr>
              <a:t>KCOB/KLVN, Inc. v. Jasper Cty. Bd. Of Sup’rs</a:t>
            </a:r>
            <a:r>
              <a:rPr lang="en-US" sz="1500" dirty="0">
                <a:solidFill>
                  <a:schemeClr val="tx2"/>
                </a:solidFill>
              </a:rPr>
              <a:t>, 473 N.W.2d 171, 174-75 (Iowa 1991).</a:t>
            </a:r>
          </a:p>
          <a:p>
            <a:endParaRPr lang="en-US" sz="1200" dirty="0"/>
          </a:p>
        </p:txBody>
      </p:sp>
    </p:spTree>
    <p:extLst>
      <p:ext uri="{BB962C8B-B14F-4D97-AF65-F5344CB8AC3E}">
        <p14:creationId xmlns:p14="http://schemas.microsoft.com/office/powerpoint/2010/main" val="1946225802"/>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Can members get together socially?</a:t>
            </a:r>
          </a:p>
        </p:txBody>
      </p:sp>
      <p:sp>
        <p:nvSpPr>
          <p:cNvPr id="3" name="TextBox 2"/>
          <p:cNvSpPr txBox="1"/>
          <p:nvPr/>
        </p:nvSpPr>
        <p:spPr>
          <a:xfrm>
            <a:off x="1395167" y="1676401"/>
            <a:ext cx="8968033" cy="4832092"/>
          </a:xfrm>
          <a:prstGeom prst="rect">
            <a:avLst/>
          </a:prstGeom>
          <a:noFill/>
        </p:spPr>
        <p:txBody>
          <a:bodyPr wrap="square" rtlCol="0">
            <a:spAutoFit/>
          </a:bodyPr>
          <a:lstStyle/>
          <a:p>
            <a:endParaRPr lang="en-US" dirty="0">
              <a:solidFill>
                <a:schemeClr val="accent2"/>
              </a:solidFill>
            </a:endParaRPr>
          </a:p>
          <a:p>
            <a:r>
              <a:rPr lang="en-US" b="1" dirty="0">
                <a:solidFill>
                  <a:schemeClr val="tx2"/>
                </a:solidFill>
              </a:rPr>
              <a:t>Yes, </a:t>
            </a:r>
            <a:r>
              <a:rPr lang="en-US" b="1" u="sng" dirty="0">
                <a:solidFill>
                  <a:schemeClr val="tx2"/>
                </a:solidFill>
              </a:rPr>
              <a:t>BUT they cannot discuss business</a:t>
            </a:r>
            <a:r>
              <a:rPr lang="en-US" b="1" dirty="0">
                <a:solidFill>
                  <a:schemeClr val="tx2"/>
                </a:solidFill>
              </a:rPr>
              <a:t>. </a:t>
            </a:r>
            <a:endParaRPr lang="en-US" dirty="0">
              <a:solidFill>
                <a:schemeClr val="tx2"/>
              </a:solidFill>
            </a:endParaRPr>
          </a:p>
          <a:p>
            <a:pPr marL="285750" indent="-285750">
              <a:buFont typeface="Arial" panose="020B0604020202020204" pitchFamily="34" charset="0"/>
              <a:buChar char="•"/>
            </a:pPr>
            <a:r>
              <a:rPr lang="en-US" dirty="0">
                <a:solidFill>
                  <a:schemeClr val="tx2"/>
                </a:solidFill>
              </a:rPr>
              <a:t>A gathering becomes a “meeting” when a quorum of officials engage in discussion on matters over which they exercise judgment.</a:t>
            </a:r>
          </a:p>
          <a:p>
            <a:pPr marL="742950" lvl="1" indent="-285750">
              <a:buFont typeface="Arial" panose="020B0604020202020204" pitchFamily="34" charset="0"/>
              <a:buChar char="•"/>
            </a:pPr>
            <a:r>
              <a:rPr lang="en-US" dirty="0">
                <a:solidFill>
                  <a:schemeClr val="tx2"/>
                </a:solidFill>
              </a:rPr>
              <a:t>Deliberation occurs- “If the members of the governmental body engage in any discussion that focuses at all concretely on matters over which they exercise judgment or discretion.” </a:t>
            </a:r>
            <a:r>
              <a:rPr lang="en-US" i="1" dirty="0">
                <a:solidFill>
                  <a:schemeClr val="tx2"/>
                </a:solidFill>
              </a:rPr>
              <a:t>Hutchison v. Shull</a:t>
            </a:r>
            <a:r>
              <a:rPr lang="en-US" dirty="0">
                <a:solidFill>
                  <a:schemeClr val="tx2"/>
                </a:solidFill>
              </a:rPr>
              <a:t>, 878 N.W.2d 221, 231 fn. 1 (Iowa 2016).</a:t>
            </a:r>
          </a:p>
          <a:p>
            <a:pPr marL="742950" lvl="1"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r>
              <a:rPr lang="en-US" dirty="0">
                <a:solidFill>
                  <a:schemeClr val="tx2"/>
                </a:solidFill>
              </a:rPr>
              <a:t>The purpose of the law is to allow citizens to see how their officials arrive at a decision. Citizens need to see the discussion and hear the opinions.</a:t>
            </a:r>
          </a:p>
          <a:p>
            <a:pPr marL="285750" indent="-285750">
              <a:buFont typeface="Arial" panose="020B0604020202020204" pitchFamily="34" charset="0"/>
              <a:buChar char="•"/>
            </a:pPr>
            <a:r>
              <a:rPr lang="en-US" dirty="0">
                <a:solidFill>
                  <a:schemeClr val="tx2"/>
                </a:solidFill>
              </a:rPr>
              <a:t>Even retreats are public meetings if a quorum is present and policy is discussed.</a:t>
            </a:r>
            <a:endParaRPr lang="en-US" b="1" dirty="0">
              <a:solidFill>
                <a:schemeClr val="tx2"/>
              </a:solidFill>
            </a:endParaRPr>
          </a:p>
          <a:p>
            <a:r>
              <a:rPr lang="en-US" b="1" dirty="0">
                <a:solidFill>
                  <a:srgbClr val="C00000"/>
                </a:solidFill>
              </a:rPr>
              <a:t>Best Practice- if the members will all be gathering together, just prepare a notice of the event. The agenda can include that it is a social event and that no business will be conducted. BUT make sure there is no deliberation</a:t>
            </a:r>
          </a:p>
          <a:p>
            <a:pPr marL="285750" indent="-285750">
              <a:buFont typeface="Arial" panose="020B0604020202020204" pitchFamily="34" charset="0"/>
              <a:buChar char="•"/>
            </a:pPr>
            <a:endParaRPr lang="en-US" sz="2000" dirty="0">
              <a:solidFill>
                <a:schemeClr val="tx2"/>
              </a:solidFill>
            </a:endParaRPr>
          </a:p>
          <a:p>
            <a:endParaRPr lang="en-US" dirty="0"/>
          </a:p>
        </p:txBody>
      </p:sp>
    </p:spTree>
    <p:extLst>
      <p:ext uri="{BB962C8B-B14F-4D97-AF65-F5344CB8AC3E}">
        <p14:creationId xmlns:p14="http://schemas.microsoft.com/office/powerpoint/2010/main" val="426900869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1397124"/>
          </a:xfrm>
        </p:spPr>
        <p:txBody>
          <a:bodyPr>
            <a:normAutofit/>
          </a:bodyPr>
          <a:lstStyle/>
          <a:p>
            <a:r>
              <a:rPr lang="en-US" dirty="0">
                <a:latin typeface="Arial" panose="020B0604020202020204" pitchFamily="34" charset="0"/>
                <a:cs typeface="Arial" panose="020B0604020202020204" pitchFamily="34" charset="0"/>
              </a:rPr>
              <a:t>DISCLAIMER</a:t>
            </a:r>
            <a:endParaRPr lang="en-US" dirty="0">
              <a:solidFill>
                <a:schemeClr val="accent5"/>
              </a:solidFill>
              <a:latin typeface="Arial" panose="020B0604020202020204" pitchFamily="34" charset="0"/>
              <a:cs typeface="Arial" panose="020B0604020202020204" pitchFamily="34" charset="0"/>
            </a:endParaRPr>
          </a:p>
        </p:txBody>
      </p:sp>
      <p:sp>
        <p:nvSpPr>
          <p:cNvPr id="3" name="TextBox 2"/>
          <p:cNvSpPr txBox="1"/>
          <p:nvPr/>
        </p:nvSpPr>
        <p:spPr>
          <a:xfrm>
            <a:off x="1427584" y="1752601"/>
            <a:ext cx="9011816" cy="1477328"/>
          </a:xfrm>
          <a:prstGeom prst="rect">
            <a:avLst/>
          </a:prstGeom>
          <a:noFill/>
        </p:spPr>
        <p:txBody>
          <a:bodyPr wrap="square" rtlCol="0">
            <a:spAutoFit/>
          </a:bodyPr>
          <a:lstStyle/>
          <a:p>
            <a:pPr>
              <a:defRPr/>
            </a:pPr>
            <a:endParaRPr lang="en-US" dirty="0">
              <a:solidFill>
                <a:srgbClr val="775F55"/>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This presentation is not intended to serve as legal advice.  You should consult with your government entity’s attorney about specific situations you encounter.  </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5140315"/>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D1BC-EA2A-4615-85D6-59C827FCEA3B}"/>
              </a:ext>
            </a:extLst>
          </p:cNvPr>
          <p:cNvSpPr>
            <a:spLocks noGrp="1"/>
          </p:cNvSpPr>
          <p:nvPr>
            <p:ph type="title"/>
          </p:nvPr>
        </p:nvSpPr>
        <p:spPr/>
        <p:txBody>
          <a:bodyPr/>
          <a:lstStyle/>
          <a:p>
            <a:r>
              <a:rPr lang="en-US" dirty="0"/>
              <a:t>24AO:0004:Attendance at social and ministerial events</a:t>
            </a:r>
          </a:p>
        </p:txBody>
      </p:sp>
      <p:sp>
        <p:nvSpPr>
          <p:cNvPr id="3" name="Rectangle 2">
            <a:extLst>
              <a:ext uri="{FF2B5EF4-FFF2-40B4-BE49-F238E27FC236}">
                <a16:creationId xmlns:a16="http://schemas.microsoft.com/office/drawing/2014/main" id="{4CA7EA5E-32A1-4821-8791-32C9A538D124}"/>
              </a:ext>
            </a:extLst>
          </p:cNvPr>
          <p:cNvSpPr/>
          <p:nvPr/>
        </p:nvSpPr>
        <p:spPr>
          <a:xfrm>
            <a:off x="1261872" y="1880033"/>
            <a:ext cx="9692640" cy="5109091"/>
          </a:xfrm>
          <a:prstGeom prst="rect">
            <a:avLst/>
          </a:prstGeom>
        </p:spPr>
        <p:txBody>
          <a:bodyPr wrap="square">
            <a:spAutoFit/>
          </a:bodyPr>
          <a:lstStyle/>
          <a:p>
            <a:r>
              <a:rPr lang="en-US" sz="1400" dirty="0">
                <a:solidFill>
                  <a:srgbClr val="262828"/>
                </a:solidFill>
              </a:rPr>
              <a:t>“Chapter 21 excludes events attended by members of a government body, such as social, political and civic events, so long as the members avoid deliberation on policy issues within their policy-making duties and their attendance at the event is not to avoid the transparency requirements of the open meetings law.”</a:t>
            </a:r>
          </a:p>
          <a:p>
            <a:r>
              <a:rPr lang="en-US" sz="1400" dirty="0">
                <a:solidFill>
                  <a:srgbClr val="262828"/>
                </a:solidFill>
              </a:rPr>
              <a:t>…</a:t>
            </a:r>
          </a:p>
          <a:p>
            <a:r>
              <a:rPr lang="en-US" sz="1400" dirty="0">
                <a:solidFill>
                  <a:srgbClr val="262828"/>
                </a:solidFill>
              </a:rPr>
              <a:t>To avoid deliberation, the members of a governmental body should ensure they take in the information received and ask clarifying questions if needed, but avoid providing any commentary on the topic. They should avoid any comments that begin with phrases similar to the following, which will likely lead toward deliberation. </a:t>
            </a:r>
          </a:p>
          <a:p>
            <a:pPr marL="285750" indent="-285750">
              <a:buFont typeface="Arial" panose="020B0604020202020204" pitchFamily="34" charset="0"/>
              <a:buChar char="•"/>
            </a:pPr>
            <a:r>
              <a:rPr lang="en-US" sz="1400" dirty="0">
                <a:solidFill>
                  <a:srgbClr val="262828"/>
                </a:solidFill>
              </a:rPr>
              <a:t>“I think we should..”, “I feel this could...,“I support/won’t support this…”, “My opinion on this matter is…”, “I want to take a poll/see what you all are thinking”</a:t>
            </a:r>
          </a:p>
          <a:p>
            <a:r>
              <a:rPr lang="en-US" sz="1400" dirty="0">
                <a:solidFill>
                  <a:srgbClr val="262828"/>
                </a:solidFill>
              </a:rPr>
              <a:t>A better option, if there will be information gathering on matters within the policy-making duties of the governmental body, is to conduct the conversation in an open meeting following the requirements of chapter 21, so there is no concern with the ministerial gathering becoming an improper meeting.</a:t>
            </a:r>
          </a:p>
          <a:p>
            <a:r>
              <a:rPr lang="en-US" sz="1400" dirty="0">
                <a:solidFill>
                  <a:srgbClr val="000000"/>
                </a:solidFill>
              </a:rPr>
              <a:t>…</a:t>
            </a:r>
          </a:p>
          <a:p>
            <a:r>
              <a:rPr lang="en-US" sz="1400" dirty="0">
                <a:solidFill>
                  <a:srgbClr val="000000"/>
                </a:solidFill>
              </a:rPr>
              <a:t>Persons serving on governmental bodies should be constantly aware that their activities are subject to public scrutiny and should avoid even the appearance of engaging in unauthorized [meetings]. …</a:t>
            </a:r>
          </a:p>
          <a:p>
            <a:pPr marL="285750" indent="-285750">
              <a:buFont typeface="Arial" panose="020B0604020202020204" pitchFamily="34" charset="0"/>
              <a:buChar char="•"/>
            </a:pPr>
            <a:r>
              <a:rPr lang="en-US" sz="1400" dirty="0">
                <a:solidFill>
                  <a:srgbClr val="000000"/>
                </a:solidFill>
              </a:rPr>
              <a:t>Follow best practices. Provide notice the members of the government body will be attending the social event. Providing notice when the government body will be attending the event demonstrates transparency about why a quorum of the members are there.</a:t>
            </a:r>
          </a:p>
          <a:p>
            <a:pPr marL="285750" indent="-285750">
              <a:buFont typeface="Arial" panose="020B0604020202020204" pitchFamily="34" charset="0"/>
              <a:buChar char="•"/>
            </a:pPr>
            <a:r>
              <a:rPr lang="en-US" sz="1400" dirty="0">
                <a:solidFill>
                  <a:srgbClr val="000000"/>
                </a:solidFill>
              </a:rPr>
              <a:t>Do not sit together or gather in a majority at the event. Ensuring members are socializing with other attendees at the event prevents any deliberation on matters within the members’ scope.</a:t>
            </a:r>
          </a:p>
          <a:p>
            <a:pPr marL="285750" indent="-285750">
              <a:buFont typeface="Arial" panose="020B0604020202020204" pitchFamily="34" charset="0"/>
              <a:buChar char="•"/>
            </a:pPr>
            <a:r>
              <a:rPr lang="en-US" sz="1400" dirty="0">
                <a:solidFill>
                  <a:srgbClr val="000000"/>
                </a:solidFill>
              </a:rPr>
              <a:t>If members are together, make sure the conversation topics are social in nature to avoid bringing up government business.”</a:t>
            </a:r>
          </a:p>
          <a:p>
            <a:endParaRPr lang="en-US" dirty="0">
              <a:solidFill>
                <a:srgbClr val="262828"/>
              </a:solidFill>
            </a:endParaRPr>
          </a:p>
        </p:txBody>
      </p:sp>
    </p:spTree>
    <p:extLst>
      <p:ext uri="{BB962C8B-B14F-4D97-AF65-F5344CB8AC3E}">
        <p14:creationId xmlns:p14="http://schemas.microsoft.com/office/powerpoint/2010/main" val="2530303503"/>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1397124"/>
          </a:xfrm>
        </p:spPr>
        <p:txBody>
          <a:bodyPr>
            <a:normAutofit fontScale="90000"/>
          </a:bodyPr>
          <a:lstStyle/>
          <a:p>
            <a:r>
              <a:rPr lang="en-US" dirty="0">
                <a:solidFill>
                  <a:srgbClr val="418AB3"/>
                </a:solidFill>
              </a:rPr>
              <a:t>Can members e-mail each other concerning governmental business?</a:t>
            </a:r>
          </a:p>
        </p:txBody>
      </p:sp>
      <p:sp>
        <p:nvSpPr>
          <p:cNvPr id="3" name="TextBox 2"/>
          <p:cNvSpPr txBox="1"/>
          <p:nvPr/>
        </p:nvSpPr>
        <p:spPr>
          <a:xfrm>
            <a:off x="1178351" y="1786932"/>
            <a:ext cx="9235091" cy="5016758"/>
          </a:xfrm>
          <a:prstGeom prst="rect">
            <a:avLst/>
          </a:prstGeom>
          <a:noFill/>
        </p:spPr>
        <p:txBody>
          <a:bodyPr wrap="square" rtlCol="0">
            <a:spAutoFit/>
          </a:bodyPr>
          <a:lstStyle/>
          <a:p>
            <a:pPr marL="285750" indent="-285750">
              <a:buFont typeface="Arial" panose="020B0604020202020204" pitchFamily="34" charset="0"/>
              <a:buChar char="•"/>
            </a:pPr>
            <a:endParaRPr lang="en-US" sz="1400" dirty="0">
              <a:solidFill>
                <a:schemeClr val="tx2"/>
              </a:solidFill>
            </a:endParaRPr>
          </a:p>
          <a:p>
            <a:pPr marL="342900" indent="-342900">
              <a:buFont typeface="Arial" panose="020B0604020202020204" pitchFamily="34" charset="0"/>
              <a:buChar char="•"/>
            </a:pPr>
            <a:r>
              <a:rPr lang="en-US" sz="2400" dirty="0">
                <a:solidFill>
                  <a:schemeClr val="tx2"/>
                </a:solidFill>
              </a:rPr>
              <a:t>Every situation is fact specific, and it is easy to send an e-mail to all members just to share relevant information on a topic without the intent to avoid the Open Meetings Law.  </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However, if members want to share an opinion or debate policy, they should save that discussion for the open session.</a:t>
            </a:r>
          </a:p>
          <a:p>
            <a:pPr marL="342900" indent="-342900">
              <a:buFont typeface="Arial" panose="020B0604020202020204" pitchFamily="34" charset="0"/>
              <a:buChar char="•"/>
            </a:pP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Emails are public records. </a:t>
            </a:r>
          </a:p>
          <a:p>
            <a:endParaRPr lang="en-US" sz="2400" b="1" dirty="0">
              <a:solidFill>
                <a:schemeClr val="tx2"/>
              </a:solidFill>
            </a:endParaRPr>
          </a:p>
          <a:p>
            <a:r>
              <a:rPr lang="en-US" sz="2400" b="1" dirty="0">
                <a:solidFill>
                  <a:srgbClr val="C00000"/>
                </a:solidFill>
              </a:rPr>
              <a:t>Best Practice- if some information, such as an agenda, is shared with the members, sending as a BCC to the members helps prevent any inadvertent discussion through “reply all.”</a:t>
            </a:r>
          </a:p>
          <a:p>
            <a:endParaRPr lang="en-US" dirty="0"/>
          </a:p>
        </p:txBody>
      </p:sp>
    </p:spTree>
    <p:extLst>
      <p:ext uri="{BB962C8B-B14F-4D97-AF65-F5344CB8AC3E}">
        <p14:creationId xmlns:p14="http://schemas.microsoft.com/office/powerpoint/2010/main" val="241890989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Minutes</a:t>
            </a:r>
          </a:p>
        </p:txBody>
      </p:sp>
      <p:sp>
        <p:nvSpPr>
          <p:cNvPr id="3" name="TextBox 2"/>
          <p:cNvSpPr txBox="1"/>
          <p:nvPr/>
        </p:nvSpPr>
        <p:spPr>
          <a:xfrm>
            <a:off x="1376313" y="1761244"/>
            <a:ext cx="8986887" cy="4893647"/>
          </a:xfrm>
          <a:prstGeom prst="rect">
            <a:avLst/>
          </a:prstGeom>
          <a:noFill/>
        </p:spPr>
        <p:txBody>
          <a:bodyPr wrap="square" rtlCol="0">
            <a:spAutoFit/>
          </a:bodyPr>
          <a:lstStyle/>
          <a:p>
            <a:r>
              <a:rPr lang="en-US" sz="2400" dirty="0">
                <a:solidFill>
                  <a:schemeClr val="tx2"/>
                </a:solidFill>
              </a:rPr>
              <a:t>Minutes should show, at a minimum:</a:t>
            </a:r>
          </a:p>
          <a:p>
            <a:pPr marL="342900" indent="-342900">
              <a:buFont typeface="Arial" panose="020B0604020202020204" pitchFamily="34" charset="0"/>
              <a:buChar char="•"/>
            </a:pPr>
            <a:r>
              <a:rPr lang="en-US" sz="2400" dirty="0">
                <a:solidFill>
                  <a:schemeClr val="tx2"/>
                </a:solidFill>
              </a:rPr>
              <a:t>the date, time and place of the meeting, </a:t>
            </a:r>
          </a:p>
          <a:p>
            <a:pPr marL="342900" indent="-342900">
              <a:buFont typeface="Arial" panose="020B0604020202020204" pitchFamily="34" charset="0"/>
              <a:buChar char="•"/>
            </a:pPr>
            <a:r>
              <a:rPr lang="en-US" sz="2400" dirty="0">
                <a:solidFill>
                  <a:schemeClr val="tx2"/>
                </a:solidFill>
              </a:rPr>
              <a:t>the members present, and</a:t>
            </a:r>
          </a:p>
          <a:p>
            <a:pPr marL="342900" indent="-342900">
              <a:buFont typeface="Arial" panose="020B0604020202020204" pitchFamily="34" charset="0"/>
              <a:buChar char="•"/>
            </a:pPr>
            <a:r>
              <a:rPr lang="en-US" sz="2400" dirty="0">
                <a:solidFill>
                  <a:schemeClr val="tx2"/>
                </a:solidFill>
              </a:rPr>
              <a:t>the action taken at any meeting</a:t>
            </a:r>
          </a:p>
          <a:p>
            <a:pPr marL="800100" lvl="1" indent="-342900">
              <a:buFont typeface="Arial" panose="020B0604020202020204" pitchFamily="34" charset="0"/>
              <a:buChar char="•"/>
            </a:pPr>
            <a:r>
              <a:rPr lang="en-US" sz="2400" dirty="0">
                <a:solidFill>
                  <a:schemeClr val="tx2"/>
                </a:solidFill>
              </a:rPr>
              <a:t>All votes must be recorded </a:t>
            </a:r>
          </a:p>
          <a:p>
            <a:pPr marL="800100" lvl="1" indent="-342900">
              <a:buFont typeface="Arial" panose="020B0604020202020204" pitchFamily="34" charset="0"/>
              <a:buChar char="•"/>
            </a:pPr>
            <a:r>
              <a:rPr lang="en-US" sz="2400" dirty="0">
                <a:solidFill>
                  <a:srgbClr val="C00000"/>
                </a:solidFill>
              </a:rPr>
              <a:t>Votes by each member must be noted individually but a unanimous vote can be so noted as long as all present vote.</a:t>
            </a:r>
          </a:p>
          <a:p>
            <a:endParaRPr lang="en-US" sz="2400" dirty="0">
              <a:solidFill>
                <a:schemeClr val="tx2"/>
              </a:solidFill>
            </a:endParaRPr>
          </a:p>
          <a:p>
            <a:r>
              <a:rPr lang="en-US" sz="2400" dirty="0">
                <a:solidFill>
                  <a:schemeClr val="tx2"/>
                </a:solidFill>
              </a:rPr>
              <a:t>Minutes become public record as soon as they are complete and must be published as required by law, in the appropriate newspaper. Although not a substitute to publishing, minutes can also be made available online.</a:t>
            </a:r>
          </a:p>
        </p:txBody>
      </p:sp>
    </p:spTree>
    <p:extLst>
      <p:ext uri="{BB962C8B-B14F-4D97-AF65-F5344CB8AC3E}">
        <p14:creationId xmlns:p14="http://schemas.microsoft.com/office/powerpoint/2010/main" val="682759241"/>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B7A1-725C-4F7B-A4C9-BA0737DED2DC}"/>
              </a:ext>
            </a:extLst>
          </p:cNvPr>
          <p:cNvSpPr>
            <a:spLocks noGrp="1"/>
          </p:cNvSpPr>
          <p:nvPr>
            <p:ph type="title"/>
          </p:nvPr>
        </p:nvSpPr>
        <p:spPr/>
        <p:txBody>
          <a:bodyPr/>
          <a:lstStyle/>
          <a:p>
            <a:r>
              <a:rPr lang="en-US" dirty="0"/>
              <a:t>Advisory Opinion- 23AO:0007</a:t>
            </a:r>
          </a:p>
        </p:txBody>
      </p:sp>
      <p:sp>
        <p:nvSpPr>
          <p:cNvPr id="3" name="Rectangle 2">
            <a:extLst>
              <a:ext uri="{FF2B5EF4-FFF2-40B4-BE49-F238E27FC236}">
                <a16:creationId xmlns:a16="http://schemas.microsoft.com/office/drawing/2014/main" id="{7042032C-702E-43C6-B83A-F649A4430805}"/>
              </a:ext>
            </a:extLst>
          </p:cNvPr>
          <p:cNvSpPr/>
          <p:nvPr/>
        </p:nvSpPr>
        <p:spPr>
          <a:xfrm>
            <a:off x="2657039" y="3996814"/>
            <a:ext cx="7701699" cy="369332"/>
          </a:xfrm>
          <a:prstGeom prst="rect">
            <a:avLst/>
          </a:prstGeom>
        </p:spPr>
        <p:txBody>
          <a:bodyPr wrap="square">
            <a:spAutoFit/>
          </a:bodyPr>
          <a:lstStyle/>
          <a:p>
            <a:r>
              <a:rPr lang="en-US" dirty="0"/>
              <a:t>https://ipib.iowa.gov/23ao0007-editing-meeting-minutes-publishing</a:t>
            </a:r>
          </a:p>
        </p:txBody>
      </p:sp>
      <p:sp>
        <p:nvSpPr>
          <p:cNvPr id="4" name="Rectangle 3">
            <a:extLst>
              <a:ext uri="{FF2B5EF4-FFF2-40B4-BE49-F238E27FC236}">
                <a16:creationId xmlns:a16="http://schemas.microsoft.com/office/drawing/2014/main" id="{E32292D3-16AE-47B3-B215-75ECCC9BAA8B}"/>
              </a:ext>
            </a:extLst>
          </p:cNvPr>
          <p:cNvSpPr/>
          <p:nvPr/>
        </p:nvSpPr>
        <p:spPr>
          <a:xfrm>
            <a:off x="1261872" y="2151571"/>
            <a:ext cx="8022210" cy="1754326"/>
          </a:xfrm>
          <a:prstGeom prst="rect">
            <a:avLst/>
          </a:prstGeom>
        </p:spPr>
        <p:txBody>
          <a:bodyPr wrap="square">
            <a:spAutoFit/>
          </a:bodyPr>
          <a:lstStyle/>
          <a:p>
            <a:r>
              <a:rPr lang="en-US" dirty="0">
                <a:solidFill>
                  <a:srgbClr val="262828"/>
                </a:solidFill>
                <a:latin typeface="Source Serif 4"/>
              </a:rPr>
              <a:t>Minutes are the public record of a governmental body’s activities </a:t>
            </a:r>
            <a:r>
              <a:rPr lang="en-US" dirty="0">
                <a:solidFill>
                  <a:srgbClr val="262828"/>
                </a:solidFill>
              </a:rPr>
              <a:t>and</a:t>
            </a:r>
            <a:r>
              <a:rPr lang="en-US" dirty="0">
                <a:solidFill>
                  <a:srgbClr val="262828"/>
                </a:solidFill>
                <a:latin typeface="Source Serif 4"/>
              </a:rPr>
              <a:t> decisions. Their usage should be to document the official actions of a governmental body. This means they should contain the legally required information as well as enough information in context to ensure understanding of the actions and topics covered by the Board or Council. Minutes should not include partial commentary or editorial additions. Including these items in minutes causes unnecessary issues …</a:t>
            </a:r>
            <a:endParaRPr lang="en-US" dirty="0"/>
          </a:p>
        </p:txBody>
      </p:sp>
    </p:spTree>
    <p:extLst>
      <p:ext uri="{BB962C8B-B14F-4D97-AF65-F5344CB8AC3E}">
        <p14:creationId xmlns:p14="http://schemas.microsoft.com/office/powerpoint/2010/main" val="394901140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Do members of the public have the right to speak at an open meeting?</a:t>
            </a:r>
          </a:p>
        </p:txBody>
      </p:sp>
      <p:sp>
        <p:nvSpPr>
          <p:cNvPr id="3" name="TextBox 2"/>
          <p:cNvSpPr txBox="1"/>
          <p:nvPr/>
        </p:nvSpPr>
        <p:spPr>
          <a:xfrm>
            <a:off x="1125040" y="1691322"/>
            <a:ext cx="9269691" cy="3416320"/>
          </a:xfrm>
          <a:prstGeom prst="rect">
            <a:avLst/>
          </a:prstGeom>
          <a:noFill/>
        </p:spPr>
        <p:txBody>
          <a:bodyPr wrap="square" rtlCol="0">
            <a:spAutoFit/>
          </a:bodyPr>
          <a:lstStyle/>
          <a:p>
            <a:endParaRPr lang="en-US" b="1" dirty="0">
              <a:solidFill>
                <a:schemeClr val="accent2"/>
              </a:solidFill>
            </a:endParaRPr>
          </a:p>
          <a:p>
            <a:r>
              <a:rPr lang="en-US" dirty="0">
                <a:solidFill>
                  <a:schemeClr val="tx2"/>
                </a:solidFill>
              </a:rPr>
              <a:t>While most bodies have a time noted on their agendas for public comment, members of the public have no right to participate in the discussion of an item unless they are on the agenda.</a:t>
            </a:r>
          </a:p>
          <a:p>
            <a:endParaRPr lang="en-US" dirty="0">
              <a:solidFill>
                <a:schemeClr val="tx2"/>
              </a:solidFill>
            </a:endParaRPr>
          </a:p>
          <a:p>
            <a:r>
              <a:rPr lang="en-US" dirty="0">
                <a:solidFill>
                  <a:schemeClr val="tx2"/>
                </a:solidFill>
              </a:rPr>
              <a:t>Comments made do not have to be placed in the minutes. Minutes only need to include the actions taken and other information required in Iowa Code chapter 21.</a:t>
            </a:r>
          </a:p>
          <a:p>
            <a:endParaRPr lang="en-US" dirty="0">
              <a:solidFill>
                <a:schemeClr val="tx2"/>
              </a:solidFill>
            </a:endParaRPr>
          </a:p>
          <a:p>
            <a:r>
              <a:rPr lang="en-US" dirty="0">
                <a:solidFill>
                  <a:schemeClr val="tx2"/>
                </a:solidFill>
              </a:rPr>
              <a:t>Iowa Code 21.7 allows a governmental body to make and enforce reasonable rules for the conduct of its meetings to assure those meetings are orderly, and free from interference or interruption by spectators. </a:t>
            </a:r>
            <a:r>
              <a:rPr lang="en-US" b="1" u="sng" dirty="0">
                <a:solidFill>
                  <a:schemeClr val="tx2"/>
                </a:solidFill>
              </a:rPr>
              <a:t>BUT, make sure this is uniformly enforced and not based on the content of the message. </a:t>
            </a:r>
            <a:r>
              <a:rPr lang="en-US" dirty="0"/>
              <a:t>See </a:t>
            </a:r>
            <a:r>
              <a:rPr lang="en-US" i="1" dirty="0"/>
              <a:t>Peterson v. City of Newton </a:t>
            </a:r>
          </a:p>
        </p:txBody>
      </p:sp>
    </p:spTree>
    <p:extLst>
      <p:ext uri="{BB962C8B-B14F-4D97-AF65-F5344CB8AC3E}">
        <p14:creationId xmlns:p14="http://schemas.microsoft.com/office/powerpoint/2010/main" val="2202960418"/>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Closed Sessions</a:t>
            </a:r>
          </a:p>
        </p:txBody>
      </p:sp>
      <p:sp>
        <p:nvSpPr>
          <p:cNvPr id="3" name="TextBox 2"/>
          <p:cNvSpPr txBox="1"/>
          <p:nvPr/>
        </p:nvSpPr>
        <p:spPr>
          <a:xfrm>
            <a:off x="1261872" y="1676400"/>
            <a:ext cx="9101328" cy="5016758"/>
          </a:xfrm>
          <a:prstGeom prst="rect">
            <a:avLst/>
          </a:prstGeom>
          <a:noFill/>
        </p:spPr>
        <p:txBody>
          <a:bodyPr wrap="square" rtlCol="0">
            <a:spAutoFit/>
          </a:bodyPr>
          <a:lstStyle/>
          <a:p>
            <a:endParaRPr lang="en-US" sz="2000" dirty="0">
              <a:solidFill>
                <a:schemeClr val="tx2"/>
              </a:solidFill>
            </a:endParaRPr>
          </a:p>
          <a:p>
            <a:r>
              <a:rPr lang="en-US" sz="2000" dirty="0">
                <a:solidFill>
                  <a:schemeClr val="tx2"/>
                </a:solidFill>
              </a:rPr>
              <a:t>Closed sessions may be held </a:t>
            </a:r>
            <a:r>
              <a:rPr lang="en-US" sz="2000" b="1" u="sng" dirty="0">
                <a:solidFill>
                  <a:schemeClr val="tx2"/>
                </a:solidFill>
              </a:rPr>
              <a:t>only</a:t>
            </a:r>
            <a:r>
              <a:rPr lang="en-US" sz="2000" dirty="0">
                <a:solidFill>
                  <a:schemeClr val="tx2"/>
                </a:solidFill>
              </a:rPr>
              <a:t> by the vote in open session of </a:t>
            </a:r>
            <a:r>
              <a:rPr lang="en-US" sz="2000" b="1" u="sng" dirty="0">
                <a:solidFill>
                  <a:schemeClr val="tx2"/>
                </a:solidFill>
              </a:rPr>
              <a:t>two-thirds</a:t>
            </a:r>
            <a:r>
              <a:rPr lang="en-US" sz="2000" dirty="0">
                <a:solidFill>
                  <a:schemeClr val="tx2"/>
                </a:solidFill>
              </a:rPr>
              <a:t> of the members of the body or </a:t>
            </a:r>
            <a:r>
              <a:rPr lang="en-US" sz="2000" b="1" u="sng" dirty="0">
                <a:solidFill>
                  <a:schemeClr val="tx2"/>
                </a:solidFill>
              </a:rPr>
              <a:t>all members present </a:t>
            </a:r>
            <a:r>
              <a:rPr lang="en-US" sz="2000" dirty="0">
                <a:solidFill>
                  <a:schemeClr val="tx2"/>
                </a:solidFill>
              </a:rPr>
              <a:t>and only after citing one of the following reasons</a:t>
            </a:r>
          </a:p>
          <a:p>
            <a:endParaRPr lang="en-US" sz="2000" dirty="0">
              <a:solidFill>
                <a:schemeClr val="tx2"/>
              </a:solidFill>
            </a:endParaRPr>
          </a:p>
          <a:p>
            <a:pPr marL="800100" lvl="1" indent="-342900">
              <a:buFont typeface="Arial" panose="020B0604020202020204" pitchFamily="34" charset="0"/>
              <a:buChar char="•"/>
            </a:pPr>
            <a:r>
              <a:rPr lang="en-US" sz="2000" dirty="0">
                <a:solidFill>
                  <a:schemeClr val="tx2"/>
                </a:solidFill>
              </a:rPr>
              <a:t>To review or discuss a record which is required or authorized by state or federal law to be kept confidential or as a condition to retain federal funding. </a:t>
            </a:r>
          </a:p>
          <a:p>
            <a:pPr marL="800100" lvl="1" indent="-342900">
              <a:buFont typeface="Arial" panose="020B0604020202020204" pitchFamily="34" charset="0"/>
              <a:buChar char="•"/>
            </a:pPr>
            <a:r>
              <a:rPr lang="en-US" sz="2000" dirty="0">
                <a:solidFill>
                  <a:schemeClr val="tx2"/>
                </a:solidFill>
              </a:rPr>
              <a:t>To discuss application for a patent.</a:t>
            </a:r>
          </a:p>
          <a:p>
            <a:pPr marL="800100" lvl="1" indent="-342900">
              <a:buFont typeface="Arial" panose="020B0604020202020204" pitchFamily="34" charset="0"/>
              <a:buChar char="•"/>
            </a:pPr>
            <a:r>
              <a:rPr lang="en-US" sz="2000" dirty="0">
                <a:solidFill>
                  <a:schemeClr val="tx2"/>
                </a:solidFill>
              </a:rPr>
              <a:t>To discuss strategy with counsel on matters that are currently or may imminently be in litigation.</a:t>
            </a:r>
          </a:p>
          <a:p>
            <a:pPr marL="1257300" lvl="2" indent="-342900">
              <a:buFont typeface="Arial" panose="020B0604020202020204" pitchFamily="34" charset="0"/>
              <a:buChar char="•"/>
            </a:pPr>
            <a:r>
              <a:rPr lang="en-US" sz="2000" b="1" i="1" dirty="0">
                <a:solidFill>
                  <a:schemeClr val="tx2"/>
                </a:solidFill>
              </a:rPr>
              <a:t>Note- counsel must be identified and must be present in some capacity.</a:t>
            </a:r>
          </a:p>
          <a:p>
            <a:pPr marL="800100" lvl="1" indent="-342900">
              <a:buFont typeface="Arial" panose="020B0604020202020204" pitchFamily="34" charset="0"/>
              <a:buChar char="•"/>
            </a:pPr>
            <a:r>
              <a:rPr lang="en-US" sz="2000" dirty="0">
                <a:solidFill>
                  <a:schemeClr val="tx2"/>
                </a:solidFill>
              </a:rPr>
              <a:t>To discuss contents of a licensing examination, initiate disciplinary investigation or proceeding if the body is involved with licensing or examining.</a:t>
            </a:r>
          </a:p>
        </p:txBody>
      </p:sp>
    </p:spTree>
    <p:extLst>
      <p:ext uri="{BB962C8B-B14F-4D97-AF65-F5344CB8AC3E}">
        <p14:creationId xmlns:p14="http://schemas.microsoft.com/office/powerpoint/2010/main" val="2422513496"/>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Closed Sessions</a:t>
            </a:r>
          </a:p>
        </p:txBody>
      </p:sp>
      <p:sp>
        <p:nvSpPr>
          <p:cNvPr id="3" name="TextBox 2"/>
          <p:cNvSpPr txBox="1"/>
          <p:nvPr/>
        </p:nvSpPr>
        <p:spPr>
          <a:xfrm>
            <a:off x="1404594" y="1676401"/>
            <a:ext cx="9034806" cy="5016758"/>
          </a:xfrm>
          <a:prstGeom prst="rect">
            <a:avLst/>
          </a:prstGeom>
          <a:noFill/>
        </p:spPr>
        <p:txBody>
          <a:bodyPr wrap="square" rtlCol="0">
            <a:spAutoFit/>
          </a:bodyPr>
          <a:lstStyle/>
          <a:p>
            <a:pPr marL="742950" lvl="3" indent="-285750">
              <a:buFont typeface="Arial" panose="020B0604020202020204" pitchFamily="34" charset="0"/>
              <a:buChar char="•"/>
            </a:pPr>
            <a:endParaRPr lang="en-US" sz="2000" dirty="0">
              <a:solidFill>
                <a:schemeClr val="tx2"/>
              </a:solidFill>
            </a:endParaRPr>
          </a:p>
          <a:p>
            <a:pPr marL="742950" lvl="3" indent="-285750">
              <a:buFont typeface="Arial" panose="020B0604020202020204" pitchFamily="34" charset="0"/>
              <a:buChar char="•"/>
            </a:pPr>
            <a:r>
              <a:rPr lang="en-US" sz="2000" dirty="0">
                <a:solidFill>
                  <a:schemeClr val="tx2"/>
                </a:solidFill>
              </a:rPr>
              <a:t>To conduct a hearing or discuss whether to conduct a hearing to suspend or expel a student unless the student and/or parent wants the meeting to remain open. </a:t>
            </a:r>
          </a:p>
          <a:p>
            <a:pPr marL="742950" lvl="3" indent="-285750">
              <a:buFont typeface="Arial" panose="020B0604020202020204" pitchFamily="34" charset="0"/>
              <a:buChar char="•"/>
            </a:pPr>
            <a:r>
              <a:rPr lang="en-US" sz="2000" dirty="0">
                <a:solidFill>
                  <a:schemeClr val="tx2"/>
                </a:solidFill>
              </a:rPr>
              <a:t>To discuss the decision to be rendered in a contested case. </a:t>
            </a:r>
          </a:p>
          <a:p>
            <a:pPr marL="742950" lvl="3" indent="-285750">
              <a:buFont typeface="Arial" panose="020B0604020202020204" pitchFamily="34" charset="0"/>
              <a:buChar char="•"/>
            </a:pPr>
            <a:r>
              <a:rPr lang="en-US" sz="2000" dirty="0">
                <a:solidFill>
                  <a:schemeClr val="tx2"/>
                </a:solidFill>
              </a:rPr>
              <a:t>To avoid disclosure of specific law enforcement matters which if disclosed would enable law violators to avoid detection or facilitate disregard of requirements imposed by law. </a:t>
            </a:r>
          </a:p>
          <a:p>
            <a:pPr marL="742950" lvl="3" indent="-285750">
              <a:buFont typeface="Arial" panose="020B0604020202020204" pitchFamily="34" charset="0"/>
              <a:buChar char="•"/>
            </a:pPr>
            <a:r>
              <a:rPr lang="en-US" sz="2000" dirty="0">
                <a:solidFill>
                  <a:schemeClr val="tx2"/>
                </a:solidFill>
              </a:rPr>
              <a:t>To evaluate the professional competency of an individual whose appointment, hiring, performance, or discharge is being considered. </a:t>
            </a:r>
            <a:r>
              <a:rPr lang="en-US" sz="2000" b="1" dirty="0">
                <a:solidFill>
                  <a:schemeClr val="tx2"/>
                </a:solidFill>
              </a:rPr>
              <a:t>The individual must request a closed session. </a:t>
            </a:r>
          </a:p>
          <a:p>
            <a:pPr marL="742950" lvl="1" indent="-285750">
              <a:buFont typeface="Arial" panose="020B0604020202020204" pitchFamily="34" charset="0"/>
              <a:buChar char="•"/>
            </a:pPr>
            <a:r>
              <a:rPr lang="en-US" sz="2000" dirty="0">
                <a:solidFill>
                  <a:schemeClr val="tx2"/>
                </a:solidFill>
              </a:rPr>
              <a:t>To discuss the purchase or sale of real estate. The minutes and audio recording of the closed session shall be made available when the transaction is dropped or completed. (j) [this section may require an entity to retain the closed session records longer than as required in 21.5]</a:t>
            </a:r>
          </a:p>
        </p:txBody>
      </p:sp>
    </p:spTree>
    <p:extLst>
      <p:ext uri="{BB962C8B-B14F-4D97-AF65-F5344CB8AC3E}">
        <p14:creationId xmlns:p14="http://schemas.microsoft.com/office/powerpoint/2010/main" val="517922893"/>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18AB3"/>
                </a:solidFill>
              </a:rPr>
              <a:t>Closed Sessions</a:t>
            </a:r>
          </a:p>
        </p:txBody>
      </p:sp>
      <p:sp>
        <p:nvSpPr>
          <p:cNvPr id="3" name="TextBox 2"/>
          <p:cNvSpPr txBox="1"/>
          <p:nvPr/>
        </p:nvSpPr>
        <p:spPr>
          <a:xfrm>
            <a:off x="1140643" y="1600201"/>
            <a:ext cx="9222557" cy="3970318"/>
          </a:xfrm>
          <a:prstGeom prst="rect">
            <a:avLst/>
          </a:prstGeom>
          <a:noFill/>
        </p:spPr>
        <p:txBody>
          <a:bodyPr wrap="square" rtlCol="0">
            <a:spAutoFit/>
          </a:bodyPr>
          <a:lstStyle/>
          <a:p>
            <a:pPr marL="457200" lvl="3">
              <a:buFont typeface="Wingdings" pitchFamily="2" charset="2"/>
              <a:buChar char="ü"/>
            </a:pPr>
            <a:endParaRPr lang="en-US" sz="2000" dirty="0">
              <a:solidFill>
                <a:schemeClr val="tx2"/>
              </a:solidFill>
            </a:endParaRPr>
          </a:p>
          <a:p>
            <a:pPr marL="742950" lvl="1" indent="-285750">
              <a:buFont typeface="Arial" panose="020B0604020202020204" pitchFamily="34" charset="0"/>
              <a:buChar char="•"/>
            </a:pPr>
            <a:r>
              <a:rPr lang="en-US" sz="2000" dirty="0">
                <a:solidFill>
                  <a:schemeClr val="tx2"/>
                </a:solidFill>
              </a:rPr>
              <a:t>To discuss records concerning security procedures and emergency preparedness for the protection of government employees, visitors, people under the care and protection of the government and its property.</a:t>
            </a:r>
          </a:p>
          <a:p>
            <a:pPr marL="742950" lvl="1" indent="-285750">
              <a:buFont typeface="Arial" panose="020B0604020202020204" pitchFamily="34" charset="0"/>
              <a:buChar char="•"/>
            </a:pPr>
            <a:r>
              <a:rPr lang="en-US" sz="2000" dirty="0">
                <a:solidFill>
                  <a:schemeClr val="tx2"/>
                </a:solidFill>
              </a:rPr>
              <a:t>To discuss patient care quality and process improvement initiatives in a meeting of a public hospital that if disclosed might harm the hospital’s competitive position. </a:t>
            </a:r>
          </a:p>
          <a:p>
            <a:pPr lvl="1"/>
            <a:endParaRPr lang="en-US" sz="2000" dirty="0">
              <a:solidFill>
                <a:schemeClr val="tx2"/>
              </a:solidFill>
            </a:endParaRPr>
          </a:p>
          <a:p>
            <a:pPr marL="0" lvl="1"/>
            <a:r>
              <a:rPr lang="en-US" sz="2000" dirty="0">
                <a:solidFill>
                  <a:schemeClr val="tx2"/>
                </a:solidFill>
              </a:rPr>
              <a:t>Other sections of the Iowa Code may permit a government agency to close a meeting OR exempt meetings from the requirements of the open meetings law. (For example, Iowa Code § 279.15 exempts some meetings and records involving the termination of a teacher.)</a:t>
            </a:r>
          </a:p>
          <a:p>
            <a:endParaRPr lang="en-US" sz="1200" dirty="0"/>
          </a:p>
        </p:txBody>
      </p:sp>
    </p:spTree>
    <p:extLst>
      <p:ext uri="{BB962C8B-B14F-4D97-AF65-F5344CB8AC3E}">
        <p14:creationId xmlns:p14="http://schemas.microsoft.com/office/powerpoint/2010/main" val="4059585734"/>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418AB3"/>
                </a:solidFill>
              </a:rPr>
              <a:t>Procedure During Closed Session</a:t>
            </a:r>
          </a:p>
        </p:txBody>
      </p:sp>
      <p:sp>
        <p:nvSpPr>
          <p:cNvPr id="3" name="TextBox 2"/>
          <p:cNvSpPr txBox="1"/>
          <p:nvPr/>
        </p:nvSpPr>
        <p:spPr>
          <a:xfrm>
            <a:off x="1261872" y="1600201"/>
            <a:ext cx="9101328" cy="4832092"/>
          </a:xfrm>
          <a:prstGeom prst="rect">
            <a:avLst/>
          </a:prstGeom>
          <a:noFill/>
        </p:spPr>
        <p:txBody>
          <a:bodyPr wrap="square" rtlCol="0">
            <a:spAutoFit/>
          </a:bodyPr>
          <a:lstStyle/>
          <a:p>
            <a:pPr>
              <a:buFont typeface="Wingdings" pitchFamily="2" charset="2"/>
              <a:buChar char="ü"/>
            </a:pPr>
            <a:endParaRPr lang="en-US" dirty="0">
              <a:solidFill>
                <a:schemeClr val="tx2"/>
              </a:solidFill>
            </a:endParaRPr>
          </a:p>
          <a:p>
            <a:pPr marL="285750" indent="-285750">
              <a:buFont typeface="Arial" panose="020B0604020202020204" pitchFamily="34" charset="0"/>
              <a:buChar char="•"/>
            </a:pPr>
            <a:r>
              <a:rPr lang="en-US" sz="2000" b="1" dirty="0">
                <a:solidFill>
                  <a:schemeClr val="tx2"/>
                </a:solidFill>
              </a:rPr>
              <a:t>No additional topics can be discussed.</a:t>
            </a:r>
          </a:p>
          <a:p>
            <a:pPr marL="742950" lvl="1" indent="-285750">
              <a:buFont typeface="Arial" panose="020B0604020202020204" pitchFamily="34" charset="0"/>
              <a:buChar char="•"/>
            </a:pPr>
            <a:r>
              <a:rPr lang="en-US" sz="2000" dirty="0">
                <a:solidFill>
                  <a:schemeClr val="tx2"/>
                </a:solidFill>
              </a:rPr>
              <a:t>The purpose and topics for the closed meeting must be the same </a:t>
            </a:r>
          </a:p>
          <a:p>
            <a:pPr marL="742950" lvl="1" indent="-285750">
              <a:buFont typeface="Arial" panose="020B0604020202020204" pitchFamily="34" charset="0"/>
              <a:buChar char="•"/>
            </a:pPr>
            <a:r>
              <a:rPr lang="en-US" sz="2000" dirty="0">
                <a:solidFill>
                  <a:schemeClr val="tx2"/>
                </a:solidFill>
              </a:rPr>
              <a:t>Recent district court case- Dewitt School Board</a:t>
            </a:r>
          </a:p>
          <a:p>
            <a:pPr marL="1200150" lvl="2" indent="-285750">
              <a:buFont typeface="Arial" panose="020B0604020202020204" pitchFamily="34" charset="0"/>
              <a:buChar char="•"/>
            </a:pPr>
            <a:r>
              <a:rPr lang="en-US" dirty="0"/>
              <a:t>“The scope of the meeting was breathtaking in contrast to its stated purpose.”</a:t>
            </a:r>
            <a:endParaRPr lang="en-US" sz="2000" dirty="0">
              <a:solidFill>
                <a:schemeClr val="tx2"/>
              </a:solidFill>
            </a:endParaRPr>
          </a:p>
          <a:p>
            <a:pPr marL="285750" indent="-285750">
              <a:buFont typeface="Arial" panose="020B0604020202020204" pitchFamily="34" charset="0"/>
              <a:buChar char="•"/>
            </a:pPr>
            <a:r>
              <a:rPr lang="en-US" sz="2000" dirty="0">
                <a:solidFill>
                  <a:schemeClr val="tx2"/>
                </a:solidFill>
              </a:rPr>
              <a:t>The session must be recorded and “detailed minutes” must be taken. These records must be retained for </a:t>
            </a:r>
            <a:r>
              <a:rPr lang="en-US" sz="2000" u="sng" dirty="0">
                <a:solidFill>
                  <a:schemeClr val="tx2"/>
                </a:solidFill>
              </a:rPr>
              <a:t>at least</a:t>
            </a:r>
            <a:r>
              <a:rPr lang="en-US" sz="2000" dirty="0">
                <a:solidFill>
                  <a:schemeClr val="tx2"/>
                </a:solidFill>
              </a:rPr>
              <a:t> one year and are not public record.</a:t>
            </a:r>
          </a:p>
          <a:p>
            <a:pPr marL="285750" indent="-285750">
              <a:buFont typeface="Arial" panose="020B0604020202020204" pitchFamily="34" charset="0"/>
              <a:buChar char="•"/>
            </a:pPr>
            <a:r>
              <a:rPr lang="en-US" sz="2000" dirty="0">
                <a:solidFill>
                  <a:schemeClr val="tx2"/>
                </a:solidFill>
              </a:rPr>
              <a:t>Members who would have otherwise had access to the closed session may get access to the closed session recording and minutes.</a:t>
            </a:r>
          </a:p>
          <a:p>
            <a:pPr marL="285750" indent="-285750">
              <a:buFont typeface="Arial" panose="020B0604020202020204" pitchFamily="34" charset="0"/>
              <a:buChar char="•"/>
            </a:pPr>
            <a:r>
              <a:rPr lang="en-US" sz="2000" b="1" dirty="0">
                <a:solidFill>
                  <a:schemeClr val="tx2"/>
                </a:solidFill>
              </a:rPr>
              <a:t>Final action must happen in open session.</a:t>
            </a:r>
          </a:p>
          <a:p>
            <a:pPr marL="285750" indent="-285750">
              <a:buFont typeface="Arial" panose="020B0604020202020204" pitchFamily="34" charset="0"/>
              <a:buChar char="•"/>
            </a:pPr>
            <a:r>
              <a:rPr lang="en-US" sz="2000" dirty="0">
                <a:solidFill>
                  <a:schemeClr val="tx2"/>
                </a:solidFill>
              </a:rPr>
              <a:t>Nothing in Iowa Code 21 </a:t>
            </a:r>
            <a:r>
              <a:rPr lang="en-US" sz="2000" i="1" dirty="0">
                <a:solidFill>
                  <a:schemeClr val="tx2"/>
                </a:solidFill>
              </a:rPr>
              <a:t>requires</a:t>
            </a:r>
            <a:r>
              <a:rPr lang="en-US" sz="2000" dirty="0">
                <a:solidFill>
                  <a:schemeClr val="tx2"/>
                </a:solidFill>
              </a:rPr>
              <a:t> a governmental body to hold a closed session to discuss or act upon any matter. </a:t>
            </a:r>
          </a:p>
          <a:p>
            <a:pPr marL="285750" indent="-285750">
              <a:buFont typeface="Arial" panose="020B0604020202020204" pitchFamily="34" charset="0"/>
              <a:buChar char="•"/>
            </a:pPr>
            <a:endParaRPr lang="en-US" dirty="0">
              <a:solidFill>
                <a:schemeClr val="tx2"/>
              </a:solidFill>
            </a:endParaRPr>
          </a:p>
          <a:p>
            <a:pPr>
              <a:buFont typeface="Wingdings" pitchFamily="2" charset="2"/>
              <a:buChar char="ü"/>
            </a:pPr>
            <a:endParaRPr lang="en-US" dirty="0">
              <a:solidFill>
                <a:schemeClr val="tx2"/>
              </a:solidFill>
            </a:endParaRPr>
          </a:p>
          <a:p>
            <a:pPr>
              <a:buFont typeface="Wingdings" pitchFamily="2" charset="2"/>
              <a:buChar char="ü"/>
            </a:pPr>
            <a:endParaRPr lang="en-US" dirty="0">
              <a:solidFill>
                <a:schemeClr val="tx2"/>
              </a:solidFill>
            </a:endParaRPr>
          </a:p>
        </p:txBody>
      </p:sp>
    </p:spTree>
    <p:extLst>
      <p:ext uri="{BB962C8B-B14F-4D97-AF65-F5344CB8AC3E}">
        <p14:creationId xmlns:p14="http://schemas.microsoft.com/office/powerpoint/2010/main" val="2399769737"/>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1157-9F5F-468C-B964-F6E22FB8F865}"/>
              </a:ext>
            </a:extLst>
          </p:cNvPr>
          <p:cNvSpPr>
            <a:spLocks noGrp="1"/>
          </p:cNvSpPr>
          <p:nvPr>
            <p:ph type="title"/>
          </p:nvPr>
        </p:nvSpPr>
        <p:spPr/>
        <p:txBody>
          <a:bodyPr/>
          <a:lstStyle/>
          <a:p>
            <a:r>
              <a:rPr lang="en-US" dirty="0"/>
              <a:t>Electronic Meetings (eff. 7/1/24)</a:t>
            </a:r>
          </a:p>
        </p:txBody>
      </p:sp>
      <p:sp>
        <p:nvSpPr>
          <p:cNvPr id="3" name="TextBox 2">
            <a:extLst>
              <a:ext uri="{FF2B5EF4-FFF2-40B4-BE49-F238E27FC236}">
                <a16:creationId xmlns:a16="http://schemas.microsoft.com/office/drawing/2014/main" id="{6BBCA63A-7450-4BA6-BC46-7E4D2C6645A1}"/>
              </a:ext>
            </a:extLst>
          </p:cNvPr>
          <p:cNvSpPr txBox="1"/>
          <p:nvPr/>
        </p:nvSpPr>
        <p:spPr>
          <a:xfrm>
            <a:off x="1148750" y="1779687"/>
            <a:ext cx="9101328"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Amendment to Iowa Code section 21.8</a:t>
            </a:r>
          </a:p>
          <a:p>
            <a:pPr marL="285750" indent="-285750">
              <a:buFont typeface="Arial" panose="020B0604020202020204" pitchFamily="34" charset="0"/>
              <a:buChar char="•"/>
            </a:pPr>
            <a:r>
              <a:rPr lang="en-US" dirty="0">
                <a:solidFill>
                  <a:srgbClr val="FF0000"/>
                </a:solidFill>
              </a:rPr>
              <a:t>“A governmental body </a:t>
            </a:r>
            <a:r>
              <a:rPr lang="en-US" u="sng" dirty="0">
                <a:solidFill>
                  <a:srgbClr val="FF0000"/>
                </a:solidFill>
              </a:rPr>
              <a:t>shall</a:t>
            </a:r>
            <a:r>
              <a:rPr lang="en-US" dirty="0">
                <a:solidFill>
                  <a:srgbClr val="FF0000"/>
                </a:solidFill>
              </a:rPr>
              <a:t> provide for hybrid meetings, teleconference participation, virtual meetings, remote participation, and other hybrid options for the members of the governmental body to participate in official meetings.” </a:t>
            </a:r>
          </a:p>
          <a:p>
            <a:pPr marL="285750" indent="-285750">
              <a:buFont typeface="Arial" panose="020B0604020202020204" pitchFamily="34" charset="0"/>
              <a:buChar char="•"/>
            </a:pPr>
            <a:r>
              <a:rPr lang="en-US" dirty="0">
                <a:solidFill>
                  <a:schemeClr val="tx2"/>
                </a:solidFill>
              </a:rPr>
              <a:t>No longer any requirement to state in the minutes why an in-person meeting was impossible or impractical.</a:t>
            </a:r>
          </a:p>
          <a:p>
            <a:pPr marL="742950" lvl="1" indent="-285750">
              <a:buFont typeface="Arial" panose="020B0604020202020204" pitchFamily="34" charset="0"/>
              <a:buChar char="•"/>
            </a:pPr>
            <a:r>
              <a:rPr lang="en-US" b="1" dirty="0">
                <a:solidFill>
                  <a:schemeClr val="tx2"/>
                </a:solidFill>
              </a:rPr>
              <a:t>“Hybrid meeting”</a:t>
            </a:r>
            <a:r>
              <a:rPr lang="en-US" dirty="0">
                <a:solidFill>
                  <a:schemeClr val="tx2"/>
                </a:solidFill>
              </a:rPr>
              <a:t> means a meeting involving both remote participation and in-person participation by members.</a:t>
            </a:r>
          </a:p>
          <a:p>
            <a:pPr marL="742950" lvl="1" indent="-285750">
              <a:buFont typeface="Arial" panose="020B0604020202020204" pitchFamily="34" charset="0"/>
              <a:buChar char="•"/>
            </a:pPr>
            <a:r>
              <a:rPr lang="en-US" b="1" dirty="0">
                <a:solidFill>
                  <a:schemeClr val="tx2"/>
                </a:solidFill>
              </a:rPr>
              <a:t>“Remote participation” </a:t>
            </a:r>
            <a:r>
              <a:rPr lang="en-US" dirty="0">
                <a:solidFill>
                  <a:schemeClr val="tx2"/>
                </a:solidFill>
              </a:rPr>
              <a:t>means real-time participation by a remotely located individual in a meeting which is being held in a different physical location using integrated audio, video, and other digital tools.</a:t>
            </a:r>
          </a:p>
          <a:p>
            <a:pPr marL="742950" lvl="1" indent="-285750">
              <a:buFont typeface="Arial" panose="020B0604020202020204" pitchFamily="34" charset="0"/>
              <a:buChar char="•"/>
            </a:pPr>
            <a:r>
              <a:rPr lang="en-US" b="1" dirty="0">
                <a:solidFill>
                  <a:schemeClr val="tx2"/>
                </a:solidFill>
              </a:rPr>
              <a:t>“Teleconference participation ” </a:t>
            </a:r>
            <a:r>
              <a:rPr lang="en-US" dirty="0">
                <a:solidFill>
                  <a:schemeClr val="tx2"/>
                </a:solidFill>
              </a:rPr>
              <a:t>means participation using audio conference tools involving multiple participants in at least two separate locations.</a:t>
            </a:r>
          </a:p>
          <a:p>
            <a:pPr marL="742950" lvl="1" indent="-285750">
              <a:buFont typeface="Arial" panose="020B0604020202020204" pitchFamily="34" charset="0"/>
              <a:buChar char="•"/>
            </a:pPr>
            <a:r>
              <a:rPr lang="en-US" b="1" dirty="0">
                <a:solidFill>
                  <a:schemeClr val="tx2"/>
                </a:solidFill>
              </a:rPr>
              <a:t>“Virtual meeting”</a:t>
            </a:r>
            <a:r>
              <a:rPr lang="en-US" dirty="0">
                <a:solidFill>
                  <a:schemeClr val="tx2"/>
                </a:solidFill>
              </a:rPr>
              <a:t> means a meeting involving real-time interaction using integrated audio, video, and other digital tools, in which participants do not share a physical location.</a:t>
            </a:r>
          </a:p>
          <a:p>
            <a:pPr lvl="1">
              <a:buFont typeface="Wingdings" pitchFamily="2" charset="2"/>
              <a:buChar char="ü"/>
            </a:pPr>
            <a:endParaRPr lang="en-US" dirty="0">
              <a:solidFill>
                <a:schemeClr val="tx2"/>
              </a:solidFill>
            </a:endParaRPr>
          </a:p>
          <a:p>
            <a:pPr>
              <a:buFont typeface="Wingdings" pitchFamily="2" charset="2"/>
              <a:buChar char="ü"/>
            </a:pPr>
            <a:endParaRPr lang="en-US" dirty="0">
              <a:solidFill>
                <a:schemeClr val="tx2"/>
              </a:solidFill>
            </a:endParaRPr>
          </a:p>
        </p:txBody>
      </p:sp>
    </p:spTree>
    <p:extLst>
      <p:ext uri="{BB962C8B-B14F-4D97-AF65-F5344CB8AC3E}">
        <p14:creationId xmlns:p14="http://schemas.microsoft.com/office/powerpoint/2010/main" val="390788676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D34817"/>
                </a:solidFill>
                <a:latin typeface="Arial" panose="020B0604020202020204" pitchFamily="34" charset="0"/>
                <a:cs typeface="Arial" panose="020B0604020202020204" pitchFamily="34" charset="0"/>
              </a:rPr>
              <a:t>Iowa Public Information Board</a:t>
            </a:r>
          </a:p>
        </p:txBody>
      </p:sp>
      <p:sp>
        <p:nvSpPr>
          <p:cNvPr id="3" name="TextBox 2"/>
          <p:cNvSpPr txBox="1"/>
          <p:nvPr/>
        </p:nvSpPr>
        <p:spPr>
          <a:xfrm>
            <a:off x="1261872" y="1767006"/>
            <a:ext cx="9058469" cy="4431983"/>
          </a:xfrm>
          <a:prstGeom prst="rect">
            <a:avLst/>
          </a:prstGeom>
          <a:noFill/>
        </p:spPr>
        <p:txBody>
          <a:bodyPr wrap="square" rtlCol="0">
            <a:spAutoFit/>
          </a:bodyPr>
          <a:lstStyle/>
          <a:p>
            <a:pPr>
              <a:defRPr/>
            </a:pPr>
            <a:endParaRPr lang="en-US" dirty="0">
              <a:solidFill>
                <a:srgbClr val="775F55"/>
              </a:solidFill>
              <a:latin typeface="Tw Cen MT"/>
            </a:endParaRPr>
          </a:p>
          <a:p>
            <a:pPr>
              <a:defRPr/>
            </a:pPr>
            <a:r>
              <a:rPr lang="en-US" sz="2400" dirty="0">
                <a:latin typeface="Arial" panose="020B0604020202020204" pitchFamily="34" charset="0"/>
                <a:cs typeface="Arial" panose="020B0604020202020204" pitchFamily="34" charset="0"/>
              </a:rPr>
              <a:t>Enacted in 2013, the Iowa Public Information Board provides</a:t>
            </a:r>
          </a:p>
          <a:p>
            <a:pPr>
              <a:defRPr/>
            </a:pPr>
            <a:endParaRPr lang="en-US" sz="2400" dirty="0">
              <a:latin typeface="Arial" panose="020B0604020202020204" pitchFamily="34" charset="0"/>
              <a:cs typeface="Arial" panose="020B0604020202020204" pitchFamily="34" charset="0"/>
            </a:endParaRPr>
          </a:p>
          <a:p>
            <a:pPr algn="ctr">
              <a:defRPr/>
            </a:pPr>
            <a:r>
              <a:rPr lang="en-US" sz="2400" b="1" i="1" dirty="0">
                <a:latin typeface="Arial" panose="020B0604020202020204" pitchFamily="34" charset="0"/>
                <a:cs typeface="Arial" panose="020B0604020202020204" pitchFamily="34" charset="0"/>
              </a:rPr>
              <a:t>an official, efficient and free legal resource for</a:t>
            </a:r>
            <a:br>
              <a:rPr lang="en-US" sz="2400" b="1" i="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citizens and government officials </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To ask questions about Iowa open meetings and records laws, and to address complaints about alleged violations of the laws. </a:t>
            </a:r>
          </a:p>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The board is also one of the few such agencies in the nation with the authority to not only advise but to enforce the state sunshine laws. </a:t>
            </a:r>
            <a:endParaRPr lang="en-US" sz="2400" dirty="0">
              <a:solidFill>
                <a:prstClr val="black"/>
              </a:solidFill>
              <a:latin typeface="Tw Cen MT"/>
            </a:endParaRPr>
          </a:p>
        </p:txBody>
      </p:sp>
      <p:pic>
        <p:nvPicPr>
          <p:cNvPr id="6" name="Picture 5">
            <a:extLst>
              <a:ext uri="{FF2B5EF4-FFF2-40B4-BE49-F238E27FC236}">
                <a16:creationId xmlns:a16="http://schemas.microsoft.com/office/drawing/2014/main" id="{6DD0A321-71D2-4437-B257-D267C6B69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698" y="5486400"/>
            <a:ext cx="2940828" cy="1371600"/>
          </a:xfrm>
          <a:prstGeom prst="rect">
            <a:avLst/>
          </a:prstGeom>
        </p:spPr>
      </p:pic>
    </p:spTree>
    <p:extLst>
      <p:ext uri="{BB962C8B-B14F-4D97-AF65-F5344CB8AC3E}">
        <p14:creationId xmlns:p14="http://schemas.microsoft.com/office/powerpoint/2010/main" val="754664960"/>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E120-83F6-482F-B8C4-B05E6B2D9A07}"/>
              </a:ext>
            </a:extLst>
          </p:cNvPr>
          <p:cNvSpPr>
            <a:spLocks noGrp="1"/>
          </p:cNvSpPr>
          <p:nvPr>
            <p:ph type="title"/>
          </p:nvPr>
        </p:nvSpPr>
        <p:spPr/>
        <p:txBody>
          <a:bodyPr>
            <a:normAutofit/>
          </a:bodyPr>
          <a:lstStyle/>
          <a:p>
            <a:r>
              <a:rPr lang="en-US" dirty="0"/>
              <a:t>24AO:0006 - Chapter 21 – Recent Law Changes</a:t>
            </a:r>
          </a:p>
        </p:txBody>
      </p:sp>
      <p:sp>
        <p:nvSpPr>
          <p:cNvPr id="3" name="Rectangle 2">
            <a:extLst>
              <a:ext uri="{FF2B5EF4-FFF2-40B4-BE49-F238E27FC236}">
                <a16:creationId xmlns:a16="http://schemas.microsoft.com/office/drawing/2014/main" id="{2AB1B7E6-1A2C-4CAE-9D7F-89F93A798AAD}"/>
              </a:ext>
            </a:extLst>
          </p:cNvPr>
          <p:cNvSpPr/>
          <p:nvPr/>
        </p:nvSpPr>
        <p:spPr>
          <a:xfrm>
            <a:off x="3785431" y="3244334"/>
            <a:ext cx="4621137" cy="369332"/>
          </a:xfrm>
          <a:prstGeom prst="rect">
            <a:avLst/>
          </a:prstGeom>
        </p:spPr>
        <p:txBody>
          <a:bodyPr wrap="none">
            <a:spAutoFit/>
          </a:bodyPr>
          <a:lstStyle/>
          <a:p>
            <a:r>
              <a:rPr lang="en-US" b="1" dirty="0">
                <a:solidFill>
                  <a:srgbClr val="FFFFFF"/>
                </a:solidFill>
                <a:latin typeface="var(--font-display-face)"/>
              </a:rPr>
              <a:t>24AO:0006 - Chapter 21 – Recent Law Changes</a:t>
            </a:r>
            <a:endParaRPr lang="en-US" b="1" i="0" dirty="0">
              <a:solidFill>
                <a:srgbClr val="FFFFFF"/>
              </a:solidFill>
              <a:effectLst/>
              <a:latin typeface="var(--font-display-face)"/>
            </a:endParaRPr>
          </a:p>
        </p:txBody>
      </p:sp>
      <p:sp>
        <p:nvSpPr>
          <p:cNvPr id="4" name="Rectangle 3">
            <a:extLst>
              <a:ext uri="{FF2B5EF4-FFF2-40B4-BE49-F238E27FC236}">
                <a16:creationId xmlns:a16="http://schemas.microsoft.com/office/drawing/2014/main" id="{3DA3A8D5-143E-423E-83E1-69212CDCCB94}"/>
              </a:ext>
            </a:extLst>
          </p:cNvPr>
          <p:cNvSpPr/>
          <p:nvPr/>
        </p:nvSpPr>
        <p:spPr>
          <a:xfrm>
            <a:off x="931194" y="1951672"/>
            <a:ext cx="9769151" cy="4185761"/>
          </a:xfrm>
          <a:prstGeom prst="rect">
            <a:avLst/>
          </a:prstGeom>
        </p:spPr>
        <p:txBody>
          <a:bodyPr wrap="square">
            <a:spAutoFit/>
          </a:bodyPr>
          <a:lstStyle/>
          <a:p>
            <a:r>
              <a:rPr lang="en-US" sz="1400" b="1" dirty="0">
                <a:solidFill>
                  <a:srgbClr val="262828"/>
                </a:solidFill>
              </a:rPr>
              <a:t>Is a governmental body required to provide electronic access to meetings for members of the governmental body pursuant to the new law?</a:t>
            </a:r>
            <a:endParaRPr lang="en-US" sz="1400" dirty="0">
              <a:solidFill>
                <a:srgbClr val="262828"/>
              </a:solidFill>
            </a:endParaRPr>
          </a:p>
          <a:p>
            <a:r>
              <a:rPr lang="en-US" sz="1400" dirty="0">
                <a:solidFill>
                  <a:srgbClr val="262828"/>
                </a:solidFill>
              </a:rPr>
              <a:t>Yes. Effective July 1, 2024, Iowa Code § 21.8 requires that a governmental body provide for electronic meeting options for members of the governmental body. </a:t>
            </a:r>
          </a:p>
          <a:p>
            <a:endParaRPr lang="en-US" sz="1400" b="0" i="0" dirty="0">
              <a:solidFill>
                <a:srgbClr val="262828"/>
              </a:solidFill>
              <a:effectLst/>
            </a:endParaRPr>
          </a:p>
          <a:p>
            <a:r>
              <a:rPr lang="en-US" sz="1400" b="1" dirty="0">
                <a:solidFill>
                  <a:srgbClr val="262828"/>
                </a:solidFill>
              </a:rPr>
              <a:t>Is a governmental body required to provide electronic meeting options if none have been requested or it is believed none will be utilized? </a:t>
            </a:r>
          </a:p>
          <a:p>
            <a:r>
              <a:rPr lang="en-US" sz="1400" dirty="0">
                <a:solidFill>
                  <a:srgbClr val="262828"/>
                </a:solidFill>
              </a:rPr>
              <a:t>The language is mandatory that the option be provided for official meetings of the governmental body. </a:t>
            </a:r>
          </a:p>
          <a:p>
            <a:endParaRPr lang="en-US" sz="1400" b="0" i="0" dirty="0">
              <a:solidFill>
                <a:srgbClr val="262828"/>
              </a:solidFill>
              <a:effectLst/>
            </a:endParaRPr>
          </a:p>
          <a:p>
            <a:r>
              <a:rPr lang="en-US" sz="1400" b="1" dirty="0">
                <a:solidFill>
                  <a:srgbClr val="262828"/>
                </a:solidFill>
              </a:rPr>
              <a:t>Is a governmental body required to provide all electronic meeting options? </a:t>
            </a:r>
          </a:p>
          <a:p>
            <a:r>
              <a:rPr lang="en-US" sz="1400" dirty="0">
                <a:solidFill>
                  <a:srgbClr val="262828"/>
                </a:solidFill>
              </a:rPr>
              <a:t>No. A governmental body is not required to utilize all options for every meeting.</a:t>
            </a:r>
          </a:p>
          <a:p>
            <a:endParaRPr lang="en-US" sz="1400" b="1" dirty="0">
              <a:solidFill>
                <a:srgbClr val="262828"/>
              </a:solidFill>
            </a:endParaRPr>
          </a:p>
          <a:p>
            <a:r>
              <a:rPr lang="en-US" sz="1400" b="1" dirty="0">
                <a:solidFill>
                  <a:srgbClr val="262828"/>
                </a:solidFill>
              </a:rPr>
              <a:t>Are there new requirements for governmental bodies related to quorum and voting that must be observed when meeting electronically?</a:t>
            </a:r>
          </a:p>
          <a:p>
            <a:r>
              <a:rPr lang="en-US" sz="1400" dirty="0">
                <a:solidFill>
                  <a:srgbClr val="262828"/>
                </a:solidFill>
              </a:rPr>
              <a:t>No. The Amendments do not change quorum or voting requirements. </a:t>
            </a:r>
          </a:p>
          <a:p>
            <a:endParaRPr lang="en-US" sz="1400" dirty="0">
              <a:solidFill>
                <a:srgbClr val="262828"/>
              </a:solidFill>
            </a:endParaRPr>
          </a:p>
          <a:p>
            <a:r>
              <a:rPr lang="en-US" sz="1400" b="1" dirty="0">
                <a:solidFill>
                  <a:srgbClr val="262828"/>
                </a:solidFill>
              </a:rPr>
              <a:t>What are the requirements for public participation in an electronic meeting pursuant to the new law?</a:t>
            </a:r>
          </a:p>
          <a:p>
            <a:r>
              <a:rPr lang="en-US" sz="1400" dirty="0">
                <a:solidFill>
                  <a:srgbClr val="262828"/>
                </a:solidFill>
              </a:rPr>
              <a:t>The new law does not change existing requirements as it relates to public access to the meeting and compliance with public notice requirements. </a:t>
            </a:r>
            <a:endParaRPr lang="en-US" sz="1400" b="0" i="0" dirty="0">
              <a:solidFill>
                <a:srgbClr val="262828"/>
              </a:solidFill>
              <a:effectLst/>
            </a:endParaRPr>
          </a:p>
        </p:txBody>
      </p:sp>
    </p:spTree>
    <p:extLst>
      <p:ext uri="{BB962C8B-B14F-4D97-AF65-F5344CB8AC3E}">
        <p14:creationId xmlns:p14="http://schemas.microsoft.com/office/powerpoint/2010/main" val="1138128234"/>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2000">
              <a:schemeClr val="accent5">
                <a:lumMod val="0"/>
                <a:lumOff val="100000"/>
              </a:schemeClr>
            </a:gs>
            <a:gs pos="32000">
              <a:srgbClr val="B2B0B1"/>
            </a:gs>
            <a:gs pos="100000">
              <a:schemeClr val="bg2"/>
            </a:gs>
            <a:gs pos="100000">
              <a:srgbClr val="878284"/>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Arial" panose="020B0604020202020204" pitchFamily="34" charset="0"/>
                <a:cs typeface="Arial" panose="020B0604020202020204" pitchFamily="34" charset="0"/>
              </a:rPr>
              <a:t>Public records 101</a:t>
            </a:r>
          </a:p>
        </p:txBody>
      </p:sp>
    </p:spTree>
    <p:extLst>
      <p:ext uri="{BB962C8B-B14F-4D97-AF65-F5344CB8AC3E}">
        <p14:creationId xmlns:p14="http://schemas.microsoft.com/office/powerpoint/2010/main" val="346836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194BA"/>
                </a:solidFill>
              </a:rPr>
              <a:t>Definitions</a:t>
            </a:r>
          </a:p>
        </p:txBody>
      </p:sp>
      <p:sp>
        <p:nvSpPr>
          <p:cNvPr id="3" name="TextBox 2"/>
          <p:cNvSpPr txBox="1"/>
          <p:nvPr/>
        </p:nvSpPr>
        <p:spPr>
          <a:xfrm>
            <a:off x="1261872" y="1749491"/>
            <a:ext cx="9101328" cy="44473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All governmental bodies, officials and employees are covered by Chapter 22- public records.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“Record” includes: </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documents, tape or other information stored or preserved in any medium of or belonging to a governmental body</a:t>
            </a:r>
          </a:p>
          <a:p>
            <a:pPr marL="1257300" marR="0" lvl="2"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including electronic communication such as e-mails, websites, or texts</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all records relating to the investment of public funds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Each body must designate a “lawful custodian” and publicly announce who holds that responsibility.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1311577"/>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B7CF-2C6B-4C7E-ACDF-D81D03B92F16}"/>
              </a:ext>
            </a:extLst>
          </p:cNvPr>
          <p:cNvSpPr>
            <a:spLocks noGrp="1"/>
          </p:cNvSpPr>
          <p:nvPr>
            <p:ph type="title"/>
          </p:nvPr>
        </p:nvSpPr>
        <p:spPr/>
        <p:txBody>
          <a:bodyPr/>
          <a:lstStyle/>
          <a:p>
            <a:r>
              <a:rPr lang="en-US" dirty="0"/>
              <a:t>Personal emails are public records</a:t>
            </a:r>
          </a:p>
        </p:txBody>
      </p:sp>
      <p:sp>
        <p:nvSpPr>
          <p:cNvPr id="3" name="TextBox 2">
            <a:extLst>
              <a:ext uri="{FF2B5EF4-FFF2-40B4-BE49-F238E27FC236}">
                <a16:creationId xmlns:a16="http://schemas.microsoft.com/office/drawing/2014/main" id="{BA71A051-565C-4A6C-8A85-C82FC93877E0}"/>
              </a:ext>
            </a:extLst>
          </p:cNvPr>
          <p:cNvSpPr txBox="1"/>
          <p:nvPr/>
        </p:nvSpPr>
        <p:spPr>
          <a:xfrm>
            <a:off x="1261872" y="2038350"/>
            <a:ext cx="9444228" cy="2031325"/>
          </a:xfrm>
          <a:prstGeom prst="rect">
            <a:avLst/>
          </a:prstGeom>
          <a:noFill/>
        </p:spPr>
        <p:txBody>
          <a:bodyPr wrap="square" rtlCol="0">
            <a:spAutoFit/>
          </a:bodyPr>
          <a:lstStyle/>
          <a:p>
            <a:r>
              <a:rPr lang="en-US" dirty="0">
                <a:solidFill>
                  <a:srgbClr val="000000"/>
                </a:solidFill>
              </a:rPr>
              <a:t>In </a:t>
            </a:r>
            <a:r>
              <a:rPr lang="en-US" i="1" dirty="0">
                <a:solidFill>
                  <a:srgbClr val="000000"/>
                </a:solidFill>
              </a:rPr>
              <a:t>Kirkwood Institute v. Sand</a:t>
            </a:r>
            <a:r>
              <a:rPr lang="en-US" dirty="0">
                <a:solidFill>
                  <a:srgbClr val="000000"/>
                </a:solidFill>
              </a:rPr>
              <a:t>, No. 23–0201 (Apr. 26, 2024)-</a:t>
            </a:r>
          </a:p>
          <a:p>
            <a:endParaRPr lang="en-US" dirty="0">
              <a:solidFill>
                <a:srgbClr val="000000"/>
              </a:solidFill>
            </a:endParaRPr>
          </a:p>
          <a:p>
            <a:r>
              <a:rPr lang="en-US" dirty="0">
                <a:solidFill>
                  <a:srgbClr val="000000"/>
                </a:solidFill>
              </a:rPr>
              <a:t>The court held that a factual issue was created about whether the delay in producing the records request was reasonable when the auditor’s office failed to provide an email thread sent from an employee’s personal email to a reporter. </a:t>
            </a:r>
          </a:p>
          <a:p>
            <a:endParaRPr lang="en-US" dirty="0">
              <a:solidFill>
                <a:srgbClr val="000000"/>
              </a:solidFill>
            </a:endParaRPr>
          </a:p>
          <a:p>
            <a:r>
              <a:rPr lang="en-US" dirty="0">
                <a:solidFill>
                  <a:srgbClr val="000000"/>
                </a:solidFill>
              </a:rPr>
              <a:t>The email thread was related to the government body’s business and was a public record.</a:t>
            </a:r>
          </a:p>
        </p:txBody>
      </p:sp>
    </p:spTree>
    <p:extLst>
      <p:ext uri="{BB962C8B-B14F-4D97-AF65-F5344CB8AC3E}">
        <p14:creationId xmlns:p14="http://schemas.microsoft.com/office/powerpoint/2010/main" val="1740206765"/>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9A3A-39E0-4117-9256-4B9AB24DFF6F}"/>
              </a:ext>
            </a:extLst>
          </p:cNvPr>
          <p:cNvSpPr>
            <a:spLocks noGrp="1"/>
          </p:cNvSpPr>
          <p:nvPr>
            <p:ph type="title"/>
          </p:nvPr>
        </p:nvSpPr>
        <p:spPr/>
        <p:txBody>
          <a:bodyPr/>
          <a:lstStyle/>
          <a:p>
            <a:r>
              <a:rPr lang="en-US" dirty="0"/>
              <a:t>Best Practices</a:t>
            </a:r>
          </a:p>
        </p:txBody>
      </p:sp>
      <p:sp>
        <p:nvSpPr>
          <p:cNvPr id="3" name="TextBox 2">
            <a:extLst>
              <a:ext uri="{FF2B5EF4-FFF2-40B4-BE49-F238E27FC236}">
                <a16:creationId xmlns:a16="http://schemas.microsoft.com/office/drawing/2014/main" id="{8A339472-F19A-45F3-8A39-ABAAD47C0310}"/>
              </a:ext>
            </a:extLst>
          </p:cNvPr>
          <p:cNvSpPr txBox="1"/>
          <p:nvPr/>
        </p:nvSpPr>
        <p:spPr>
          <a:xfrm>
            <a:off x="1261872" y="1749491"/>
            <a:ext cx="9101328" cy="481670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Do not use text or other informal means to conduct government body business.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srgbClr val="FF0000"/>
                </a:solidFill>
                <a:latin typeface="Arial" panose="020B0604020202020204"/>
              </a:rPr>
              <a:t>Put in place a policy regarding the use of and how to obtain access to public records created on personal devices, such as texts, or on personal accounts, such as non-government email addresses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srgbClr val="FF0000"/>
                </a:solidFill>
                <a:latin typeface="Arial" panose="020B0604020202020204"/>
              </a:rPr>
              <a:t>Put in place a retention policy and follow it.</a:t>
            </a:r>
            <a:endParaRPr kumimoji="0" lang="en-US" sz="2400" b="0" i="0" u="none" strike="noStrike" kern="1200" cap="none" spc="0" normalizeH="0" baseline="0" noProof="0" dirty="0">
              <a:ln>
                <a:noFill/>
              </a:ln>
              <a:solidFill>
                <a:srgbClr val="FF0000"/>
              </a:solidFill>
              <a:effectLst/>
              <a:uLnTx/>
              <a:uFillTx/>
              <a:latin typeface="Arial" panose="020B0604020202020204"/>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srgbClr val="FF0000"/>
                </a:solidFill>
                <a:latin typeface="Arial" panose="020B0604020202020204"/>
              </a:rPr>
              <a:t>Keep your public and personal information separate-</a:t>
            </a:r>
          </a:p>
          <a:p>
            <a:pPr marL="800100" lvl="1" indent="-342900">
              <a:spcBef>
                <a:spcPts val="600"/>
              </a:spcBef>
              <a:buFont typeface="Arial" panose="020B0604020202020204" pitchFamily="34" charset="0"/>
              <a:buChar char="•"/>
              <a:defRPr/>
            </a:pPr>
            <a:r>
              <a:rPr kumimoji="0" lang="en-US" sz="2400" b="0" i="0" u="none" strike="noStrike" kern="1200" cap="none" spc="0" normalizeH="0" baseline="0" noProof="0" dirty="0">
                <a:ln>
                  <a:noFill/>
                </a:ln>
                <a:solidFill>
                  <a:srgbClr val="FF0000"/>
                </a:solidFill>
                <a:effectLst/>
                <a:uLnTx/>
                <a:uFillTx/>
                <a:latin typeface="Arial" panose="020B0604020202020204"/>
                <a:ea typeface="+mn-ea"/>
                <a:cs typeface="+mn-cs"/>
              </a:rPr>
              <a:t>Different phones for email or do not download work emails to personal devices.</a:t>
            </a:r>
          </a:p>
          <a:p>
            <a:pPr marL="800100" lvl="1" indent="-342900">
              <a:spcBef>
                <a:spcPts val="600"/>
              </a:spcBef>
              <a:buFont typeface="Arial" panose="020B0604020202020204" pitchFamily="34" charset="0"/>
              <a:buChar char="•"/>
              <a:defRPr/>
            </a:pPr>
            <a:endPar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8804703"/>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rgbClr val="418AB3"/>
                </a:solidFill>
              </a:rPr>
              <a:t>Who has the right to examine public records?</a:t>
            </a:r>
          </a:p>
        </p:txBody>
      </p:sp>
      <p:sp>
        <p:nvSpPr>
          <p:cNvPr id="3" name="TextBox 2"/>
          <p:cNvSpPr txBox="1"/>
          <p:nvPr/>
        </p:nvSpPr>
        <p:spPr>
          <a:xfrm>
            <a:off x="1261872" y="1749491"/>
            <a:ext cx="9101328" cy="435503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Anyone can examine, photograph or copy a public record without charge while the public record is in the physical possession of the custodian.</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governmental body cannot prevent examination of the records by contracting with a nongovernmental entity to create, hold, or store those records. (Section 22.2 (6))</a:t>
            </a:r>
          </a:p>
          <a:p>
            <a:pPr marL="342900" indent="-342900">
              <a:spcBef>
                <a:spcPts val="600"/>
              </a:spcBef>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Governmental bodies can control the terms and conditions of the examination of non-confidential records stored within geographic computer databases. Bodies must establish reasonable rates (actual costs) for the examination of these records. (Section 22.2(3)(a)).</a:t>
            </a:r>
          </a:p>
          <a:p>
            <a:pPr marL="800100" lvl="1" indent="-342900">
              <a:spcBef>
                <a:spcPts val="600"/>
              </a:spcBef>
              <a:buFont typeface="Arial" panose="020B0604020202020204" pitchFamily="34" charset="0"/>
              <a:buChar char="•"/>
              <a:defRPr/>
            </a:pPr>
            <a:r>
              <a:rPr lang="en-US" dirty="0">
                <a:solidFill>
                  <a:srgbClr val="5E5E5E">
                    <a:lumMod val="50000"/>
                  </a:srgbClr>
                </a:solidFill>
                <a:latin typeface="Arial" panose="020B0604020202020204"/>
              </a:rPr>
              <a:t>But if it is provided to the public as a public record…</a:t>
            </a:r>
            <a:endPar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a:p>
            <a:pPr marL="342900" indent="-342900">
              <a:spcBef>
                <a:spcPts val="600"/>
              </a:spcBef>
              <a:buFont typeface="Arial" panose="020B0604020202020204" pitchFamily="34" charset="0"/>
              <a:buChar char="•"/>
              <a:defRPr/>
            </a:pPr>
            <a:r>
              <a:rPr lang="en-US" dirty="0">
                <a:solidFill>
                  <a:srgbClr val="FF0000"/>
                </a:solidFill>
                <a:latin typeface="Arial" panose="020B0604020202020204"/>
              </a:rPr>
              <a:t>If it’s a public document for one person, it is a public document for everyone!</a:t>
            </a:r>
          </a:p>
          <a:p>
            <a:pPr marL="342900" indent="-342900">
              <a:spcBef>
                <a:spcPts val="600"/>
              </a:spcBef>
              <a:buFont typeface="Arial" panose="020B0604020202020204" pitchFamily="34" charset="0"/>
              <a:buChar char="•"/>
              <a:defRPr/>
            </a:pPr>
            <a:r>
              <a:rPr kumimoji="0" lang="en-US" b="0" i="0" u="none" strike="noStrike" kern="1200" cap="none" spc="0" normalizeH="0" baseline="0" noProof="0" dirty="0">
                <a:ln>
                  <a:noFill/>
                </a:ln>
                <a:solidFill>
                  <a:srgbClr val="FF0000"/>
                </a:solidFill>
                <a:effectLst/>
                <a:uLnTx/>
                <a:uFillTx/>
                <a:latin typeface="Arial" panose="020B0604020202020204"/>
              </a:rPr>
              <a:t>Remember, public documents can be posted on the internet, shared with anyone,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7023388"/>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sz="3000" dirty="0">
                <a:solidFill>
                  <a:srgbClr val="418AB3"/>
                </a:solidFill>
              </a:rPr>
              <a:t>Must a request be by an identifiable individual?</a:t>
            </a:r>
          </a:p>
        </p:txBody>
      </p:sp>
      <p:sp>
        <p:nvSpPr>
          <p:cNvPr id="3" name="TextBox 2"/>
          <p:cNvSpPr txBox="1"/>
          <p:nvPr/>
        </p:nvSpPr>
        <p:spPr>
          <a:xfrm>
            <a:off x="1261872" y="1749491"/>
            <a:ext cx="9101328"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Although “person” is not defined in Iowa Code chapter 22, Iowa Code section 4.1(20) defines “person” to mean “individual, corporation, limited liability company, government or governmental subdivision or agency, business trust, estate, trust, partnership or association, or any other legal entity.”  There are many examples of records requests filed by media groups or organizations that are considered valid and enforceable record requests.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 requestor of public records </a:t>
            </a:r>
            <a:r>
              <a:rPr kumimoji="0" lang="en-US" sz="2400" b="0" i="0" u="sng" strike="noStrike" kern="1200" cap="none" spc="0" normalizeH="0" baseline="0" noProof="0" dirty="0">
                <a:ln>
                  <a:noFill/>
                </a:ln>
                <a:solidFill>
                  <a:srgbClr val="5E5E5E">
                    <a:lumMod val="50000"/>
                  </a:srgbClr>
                </a:solidFill>
                <a:effectLst/>
                <a:uLnTx/>
                <a:uFillTx/>
                <a:latin typeface="Arial" panose="020B0604020202020204"/>
                <a:ea typeface="+mn-ea"/>
                <a:cs typeface="+mn-cs"/>
              </a:rPr>
              <a:t>can remain anonymous and does not need to provide a contact name.</a:t>
            </a: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 There just needs to be enough information to provide the information sought.</a:t>
            </a: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7575434"/>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sz="3200" dirty="0">
                <a:solidFill>
                  <a:srgbClr val="418AB3"/>
                </a:solidFill>
              </a:rPr>
              <a:t>How much time does a custodian have to respond to a record request?</a:t>
            </a:r>
            <a:endParaRPr lang="en-US" sz="3000" dirty="0">
              <a:solidFill>
                <a:srgbClr val="418AB3"/>
              </a:solidFill>
            </a:endParaRPr>
          </a:p>
        </p:txBody>
      </p:sp>
      <p:sp>
        <p:nvSpPr>
          <p:cNvPr id="3" name="TextBox 2"/>
          <p:cNvSpPr txBox="1"/>
          <p:nvPr/>
        </p:nvSpPr>
        <p:spPr>
          <a:xfrm>
            <a:off x="1261872" y="1749491"/>
            <a:ext cx="9101328" cy="4524315"/>
          </a:xfrm>
          <a:prstGeom prst="rect">
            <a:avLst/>
          </a:prstGeom>
          <a:noFill/>
        </p:spPr>
        <p:txBody>
          <a:bodyPr wrap="square" rtlCol="0">
            <a:spAutoFit/>
          </a:bodyPr>
          <a:lstStyle/>
          <a:p>
            <a:pPr marL="342900" lvl="0" indent="-342900">
              <a:buFont typeface="Arial" panose="020B0604020202020204" pitchFamily="34" charset="0"/>
              <a:buChar char="•"/>
              <a:defRPr/>
            </a:pPr>
            <a:r>
              <a:rPr lang="en-US" dirty="0">
                <a:solidFill>
                  <a:srgbClr val="5E5E5E">
                    <a:lumMod val="50000"/>
                  </a:srgbClr>
                </a:solidFill>
              </a:rPr>
              <a:t>Chapter 22 is silent as to the time for response to a records request. </a:t>
            </a:r>
          </a:p>
          <a:p>
            <a:pPr marL="342900" lvl="0" indent="-342900">
              <a:buFont typeface="Arial" panose="020B0604020202020204" pitchFamily="34" charset="0"/>
              <a:buChar char="•"/>
              <a:defRPr/>
            </a:pPr>
            <a:r>
              <a:rPr lang="en-US" dirty="0">
                <a:solidFill>
                  <a:srgbClr val="5E5E5E">
                    <a:lumMod val="50000"/>
                  </a:srgbClr>
                </a:solidFill>
              </a:rPr>
              <a:t>Based on our review of section 22.8(4)(d), we believe it is not intended to impose an absolute twenty-day deadline on a government entity to find and produce requested public records, no matter how voluminous the request. </a:t>
            </a:r>
            <a:r>
              <a:rPr lang="en-US" i="1" dirty="0">
                <a:solidFill>
                  <a:srgbClr val="5E5E5E">
                    <a:lumMod val="50000"/>
                  </a:srgbClr>
                </a:solidFill>
              </a:rPr>
              <a:t>Horsfield Materials, Inc. v. City of Dyersville</a:t>
            </a:r>
            <a:r>
              <a:rPr lang="en-US" dirty="0">
                <a:solidFill>
                  <a:srgbClr val="5E5E5E">
                    <a:lumMod val="50000"/>
                  </a:srgbClr>
                </a:solidFill>
              </a:rPr>
              <a:t>, 834 N.W.2d 444 (Iowa 2013).</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If a request is routine, work to provide it immediately or as soon as possible.</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 good faith delay is allowed to determine whether the record in question is a public record or confidential.  (Section 22.8(4))</a:t>
            </a:r>
          </a:p>
          <a:p>
            <a:pPr marL="1257300" lvl="2" indent="-342900">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 reasonable delay for this purpose ordinarily should not exceed 10 business days and cannot exceed 20 calendar days. </a:t>
            </a:r>
          </a:p>
          <a:p>
            <a:pPr marL="800100" lvl="1" indent="-342900">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Record custodians should communicate with requesters to ensure that the correct records are released in as timely a manner as possible and any issues are discussed.</a:t>
            </a:r>
          </a:p>
          <a:p>
            <a:pPr marL="800100" lvl="1" indent="-342900">
              <a:buFont typeface="Arial" panose="020B0604020202020204" pitchFamily="34" charset="0"/>
              <a:buChar char="•"/>
              <a:defRPr/>
            </a:pPr>
            <a:endParaRPr lang="en-US" dirty="0">
              <a:solidFill>
                <a:srgbClr val="5E5E5E">
                  <a:lumMod val="50000"/>
                </a:srgbClr>
              </a:solidFill>
              <a:latin typeface="Arial" panose="020B0604020202020204"/>
            </a:endParaRPr>
          </a:p>
          <a:p>
            <a:pPr marL="342900" indent="-342900">
              <a:buFont typeface="Arial" panose="020B0604020202020204" pitchFamily="34" charset="0"/>
              <a:buChar char="•"/>
              <a:defRPr/>
            </a:pPr>
            <a:r>
              <a:rPr kumimoji="0" lang="en-US"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But, several Supreme Court decisions have raised specifically fact questions regarding “unreasonable delay.” </a:t>
            </a:r>
            <a:r>
              <a:rPr kumimoji="0" lang="en-US" b="0" i="1"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See Belin, Kirkwood Institute, and </a:t>
            </a:r>
            <a:r>
              <a:rPr kumimoji="0" lang="en-US" b="0" i="1" u="none" strike="noStrike" kern="1200" cap="none" spc="0" normalizeH="0" baseline="0" noProof="0" dirty="0" err="1">
                <a:ln>
                  <a:noFill/>
                </a:ln>
                <a:solidFill>
                  <a:srgbClr val="5E5E5E">
                    <a:lumMod val="50000"/>
                  </a:srgbClr>
                </a:solidFill>
                <a:effectLst/>
                <a:uLnTx/>
                <a:uFillTx/>
                <a:latin typeface="Arial" panose="020B0604020202020204"/>
                <a:ea typeface="+mn-ea"/>
                <a:cs typeface="+mn-cs"/>
              </a:rPr>
              <a:t>Teig</a:t>
            </a:r>
            <a:endParaRPr kumimoji="0" lang="en-US" b="0" i="1"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99842424"/>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194BA"/>
                </a:solidFill>
              </a:rPr>
              <a:t>Supervision and Fees</a:t>
            </a:r>
          </a:p>
        </p:txBody>
      </p:sp>
      <p:sp>
        <p:nvSpPr>
          <p:cNvPr id="3" name="TextBox 2"/>
          <p:cNvSpPr txBox="1"/>
          <p:nvPr/>
        </p:nvSpPr>
        <p:spPr>
          <a:xfrm>
            <a:off x="1261872" y="1749491"/>
            <a:ext cx="9101328" cy="44473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Requests do not have to be made in person and can be made in writing, by telephone or by electronic means.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 Examination and copying is to be done under the supervision of the record custodian; the custodian should not relinquish control of the records. (1982 Op. Att’y. Gen. 76)</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custodian must </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adopt reasonable rules to safeguard the records.</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provide a suitable place for the work or move to a separate location, if necessary.</a:t>
            </a:r>
          </a:p>
          <a:p>
            <a:pPr marL="800100" marR="0" lvl="1"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provide a reasonable number of copies.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3881720"/>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045E-A772-4101-97EA-3D2684EB92EC}"/>
              </a:ext>
            </a:extLst>
          </p:cNvPr>
          <p:cNvSpPr>
            <a:spLocks noGrp="1"/>
          </p:cNvSpPr>
          <p:nvPr>
            <p:ph type="title"/>
          </p:nvPr>
        </p:nvSpPr>
        <p:spPr/>
        <p:txBody>
          <a:bodyPr/>
          <a:lstStyle/>
          <a:p>
            <a:r>
              <a:rPr lang="en-US" dirty="0"/>
              <a:t>Advisory Opinion- 23AO:0005</a:t>
            </a:r>
          </a:p>
        </p:txBody>
      </p:sp>
      <p:sp>
        <p:nvSpPr>
          <p:cNvPr id="4" name="Rectangle 3">
            <a:extLst>
              <a:ext uri="{FF2B5EF4-FFF2-40B4-BE49-F238E27FC236}">
                <a16:creationId xmlns:a16="http://schemas.microsoft.com/office/drawing/2014/main" id="{55A586E4-0703-445F-9884-8E2633BE3F22}"/>
              </a:ext>
            </a:extLst>
          </p:cNvPr>
          <p:cNvSpPr/>
          <p:nvPr/>
        </p:nvSpPr>
        <p:spPr>
          <a:xfrm>
            <a:off x="898688" y="1952915"/>
            <a:ext cx="9974879" cy="4770537"/>
          </a:xfrm>
          <a:prstGeom prst="rect">
            <a:avLst/>
          </a:prstGeom>
        </p:spPr>
        <p:txBody>
          <a:bodyPr wrap="square">
            <a:spAutoFit/>
          </a:bodyPr>
          <a:lstStyle/>
          <a:p>
            <a:r>
              <a:rPr lang="en-US" sz="1600" b="1" dirty="0">
                <a:solidFill>
                  <a:srgbClr val="000000"/>
                </a:solidFill>
              </a:rPr>
              <a:t>Email Requests, Generally</a:t>
            </a:r>
          </a:p>
          <a:p>
            <a:r>
              <a:rPr lang="en-US" sz="1600" dirty="0">
                <a:solidFill>
                  <a:srgbClr val="000000"/>
                </a:solidFill>
              </a:rPr>
              <a:t>Electronic requests sent through email to the records custodian should include the specific request within the body of the email. There is no reason a request needs to be sent in an attachment or through a link. The email request provides written notice of the request and also includes the date and time when it was sent, so there is a documented record of the request. Including links or attachments to email increases the risk that the message may be automatically routed to a “spam” folder or quarantine filters to address cyber security and phishing concerns. Requesters should provide the request in a format that enables the government entity to receive and respond to the request.</a:t>
            </a:r>
          </a:p>
          <a:p>
            <a:r>
              <a:rPr lang="en-US" sz="1600" dirty="0">
                <a:solidFill>
                  <a:srgbClr val="000000"/>
                </a:solidFill>
              </a:rPr>
              <a:t>Government entities should request the sender resubmit the request in the body of the email if requests are received that have attachments or other extraneous information. Like all requests, government entities should provide acknowledgement of the request and responses regarding the records and fees.</a:t>
            </a:r>
          </a:p>
          <a:p>
            <a:endParaRPr lang="en-US" sz="1600" dirty="0">
              <a:solidFill>
                <a:srgbClr val="000000"/>
              </a:solidFill>
            </a:endParaRPr>
          </a:p>
          <a:p>
            <a:r>
              <a:rPr lang="en-US" sz="1600" b="1" dirty="0">
                <a:solidFill>
                  <a:srgbClr val="000000"/>
                </a:solidFill>
              </a:rPr>
              <a:t>Request Portals and online forms</a:t>
            </a:r>
          </a:p>
          <a:p>
            <a:r>
              <a:rPr lang="en-US" sz="1600" dirty="0">
                <a:solidFill>
                  <a:srgbClr val="000000"/>
                </a:solidFill>
              </a:rPr>
              <a:t>Providing a portal or online request form is an appropriate and safe way to allow for electronic requests to be submitted. It will be important that the portal or form system provide requesters a copy of their request including when and to whom it was submitted.  Acknowledgment of the request and other appropriate follow up information and documents should be provided as well. If a records request is such that fees are charged, communication about how the fees can be paid, including whether they can be handled through the portal, should be clearly communicated.</a:t>
            </a:r>
          </a:p>
        </p:txBody>
      </p:sp>
    </p:spTree>
    <p:extLst>
      <p:ext uri="{BB962C8B-B14F-4D97-AF65-F5344CB8AC3E}">
        <p14:creationId xmlns:p14="http://schemas.microsoft.com/office/powerpoint/2010/main" val="382163784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D34817"/>
                </a:solidFill>
                <a:latin typeface="Arial" panose="020B0604020202020204" pitchFamily="34" charset="0"/>
                <a:cs typeface="Arial" panose="020B0604020202020204" pitchFamily="34" charset="0"/>
              </a:rPr>
              <a:t>Iowa Public Information Board</a:t>
            </a:r>
          </a:p>
        </p:txBody>
      </p:sp>
      <p:sp>
        <p:nvSpPr>
          <p:cNvPr id="3" name="TextBox 2"/>
          <p:cNvSpPr txBox="1"/>
          <p:nvPr/>
        </p:nvSpPr>
        <p:spPr>
          <a:xfrm>
            <a:off x="1261872" y="1742643"/>
            <a:ext cx="9058469" cy="5201424"/>
          </a:xfrm>
          <a:prstGeom prst="rect">
            <a:avLst/>
          </a:prstGeom>
          <a:noFill/>
        </p:spPr>
        <p:txBody>
          <a:bodyPr wrap="square" rtlCol="0">
            <a:spAutoFit/>
          </a:bodyPr>
          <a:lstStyle/>
          <a:p>
            <a:pPr>
              <a:defRPr/>
            </a:pPr>
            <a:r>
              <a:rPr lang="en-US" sz="2200" dirty="0">
                <a:solidFill>
                  <a:srgbClr val="000000"/>
                </a:solidFill>
                <a:latin typeface="Arial" panose="020B0604020202020204" pitchFamily="34" charset="0"/>
                <a:cs typeface="Arial" panose="020B0604020202020204" pitchFamily="34" charset="0"/>
              </a:rPr>
              <a:t>The board is authorized by Iowa Code section 23.6 …</a:t>
            </a:r>
          </a:p>
          <a:p>
            <a:pPr marL="342900" indent="-3429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To issue advice regarding the applicability of the public records and open meetings laws.</a:t>
            </a:r>
          </a:p>
          <a:p>
            <a:pPr marL="342900" indent="-3429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To receive and investigate complaints alleging violations and seek resolution through informal assistance, mediation and settlement.</a:t>
            </a:r>
          </a:p>
          <a:p>
            <a:pPr marL="342900" indent="-3429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If a complaint cannot be resolved informally, and the board has probable cause to believe the law has been violated, to prosecute the government body or official in a contested-case proceeding under the Administrative Procedures Act.</a:t>
            </a:r>
          </a:p>
          <a:p>
            <a:pPr marL="342900" indent="-342900">
              <a:buFont typeface="Arial" panose="020B0604020202020204" pitchFamily="34" charset="0"/>
              <a:buChar char="•"/>
              <a:defRPr/>
            </a:pPr>
            <a:r>
              <a:rPr lang="en-US" sz="2200" dirty="0">
                <a:solidFill>
                  <a:srgbClr val="000000"/>
                </a:solidFill>
                <a:latin typeface="Arial" panose="020B0604020202020204" pitchFamily="34" charset="0"/>
                <a:cs typeface="Arial" panose="020B0604020202020204" pitchFamily="34" charset="0"/>
              </a:rPr>
              <a:t>To issue subpoenas to investigate complaints and prosecute cases, and to issue declaratory orders with the force of law to require compliance with the sunshine laws.</a:t>
            </a:r>
          </a:p>
          <a:p>
            <a:pPr marL="342900" indent="-342900">
              <a:buFont typeface="Arial" panose="020B0604020202020204" pitchFamily="34" charset="0"/>
              <a:buChar char="•"/>
              <a:defRP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sz="2200" dirty="0">
              <a:latin typeface="Arial" panose="020B0604020202020204" pitchFamily="34" charset="0"/>
              <a:cs typeface="Arial" panose="020B0604020202020204" pitchFamily="34" charset="0"/>
            </a:endParaRPr>
          </a:p>
          <a:p>
            <a:pPr>
              <a:defRPr/>
            </a:pPr>
            <a:endParaRPr lang="en-US" sz="2400" dirty="0">
              <a:solidFill>
                <a:prstClr val="black"/>
              </a:solidFill>
              <a:latin typeface="Tw Cen MT"/>
            </a:endParaRPr>
          </a:p>
        </p:txBody>
      </p:sp>
      <p:pic>
        <p:nvPicPr>
          <p:cNvPr id="7" name="Picture 6">
            <a:extLst>
              <a:ext uri="{FF2B5EF4-FFF2-40B4-BE49-F238E27FC236}">
                <a16:creationId xmlns:a16="http://schemas.microsoft.com/office/drawing/2014/main" id="{6CBDB948-8169-47AF-9980-FF77376FF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698" y="5486400"/>
            <a:ext cx="2940828" cy="1371600"/>
          </a:xfrm>
          <a:prstGeom prst="rect">
            <a:avLst/>
          </a:prstGeom>
        </p:spPr>
      </p:pic>
    </p:spTree>
    <p:extLst>
      <p:ext uri="{BB962C8B-B14F-4D97-AF65-F5344CB8AC3E}">
        <p14:creationId xmlns:p14="http://schemas.microsoft.com/office/powerpoint/2010/main" val="3354128365"/>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6A6338-0B46-47B3-B65A-F4B04754FE86}"/>
              </a:ext>
            </a:extLst>
          </p:cNvPr>
          <p:cNvSpPr>
            <a:spLocks noGrp="1"/>
          </p:cNvSpPr>
          <p:nvPr>
            <p:ph type="title"/>
          </p:nvPr>
        </p:nvSpPr>
        <p:spPr>
          <a:xfrm>
            <a:off x="1261872" y="637881"/>
            <a:ext cx="7620000" cy="1066800"/>
          </a:xfrm>
        </p:spPr>
        <p:txBody>
          <a:bodyPr>
            <a:noAutofit/>
          </a:bodyPr>
          <a:lstStyle/>
          <a:p>
            <a:r>
              <a:rPr lang="en-US" sz="4000" dirty="0">
                <a:solidFill>
                  <a:schemeClr val="accent1">
                    <a:lumMod val="50000"/>
                  </a:schemeClr>
                </a:solidFill>
                <a:latin typeface="Arial" panose="020B0604020202020204" pitchFamily="34" charset="0"/>
                <a:cs typeface="Arial" panose="020B0604020202020204" pitchFamily="34" charset="0"/>
              </a:rPr>
              <a:t>Belin v. Reynolds, 989 N.W.2d 166 (Iowa 2023). </a:t>
            </a:r>
          </a:p>
        </p:txBody>
      </p:sp>
      <p:sp>
        <p:nvSpPr>
          <p:cNvPr id="2" name="Text Placeholder 1">
            <a:extLst>
              <a:ext uri="{FF2B5EF4-FFF2-40B4-BE49-F238E27FC236}">
                <a16:creationId xmlns:a16="http://schemas.microsoft.com/office/drawing/2014/main" id="{DB4C416F-7C4C-4735-803C-81D6D4DFB6B4}"/>
              </a:ext>
            </a:extLst>
          </p:cNvPr>
          <p:cNvSpPr>
            <a:spLocks noGrp="1"/>
          </p:cNvSpPr>
          <p:nvPr>
            <p:ph type="body" idx="1"/>
          </p:nvPr>
        </p:nvSpPr>
        <p:spPr>
          <a:xfrm>
            <a:off x="1386840" y="1944277"/>
            <a:ext cx="9418320" cy="3787219"/>
          </a:xfrm>
        </p:spPr>
        <p:txBody>
          <a:bodyPr>
            <a:normAutofit lnSpcReduction="10000"/>
          </a:bodyPr>
          <a:lstStyle/>
          <a:p>
            <a:pPr marL="342900" lvl="0" indent="-342900" defTabSz="457200">
              <a:lnSpc>
                <a:spcPct val="100000"/>
              </a:lnSpc>
              <a:spcBef>
                <a:spcPts val="0"/>
              </a:spcBef>
              <a:spcAft>
                <a:spcPts val="0"/>
              </a:spcAft>
              <a:buClrTx/>
              <a:buSzTx/>
              <a:buFont typeface="Arial" panose="020B0604020202020204" pitchFamily="34" charset="0"/>
              <a:buChar char="•"/>
              <a:defRPr/>
            </a:pPr>
            <a:r>
              <a:rPr lang="en-US" sz="2400" spc="0" dirty="0">
                <a:solidFill>
                  <a:srgbClr val="5E5E5E">
                    <a:lumMod val="50000"/>
                  </a:srgbClr>
                </a:solidFill>
                <a:latin typeface="Arial" panose="020B0604020202020204"/>
              </a:rPr>
              <a:t>Chapter 22 enforcement action claiming violation for failing to produce records or to produce them in a timely manner</a:t>
            </a:r>
          </a:p>
          <a:p>
            <a:pPr marL="342900" lvl="0" indent="-342900" defTabSz="457200">
              <a:lnSpc>
                <a:spcPct val="100000"/>
              </a:lnSpc>
              <a:spcBef>
                <a:spcPts val="0"/>
              </a:spcBef>
              <a:spcAft>
                <a:spcPts val="0"/>
              </a:spcAft>
              <a:buClrTx/>
              <a:buSzTx/>
              <a:buFont typeface="Arial" panose="020B0604020202020204" pitchFamily="34" charset="0"/>
              <a:buChar char="•"/>
              <a:defRPr/>
            </a:pPr>
            <a:r>
              <a:rPr lang="en-US" sz="2400" spc="0" dirty="0">
                <a:solidFill>
                  <a:srgbClr val="5E5E5E">
                    <a:lumMod val="50000"/>
                  </a:srgbClr>
                </a:solidFill>
                <a:latin typeface="Arial" panose="020B0604020202020204"/>
              </a:rPr>
              <a:t>Court held that extensive delay- on its own- can establish an implicit refusal to provide records under Chapter 22.</a:t>
            </a:r>
          </a:p>
          <a:p>
            <a:pPr marL="342900" lvl="0" indent="-342900" defTabSz="457200">
              <a:lnSpc>
                <a:spcPct val="100000"/>
              </a:lnSpc>
              <a:spcBef>
                <a:spcPts val="0"/>
              </a:spcBef>
              <a:spcAft>
                <a:spcPts val="0"/>
              </a:spcAft>
              <a:buClrTx/>
              <a:buSzTx/>
              <a:buFont typeface="Arial" panose="020B0604020202020204" pitchFamily="34" charset="0"/>
              <a:buChar char="•"/>
              <a:defRPr/>
            </a:pPr>
            <a:r>
              <a:rPr lang="en-US" sz="2400" dirty="0">
                <a:solidFill>
                  <a:srgbClr val="5E5E5E">
                    <a:lumMod val="50000"/>
                  </a:srgbClr>
                </a:solidFill>
                <a:latin typeface="Arial" panose="020B0604020202020204"/>
              </a:rPr>
              <a:t>Relevant inquiries may include</a:t>
            </a:r>
          </a:p>
          <a:p>
            <a:pPr marL="800100" lvl="1" indent="-342900">
              <a:buFont typeface="Arial" panose="020B0604020202020204" pitchFamily="34" charset="0"/>
              <a:buChar char="•"/>
              <a:defRPr/>
            </a:pPr>
            <a:r>
              <a:rPr lang="en-US" dirty="0">
                <a:solidFill>
                  <a:srgbClr val="5E5E5E">
                    <a:lumMod val="50000"/>
                  </a:srgbClr>
                </a:solidFill>
                <a:latin typeface="Arial" panose="020B0604020202020204"/>
              </a:rPr>
              <a:t>How promptly the requests and follow up inquiries </a:t>
            </a:r>
            <a:r>
              <a:rPr lang="en-US" u="sng" dirty="0">
                <a:solidFill>
                  <a:srgbClr val="5E5E5E">
                    <a:lumMod val="50000"/>
                  </a:srgbClr>
                </a:solidFill>
                <a:latin typeface="Arial" panose="020B0604020202020204"/>
              </a:rPr>
              <a:t>were acknowledged</a:t>
            </a:r>
          </a:p>
          <a:p>
            <a:pPr marL="800100" lvl="1" indent="-342900">
              <a:buFont typeface="Arial" panose="020B0604020202020204" pitchFamily="34" charset="0"/>
              <a:buChar char="•"/>
              <a:defRPr/>
            </a:pPr>
            <a:r>
              <a:rPr lang="en-US" dirty="0">
                <a:solidFill>
                  <a:srgbClr val="5E5E5E">
                    <a:lumMod val="50000"/>
                  </a:srgbClr>
                </a:solidFill>
                <a:latin typeface="Arial" panose="020B0604020202020204"/>
              </a:rPr>
              <a:t>Assurances of an intent to provide the records</a:t>
            </a:r>
          </a:p>
          <a:p>
            <a:pPr marL="800100" lvl="1" indent="-342900">
              <a:buFont typeface="Arial" panose="020B0604020202020204" pitchFamily="34" charset="0"/>
              <a:buChar char="•"/>
              <a:defRPr/>
            </a:pPr>
            <a:r>
              <a:rPr lang="en-US" u="sng" dirty="0">
                <a:solidFill>
                  <a:srgbClr val="5E5E5E">
                    <a:lumMod val="50000"/>
                  </a:srgbClr>
                </a:solidFill>
                <a:latin typeface="Arial" panose="020B0604020202020204"/>
              </a:rPr>
              <a:t>Explanations about why records not immediately available</a:t>
            </a:r>
          </a:p>
          <a:p>
            <a:pPr marL="800100" lvl="1" indent="-342900">
              <a:buFont typeface="Arial" panose="020B0604020202020204" pitchFamily="34" charset="0"/>
              <a:buChar char="•"/>
              <a:defRPr/>
            </a:pPr>
            <a:r>
              <a:rPr lang="en-US" dirty="0">
                <a:solidFill>
                  <a:srgbClr val="5E5E5E">
                    <a:lumMod val="50000"/>
                  </a:srgbClr>
                </a:solidFill>
                <a:latin typeface="Arial" panose="020B0604020202020204"/>
              </a:rPr>
              <a:t>Producing records on a rolling basis as available</a:t>
            </a:r>
          </a:p>
          <a:p>
            <a:pPr marL="800100" lvl="1" indent="-342900">
              <a:buFont typeface="Arial" panose="020B0604020202020204" pitchFamily="34" charset="0"/>
              <a:buChar char="•"/>
              <a:defRPr/>
            </a:pPr>
            <a:r>
              <a:rPr lang="en-US" u="sng" dirty="0">
                <a:solidFill>
                  <a:srgbClr val="5E5E5E">
                    <a:lumMod val="50000"/>
                  </a:srgbClr>
                </a:solidFill>
                <a:latin typeface="Arial" panose="020B0604020202020204"/>
              </a:rPr>
              <a:t>Updates provided to requester</a:t>
            </a:r>
          </a:p>
          <a:p>
            <a:pPr marL="800100" lvl="1" indent="-342900">
              <a:buFont typeface="Arial" panose="020B0604020202020204" pitchFamily="34" charset="0"/>
              <a:buChar char="•"/>
              <a:defRPr/>
            </a:pPr>
            <a:r>
              <a:rPr lang="en-US" dirty="0">
                <a:solidFill>
                  <a:srgbClr val="5E5E5E">
                    <a:lumMod val="50000"/>
                  </a:srgbClr>
                </a:solidFill>
                <a:latin typeface="Arial" panose="020B0604020202020204"/>
              </a:rPr>
              <a:t>Information provided about </a:t>
            </a:r>
            <a:r>
              <a:rPr lang="en-US" u="sng" dirty="0">
                <a:solidFill>
                  <a:srgbClr val="5E5E5E">
                    <a:lumMod val="50000"/>
                  </a:srgbClr>
                </a:solidFill>
                <a:latin typeface="Arial" panose="020B0604020202020204"/>
              </a:rPr>
              <a:t>when to expect records</a:t>
            </a:r>
          </a:p>
        </p:txBody>
      </p:sp>
    </p:spTree>
    <p:extLst>
      <p:ext uri="{BB962C8B-B14F-4D97-AF65-F5344CB8AC3E}">
        <p14:creationId xmlns:p14="http://schemas.microsoft.com/office/powerpoint/2010/main" val="702671398"/>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br>
              <a:rPr lang="en-US" b="0" dirty="0"/>
            </a:br>
            <a:r>
              <a:rPr lang="en-US" sz="4000" dirty="0"/>
              <a:t> 24AO:0010 “reasonable delay” inquiry</a:t>
            </a:r>
            <a:endParaRPr lang="en-US" sz="4000" dirty="0">
              <a:solidFill>
                <a:srgbClr val="418AB3"/>
              </a:solidFill>
            </a:endParaRPr>
          </a:p>
        </p:txBody>
      </p:sp>
      <p:sp>
        <p:nvSpPr>
          <p:cNvPr id="3" name="TextBox 2"/>
          <p:cNvSpPr txBox="1"/>
          <p:nvPr/>
        </p:nvSpPr>
        <p:spPr>
          <a:xfrm>
            <a:off x="1261872" y="1749491"/>
            <a:ext cx="9101328" cy="5816977"/>
          </a:xfrm>
          <a:prstGeom prst="rect">
            <a:avLst/>
          </a:prstGeom>
          <a:noFill/>
        </p:spPr>
        <p:txBody>
          <a:bodyPr wrap="square" rtlCol="0">
            <a:spAutoFit/>
          </a:bodyPr>
          <a:lstStyle/>
          <a:p>
            <a:pPr lvl="0">
              <a:defRPr/>
            </a:pPr>
            <a:r>
              <a:rPr lang="en-US" b="1" dirty="0">
                <a:solidFill>
                  <a:srgbClr val="000000"/>
                </a:solidFill>
              </a:rPr>
              <a:t>How promptly the defendant acknowledged the plaintiff's requests and follow-up inquiries </a:t>
            </a:r>
            <a:r>
              <a:rPr lang="en-US" dirty="0">
                <a:solidFill>
                  <a:srgbClr val="000000"/>
                </a:solidFill>
              </a:rPr>
              <a:t>Best practices are to “promptly acknowledge” the receipt of a records request, but what is considered “promptly” has always been based on the facts existing at the time the request is made. </a:t>
            </a:r>
          </a:p>
          <a:p>
            <a:pPr lvl="0">
              <a:defRPr/>
            </a:pPr>
            <a:r>
              <a:rPr lang="en-US" b="1" dirty="0">
                <a:solidFill>
                  <a:srgbClr val="000000"/>
                </a:solidFill>
              </a:rPr>
              <a:t>Whether the defendant assured the plaintiff of the defendant's intent to provide the requested records </a:t>
            </a:r>
            <a:r>
              <a:rPr lang="en-US" dirty="0">
                <a:solidFill>
                  <a:srgbClr val="000000"/>
                </a:solidFill>
              </a:rPr>
              <a:t>Showing an intent to provide the requested records would include considering such things as communications by the custodian to the requestor establishing an estimate for when the records may be available or the custodian providing an estimate regarding the cost of retrieval and copying the records, and communications seeking clarification of the request.</a:t>
            </a:r>
          </a:p>
          <a:p>
            <a:pPr lvl="0">
              <a:defRPr/>
            </a:pPr>
            <a:r>
              <a:rPr lang="en-US" b="1" dirty="0">
                <a:solidFill>
                  <a:srgbClr val="000000"/>
                </a:solidFill>
              </a:rPr>
              <a:t>Whether the defendant explained why requested records weren't immediately available (e.g., what searches needed to be performed or what other obstacles needed to be overcome) </a:t>
            </a:r>
            <a:r>
              <a:rPr lang="en-US" dirty="0">
                <a:solidFill>
                  <a:srgbClr val="000000"/>
                </a:solidFill>
              </a:rPr>
              <a:t>The Court has repeatedly refused to provide a specific timeframe for when requests must be produced because the variety and scope of requests is as vast as the type of government body subject to the requirements of Iowa Code Chapter 22. For simple requests, generally, there should be limited delay in producing the records by the custodian. For more complex or broad requests, however, retrieval and production could take time. </a:t>
            </a:r>
          </a:p>
          <a:p>
            <a:pPr lvl="0">
              <a:defRPr/>
            </a:pPr>
            <a:endParaRPr kumimoji="0" lang="en-US" sz="2400" b="0" i="0" u="none" strike="noStrike" kern="1200" cap="none" spc="0" normalizeH="0" baseline="0" noProof="0" dirty="0">
              <a:ln>
                <a:noFill/>
              </a:ln>
              <a:solidFill>
                <a:srgbClr val="000000"/>
              </a:solidFill>
              <a:effectLst/>
              <a:uLnTx/>
              <a:uFillTx/>
              <a:latin typeface="Arial" panose="020B0604020202020204"/>
            </a:endParaRPr>
          </a:p>
          <a:p>
            <a:pPr lvl="0">
              <a:defRPr/>
            </a:pPr>
            <a:endParaRPr kumimoji="0" lang="en-US" sz="2400" b="0" i="0" u="none" strike="noStrike" kern="1200" cap="none" spc="0" normalizeH="0" baseline="0" noProof="0" dirty="0">
              <a:ln>
                <a:noFill/>
              </a:ln>
              <a:solidFill>
                <a:srgbClr val="000000"/>
              </a:solidFill>
              <a:effectLst/>
              <a:uLnTx/>
              <a:uFillTx/>
              <a:latin typeface="Arial" panose="020B0604020202020204"/>
            </a:endParaRPr>
          </a:p>
        </p:txBody>
      </p:sp>
    </p:spTree>
    <p:extLst>
      <p:ext uri="{BB962C8B-B14F-4D97-AF65-F5344CB8AC3E}">
        <p14:creationId xmlns:p14="http://schemas.microsoft.com/office/powerpoint/2010/main" val="3989809968"/>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194BA"/>
                </a:solidFill>
              </a:rPr>
              <a:t>Supervision and Fees</a:t>
            </a:r>
          </a:p>
        </p:txBody>
      </p:sp>
      <p:sp>
        <p:nvSpPr>
          <p:cNvPr id="3" name="TextBox 2"/>
          <p:cNvSpPr txBox="1"/>
          <p:nvPr/>
        </p:nvSpPr>
        <p:spPr>
          <a:xfrm>
            <a:off x="1261872" y="1749491"/>
            <a:ext cx="9101328" cy="497059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custodian may charge a reasonable fee for the services of the custodian in retrieval and for the copies. (upheld by </a:t>
            </a:r>
            <a:r>
              <a:rPr kumimoji="0" lang="en-US" sz="2400" b="0" i="1" u="none" strike="noStrike" kern="1200" cap="none" spc="0" normalizeH="0" baseline="0" noProof="0" dirty="0" err="1">
                <a:ln>
                  <a:noFill/>
                </a:ln>
                <a:solidFill>
                  <a:srgbClr val="5E5E5E">
                    <a:lumMod val="50000"/>
                  </a:srgbClr>
                </a:solidFill>
                <a:effectLst/>
                <a:uLnTx/>
                <a:uFillTx/>
                <a:latin typeface="Arial" panose="020B0604020202020204"/>
                <a:ea typeface="+mn-ea"/>
                <a:cs typeface="+mn-cs"/>
              </a:rPr>
              <a:t>Teig</a:t>
            </a: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 case)</a:t>
            </a:r>
          </a:p>
          <a:p>
            <a:pPr marL="342900" lvl="0" indent="-342900">
              <a:buFont typeface="Arial" panose="020B0604020202020204" pitchFamily="34" charset="0"/>
              <a:buChar char="•"/>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Fees should be based on the </a:t>
            </a:r>
            <a:r>
              <a:rPr kumimoji="0" lang="en-US" sz="2400" b="1"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actual </a:t>
            </a:r>
            <a:r>
              <a:rPr lang="en-US" sz="2400" b="1" dirty="0">
                <a:solidFill>
                  <a:srgbClr val="5E5E5E">
                    <a:lumMod val="50000"/>
                  </a:srgbClr>
                </a:solidFill>
                <a:latin typeface="Arial" panose="020B0604020202020204"/>
              </a:rPr>
              <a:t>costs </a:t>
            </a:r>
            <a:r>
              <a:rPr lang="en-US" sz="2400" dirty="0">
                <a:solidFill>
                  <a:srgbClr val="5E5E5E">
                    <a:lumMod val="50000"/>
                  </a:srgbClr>
                </a:solidFill>
              </a:rPr>
              <a:t>directly attributable to examination or copies of records. </a:t>
            </a:r>
            <a:endPar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Fulfillment may be made contingent upon pre-payment of a fee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Estimated expenses must be communicated to the requestor.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Fees cannot exceed the </a:t>
            </a:r>
            <a:r>
              <a:rPr kumimoji="0" lang="en-US" sz="2400" b="1" i="0" strike="noStrike" kern="1200" cap="none" spc="0" normalizeH="0" baseline="0" noProof="0" dirty="0">
                <a:ln>
                  <a:noFill/>
                </a:ln>
                <a:solidFill>
                  <a:srgbClr val="5E5E5E">
                    <a:lumMod val="50000"/>
                  </a:srgbClr>
                </a:solidFill>
                <a:effectLst/>
                <a:uLnTx/>
                <a:uFillTx/>
                <a:latin typeface="Arial" panose="020B0604020202020204"/>
                <a:ea typeface="+mn-ea"/>
                <a:cs typeface="+mn-cs"/>
              </a:rPr>
              <a:t>actual cost </a:t>
            </a: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of providing the service and cannot include the costs of ordinary administrative office expenses, such as insurance, depreciation, etc.</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Iowa Code states the custodian shall make reasonable effort to provide the record at no cost other than actual copying costs for a record taking less than thirty minutes to produce.</a:t>
            </a:r>
          </a:p>
        </p:txBody>
      </p:sp>
    </p:spTree>
    <p:extLst>
      <p:ext uri="{BB962C8B-B14F-4D97-AF65-F5344CB8AC3E}">
        <p14:creationId xmlns:p14="http://schemas.microsoft.com/office/powerpoint/2010/main" val="1758753168"/>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194BA"/>
                </a:solidFill>
              </a:rPr>
              <a:t>Fees- Legal Review</a:t>
            </a:r>
          </a:p>
        </p:txBody>
      </p:sp>
      <p:sp>
        <p:nvSpPr>
          <p:cNvPr id="3" name="TextBox 2"/>
          <p:cNvSpPr txBox="1"/>
          <p:nvPr/>
        </p:nvSpPr>
        <p:spPr>
          <a:xfrm>
            <a:off x="1261872" y="1749491"/>
            <a:ext cx="9101328" cy="4801314"/>
          </a:xfrm>
          <a:prstGeom prst="rect">
            <a:avLst/>
          </a:prstGeom>
          <a:noFill/>
        </p:spPr>
        <p:txBody>
          <a:bodyPr wrap="square" rtlCol="0">
            <a:spAutoFit/>
          </a:bodyPr>
          <a:lstStyle/>
          <a:p>
            <a:pPr marL="342900" lvl="0" indent="-342900">
              <a:buFont typeface="Arial" panose="020B0604020202020204" pitchFamily="34" charset="0"/>
              <a:buChar char="•"/>
              <a:defRPr/>
            </a:pPr>
            <a:r>
              <a:rPr lang="en-US" sz="2400" dirty="0">
                <a:solidFill>
                  <a:srgbClr val="5E5E5E">
                    <a:lumMod val="50000"/>
                  </a:srgbClr>
                </a:solidFill>
              </a:rPr>
              <a:t>"Costs for legal services should only be utilized for the redaction or review of legally protected confidential information." Iowa Code 22.3 (eff. 7/1/22).</a:t>
            </a:r>
          </a:p>
          <a:p>
            <a:pPr marL="342900" lvl="0" indent="-342900">
              <a:buFont typeface="Arial" panose="020B0604020202020204" pitchFamily="34" charset="0"/>
              <a:buChar char="•"/>
              <a:defRPr/>
            </a:pPr>
            <a:r>
              <a:rPr lang="en-US" sz="2400" dirty="0">
                <a:solidFill>
                  <a:srgbClr val="5E5E5E">
                    <a:lumMod val="50000"/>
                  </a:srgbClr>
                </a:solidFill>
              </a:rPr>
              <a:t>A lawful custodian should not charge a requester for legal services </a:t>
            </a:r>
            <a:r>
              <a:rPr lang="en-US" sz="2400" u="sng" dirty="0">
                <a:solidFill>
                  <a:srgbClr val="5E5E5E">
                    <a:lumMod val="50000"/>
                  </a:srgbClr>
                </a:solidFill>
              </a:rPr>
              <a:t>used to determine whether the records requested contain confidential</a:t>
            </a:r>
            <a:r>
              <a:rPr lang="en-US" sz="2400" dirty="0">
                <a:solidFill>
                  <a:srgbClr val="5E5E5E">
                    <a:lumMod val="50000"/>
                  </a:srgbClr>
                </a:solidFill>
              </a:rPr>
              <a:t> information. </a:t>
            </a:r>
          </a:p>
          <a:p>
            <a:pPr marL="342900" lvl="0" indent="-342900">
              <a:buFont typeface="Arial" panose="020B0604020202020204" pitchFamily="34" charset="0"/>
              <a:buChar char="•"/>
              <a:defRPr/>
            </a:pPr>
            <a:r>
              <a:rPr lang="en-US" sz="2400" dirty="0">
                <a:solidFill>
                  <a:srgbClr val="5E5E5E">
                    <a:lumMod val="50000"/>
                  </a:srgbClr>
                </a:solidFill>
              </a:rPr>
              <a:t>The lawful custodian should only charge the requester for the </a:t>
            </a:r>
            <a:r>
              <a:rPr lang="en-US" sz="2400" u="sng" dirty="0">
                <a:solidFill>
                  <a:srgbClr val="5E5E5E">
                    <a:lumMod val="50000"/>
                  </a:srgbClr>
                </a:solidFill>
              </a:rPr>
              <a:t>time an attorney spends actually redacting or reviewing confidential information.</a:t>
            </a:r>
          </a:p>
          <a:p>
            <a:pPr marL="342900" lvl="0" indent="-342900">
              <a:buFont typeface="Arial" panose="020B0604020202020204" pitchFamily="34" charset="0"/>
              <a:buChar char="•"/>
              <a:defRPr/>
            </a:pPr>
            <a:endParaRPr lang="en-US" sz="2400" u="sng" dirty="0">
              <a:solidFill>
                <a:srgbClr val="5E5E5E">
                  <a:lumMod val="50000"/>
                </a:srgbClr>
              </a:solidFill>
            </a:endParaRPr>
          </a:p>
          <a:p>
            <a:pPr lvl="0">
              <a:defRPr/>
            </a:pPr>
            <a:r>
              <a:rPr lang="en-US" sz="2400" b="1" i="1" dirty="0">
                <a:solidFill>
                  <a:srgbClr val="5E5E5E">
                    <a:lumMod val="50000"/>
                  </a:srgbClr>
                </a:solidFill>
              </a:rPr>
              <a:t>See</a:t>
            </a:r>
            <a:r>
              <a:rPr lang="en-US" sz="2400" b="1" dirty="0">
                <a:solidFill>
                  <a:srgbClr val="5E5E5E">
                    <a:lumMod val="50000"/>
                  </a:srgbClr>
                </a:solidFill>
              </a:rPr>
              <a:t> 23AO:0002, March 3, 2023 Costs for legal services</a:t>
            </a:r>
          </a:p>
          <a:p>
            <a:pPr marL="342900" lvl="0" indent="-342900">
              <a:buFont typeface="Arial" panose="020B0604020202020204" pitchFamily="34" charset="0"/>
              <a:buChar char="•"/>
              <a:defRPr/>
            </a:pPr>
            <a:endPar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803627685"/>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sz="3200" dirty="0">
                <a:solidFill>
                  <a:srgbClr val="418AB3"/>
                </a:solidFill>
              </a:rPr>
              <a:t>Is redaction required?</a:t>
            </a:r>
            <a:endParaRPr lang="en-US" sz="3000" dirty="0">
              <a:solidFill>
                <a:srgbClr val="418AB3"/>
              </a:solidFill>
            </a:endParaRPr>
          </a:p>
        </p:txBody>
      </p:sp>
      <p:sp>
        <p:nvSpPr>
          <p:cNvPr id="3" name="TextBox 2"/>
          <p:cNvSpPr txBox="1"/>
          <p:nvPr/>
        </p:nvSpPr>
        <p:spPr>
          <a:xfrm>
            <a:off x="1261872" y="1749491"/>
            <a:ext cx="910132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Records cannot be withheld because they contain both non-confidential and confidential material. Government entities need to ensure examination of a public record is possible and need to find a way to remove or redact confidential material from records if applicable. (Section 22.3A(2))</a:t>
            </a:r>
          </a:p>
        </p:txBody>
      </p:sp>
    </p:spTree>
    <p:extLst>
      <p:ext uri="{BB962C8B-B14F-4D97-AF65-F5344CB8AC3E}">
        <p14:creationId xmlns:p14="http://schemas.microsoft.com/office/powerpoint/2010/main" val="1633517227"/>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Confidential Records</a:t>
            </a:r>
            <a:endParaRPr lang="en-US" sz="3000" dirty="0">
              <a:solidFill>
                <a:srgbClr val="5194BA"/>
              </a:solidFill>
            </a:endParaRPr>
          </a:p>
        </p:txBody>
      </p:sp>
      <p:sp>
        <p:nvSpPr>
          <p:cNvPr id="3" name="TextBox 2"/>
          <p:cNvSpPr txBox="1"/>
          <p:nvPr/>
        </p:nvSpPr>
        <p:spPr>
          <a:xfrm>
            <a:off x="1261872" y="1749491"/>
            <a:ext cx="9101328" cy="43396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Section 22.7 includes a list of records that are confidential under the open records law.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Additional laws may also contain provisions on confidentiality.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most common confidential records are-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Medical records.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Trade secrets protected by law. (Trade secrets are defined in Iowa Code Chapter 550),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work product of an attorney related to litigation by or against a public body. </a:t>
            </a:r>
          </a:p>
          <a:p>
            <a:pPr marL="1257300" lvl="2" indent="-342900">
              <a:buFont typeface="Arial" panose="020B0604020202020204" pitchFamily="34" charset="0"/>
              <a:buChar char="•"/>
              <a:defRPr/>
            </a:pPr>
            <a:r>
              <a:rPr lang="en-US" sz="2000" dirty="0">
                <a:solidFill>
                  <a:srgbClr val="5E5E5E">
                    <a:lumMod val="50000"/>
                  </a:srgbClr>
                </a:solidFill>
                <a:latin typeface="Arial" panose="020B0604020202020204"/>
              </a:rPr>
              <a:t>Note- there must be litigation. </a:t>
            </a:r>
          </a:p>
          <a:p>
            <a:pPr marL="1257300" lvl="2" indent="-342900">
              <a:buFont typeface="Arial" panose="020B0604020202020204" pitchFamily="34" charset="0"/>
              <a:buChar char="•"/>
              <a:defRPr/>
            </a:pPr>
            <a:r>
              <a:rPr lang="en-US" sz="2000" dirty="0">
                <a:solidFill>
                  <a:srgbClr val="5E5E5E">
                    <a:lumMod val="50000"/>
                  </a:srgbClr>
                </a:solidFill>
                <a:latin typeface="Arial" panose="020B0604020202020204"/>
              </a:rPr>
              <a:t>Attorney-client privilege is different and should be invoked if it applies. (</a:t>
            </a:r>
            <a:r>
              <a:rPr lang="en-US" sz="2000" i="1" dirty="0" err="1">
                <a:solidFill>
                  <a:srgbClr val="5E5E5E">
                    <a:lumMod val="50000"/>
                  </a:srgbClr>
                </a:solidFill>
                <a:latin typeface="Arial" panose="020B0604020202020204"/>
              </a:rPr>
              <a:t>Teig</a:t>
            </a:r>
            <a:r>
              <a:rPr lang="en-US" sz="2000" dirty="0">
                <a:solidFill>
                  <a:srgbClr val="5E5E5E">
                    <a:lumMod val="50000"/>
                  </a:srgbClr>
                </a:solidFill>
                <a:latin typeface="Arial" panose="020B0604020202020204"/>
              </a:rPr>
              <a:t> confirms long-standing attorney-client confidentiality under Iowa Code chapter 22 documents)</a:t>
            </a:r>
            <a:endPar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4233164"/>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Confidential Records, cont.</a:t>
            </a:r>
            <a:endParaRPr lang="en-US" sz="3000" dirty="0">
              <a:solidFill>
                <a:srgbClr val="5194BA"/>
              </a:solidFill>
            </a:endParaRPr>
          </a:p>
        </p:txBody>
      </p:sp>
      <p:sp>
        <p:nvSpPr>
          <p:cNvPr id="3" name="TextBox 2"/>
          <p:cNvSpPr txBox="1"/>
          <p:nvPr/>
        </p:nvSpPr>
        <p:spPr>
          <a:xfrm>
            <a:off x="1261872" y="1749491"/>
            <a:ext cx="9101328" cy="2862322"/>
          </a:xfrm>
          <a:prstGeom prst="rect">
            <a:avLst/>
          </a:prstGeom>
          <a:noFill/>
        </p:spPr>
        <p:txBody>
          <a:bodyPr wrap="square" rtlCol="0">
            <a:spAutoFit/>
          </a:bodyPr>
          <a:lstStyle/>
          <a:p>
            <a:pPr marL="342900" indent="-342900">
              <a:buFont typeface="Arial" panose="020B0604020202020204" pitchFamily="34" charset="0"/>
              <a:buChar char="•"/>
              <a:defRPr/>
            </a:pPr>
            <a:r>
              <a:rPr lang="en-US" sz="2000" dirty="0">
                <a:solidFill>
                  <a:srgbClr val="5E5E5E">
                    <a:lumMod val="50000"/>
                  </a:srgbClr>
                </a:solidFill>
              </a:rPr>
              <a:t>Peace officers’ investigative reports, except for date, time, specific location, and immediate facts and circumstances surrounding a crime or incident. </a:t>
            </a:r>
          </a:p>
          <a:p>
            <a:pPr marL="342900" indent="-342900">
              <a:buFont typeface="Arial" panose="020B0604020202020204" pitchFamily="34" charset="0"/>
              <a:buChar char="•"/>
              <a:defRPr/>
            </a:pPr>
            <a:r>
              <a:rPr lang="en-US" sz="2000" dirty="0">
                <a:solidFill>
                  <a:srgbClr val="5E5E5E">
                    <a:lumMod val="50000"/>
                  </a:srgbClr>
                </a:solidFill>
              </a:rPr>
              <a:t>A crisis intervention report generated by a law enforcement agency regarding a person experiencing a mental health crisis, substance-related disorder crisis, or housing crisis. </a:t>
            </a:r>
          </a:p>
          <a:p>
            <a:pPr marL="342900" indent="-342900">
              <a:buFont typeface="Arial" panose="020B0604020202020204" pitchFamily="34" charset="0"/>
              <a:buChar char="•"/>
              <a:defRPr/>
            </a:pPr>
            <a:r>
              <a:rPr lang="en-US" sz="2000" dirty="0">
                <a:solidFill>
                  <a:srgbClr val="5E5E5E">
                    <a:lumMod val="50000"/>
                  </a:srgbClr>
                </a:solidFill>
              </a:rPr>
              <a:t>Appraisal information concerning the sale or purchase of property for public purposes prior to announcement of the project. </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Information that if released would cause the loss of federal funding</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Information regarding homeland security.</a:t>
            </a:r>
          </a:p>
        </p:txBody>
      </p:sp>
    </p:spTree>
    <p:extLst>
      <p:ext uri="{BB962C8B-B14F-4D97-AF65-F5344CB8AC3E}">
        <p14:creationId xmlns:p14="http://schemas.microsoft.com/office/powerpoint/2010/main" val="859087316"/>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Confidential Personnel Records</a:t>
            </a:r>
            <a:endParaRPr lang="en-US" sz="3000" dirty="0">
              <a:solidFill>
                <a:srgbClr val="5194BA"/>
              </a:solidFill>
            </a:endParaRPr>
          </a:p>
        </p:txBody>
      </p:sp>
      <p:sp>
        <p:nvSpPr>
          <p:cNvPr id="3" name="TextBox 2"/>
          <p:cNvSpPr txBox="1"/>
          <p:nvPr/>
        </p:nvSpPr>
        <p:spPr>
          <a:xfrm>
            <a:off x="1261872" y="1749491"/>
            <a:ext cx="9101328" cy="452431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Certain personal information held in confidential personnel records of government employees is confidential such as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age, race, sex, address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Social Security,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home telephone numbers,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following information in personnel records </a:t>
            </a:r>
            <a:r>
              <a:rPr kumimoji="0" lang="en-US" sz="2000" b="1" i="0" u="sng" strike="noStrike" kern="1200" cap="none" spc="0" normalizeH="0" baseline="0" noProof="0" dirty="0">
                <a:ln>
                  <a:noFill/>
                </a:ln>
                <a:solidFill>
                  <a:srgbClr val="5E5E5E">
                    <a:lumMod val="50000"/>
                  </a:srgbClr>
                </a:solidFill>
                <a:effectLst/>
                <a:uLnTx/>
                <a:uFillTx/>
                <a:latin typeface="Arial" panose="020B0604020202020204"/>
                <a:ea typeface="+mn-ea"/>
                <a:cs typeface="+mn-cs"/>
              </a:rPr>
              <a:t>is public </a:t>
            </a:r>
            <a:r>
              <a:rPr kumimoji="0" lang="en-US" sz="20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under 22.7(11):</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employee’s name,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compensation (anything of value given to an employee, including pay, benefits, vacation, severance payments and retirement benefits, including any written agreement about terms of employment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employment dates and positions held,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educational background and previous employment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whether the individual resigned in lieu of termination, was discharged, or was demoted as the result of a disciplinary action, and the documented reasons and rationale</a:t>
            </a:r>
          </a:p>
        </p:txBody>
      </p:sp>
    </p:spTree>
    <p:extLst>
      <p:ext uri="{BB962C8B-B14F-4D97-AF65-F5344CB8AC3E}">
        <p14:creationId xmlns:p14="http://schemas.microsoft.com/office/powerpoint/2010/main" val="1831232477"/>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07" y="294198"/>
            <a:ext cx="10524930" cy="1397124"/>
          </a:xfrm>
        </p:spPr>
        <p:txBody>
          <a:bodyPr>
            <a:normAutofit/>
          </a:bodyPr>
          <a:lstStyle/>
          <a:p>
            <a:r>
              <a:rPr lang="en-US" sz="4000" dirty="0"/>
              <a:t>Persons Outside Gov’t</a:t>
            </a:r>
            <a:endParaRPr lang="en-US" sz="3800" dirty="0">
              <a:solidFill>
                <a:srgbClr val="5194BA"/>
              </a:solidFill>
            </a:endParaRPr>
          </a:p>
        </p:txBody>
      </p:sp>
      <p:sp>
        <p:nvSpPr>
          <p:cNvPr id="3" name="TextBox 2"/>
          <p:cNvSpPr txBox="1"/>
          <p:nvPr/>
        </p:nvSpPr>
        <p:spPr>
          <a:xfrm>
            <a:off x="1261872" y="1749491"/>
            <a:ext cx="9101328" cy="403187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Persons outside government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Communication not required by law or rule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If the </a:t>
            </a:r>
            <a:r>
              <a:rPr kumimoji="0" lang="en-US" sz="2400" b="0" i="0" u="sng" strike="noStrike" kern="1200" cap="none" spc="0" normalizeH="0" baseline="0" noProof="0" dirty="0">
                <a:ln>
                  <a:noFill/>
                </a:ln>
                <a:solidFill>
                  <a:srgbClr val="5E5E5E">
                    <a:lumMod val="50000"/>
                  </a:srgbClr>
                </a:solidFill>
                <a:effectLst/>
                <a:uLnTx/>
                <a:uFillTx/>
                <a:latin typeface="Arial" panose="020B0604020202020204"/>
                <a:ea typeface="+mn-ea"/>
                <a:cs typeface="+mn-cs"/>
              </a:rPr>
              <a:t>lawful custodian could reasonably determine </a:t>
            </a:r>
            <a:r>
              <a:rPr kumimoji="0" lang="en-US" sz="24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that the person would be dissuaded from reporting if made public</a:t>
            </a:r>
          </a:p>
          <a:p>
            <a:pPr marL="800100" lvl="1" indent="-342900">
              <a:buFont typeface="Arial" panose="020B0604020202020204" pitchFamily="34" charset="0"/>
              <a:buChar char="•"/>
              <a:defRPr/>
            </a:pPr>
            <a:r>
              <a:rPr lang="en-US" sz="1600" dirty="0"/>
              <a:t>The communication is a public record to the extent that the person outside of government making that communication consents to its treatment as a public record.</a:t>
            </a:r>
          </a:p>
          <a:p>
            <a:pPr marL="800100" lvl="1" indent="-342900">
              <a:buFont typeface="Arial" panose="020B0604020202020204" pitchFamily="34" charset="0"/>
              <a:buChar char="•"/>
              <a:defRPr/>
            </a:pPr>
            <a:r>
              <a:rPr lang="en-US" sz="1600" dirty="0">
                <a:solidFill>
                  <a:srgbClr val="5E5E5E">
                    <a:lumMod val="50000"/>
                  </a:srgbClr>
                </a:solidFill>
              </a:rPr>
              <a:t>Information contained in the communication </a:t>
            </a:r>
            <a:r>
              <a:rPr lang="en-US" sz="1600" dirty="0"/>
              <a:t>is a public record to the extent that it can be disclosed </a:t>
            </a:r>
            <a:r>
              <a:rPr lang="en-US" sz="1600" i="1" dirty="0"/>
              <a:t>without directly or indirectly indicating the identity of the person outside of government making it or enabling others to ascertain the identity of that person.</a:t>
            </a:r>
          </a:p>
          <a:p>
            <a:pPr marL="800100" lvl="1" indent="-342900">
              <a:buFont typeface="Arial" panose="020B0604020202020204" pitchFamily="34" charset="0"/>
              <a:buChar char="•"/>
              <a:defRPr/>
            </a:pPr>
            <a:r>
              <a:rPr lang="en-US" sz="1600" dirty="0">
                <a:solidFill>
                  <a:srgbClr val="5E5E5E">
                    <a:lumMod val="50000"/>
                  </a:srgbClr>
                </a:solidFill>
              </a:rPr>
              <a:t>Information contained in the communication is a public record to the extent that it indicates the date, time, specific location, and immediate facts and circumstances surrounding the occurrence of a crime or other illegal act, except to the extent that its disclosure would plainly and seriously jeopardize a continuing investigation or pose a clear and present danger to the safety of any person. </a:t>
            </a:r>
            <a:endParaRPr kumimoji="0" lang="en-US" sz="16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6627440"/>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189A-4970-4EB8-B7C1-50EA54A56A40}"/>
              </a:ext>
            </a:extLst>
          </p:cNvPr>
          <p:cNvSpPr>
            <a:spLocks noGrp="1"/>
          </p:cNvSpPr>
          <p:nvPr>
            <p:ph type="title"/>
          </p:nvPr>
        </p:nvSpPr>
        <p:spPr/>
        <p:txBody>
          <a:bodyPr/>
          <a:lstStyle/>
          <a:p>
            <a:r>
              <a:rPr lang="en-US" dirty="0"/>
              <a:t>Job Applications</a:t>
            </a:r>
          </a:p>
        </p:txBody>
      </p:sp>
      <p:sp>
        <p:nvSpPr>
          <p:cNvPr id="3" name="TextBox 2">
            <a:extLst>
              <a:ext uri="{FF2B5EF4-FFF2-40B4-BE49-F238E27FC236}">
                <a16:creationId xmlns:a16="http://schemas.microsoft.com/office/drawing/2014/main" id="{96ECB67E-6D08-4B6B-AADA-488A8127B0E9}"/>
              </a:ext>
            </a:extLst>
          </p:cNvPr>
          <p:cNvSpPr txBox="1"/>
          <p:nvPr/>
        </p:nvSpPr>
        <p:spPr>
          <a:xfrm>
            <a:off x="1304925" y="2105025"/>
            <a:ext cx="9582150" cy="2031325"/>
          </a:xfrm>
          <a:prstGeom prst="rect">
            <a:avLst/>
          </a:prstGeom>
          <a:noFill/>
        </p:spPr>
        <p:txBody>
          <a:bodyPr wrap="square" rtlCol="0">
            <a:spAutoFit/>
          </a:bodyPr>
          <a:lstStyle/>
          <a:p>
            <a:r>
              <a:rPr lang="en-US" dirty="0" err="1">
                <a:solidFill>
                  <a:srgbClr val="000000"/>
                </a:solidFill>
              </a:rPr>
              <a:t>Teig</a:t>
            </a:r>
            <a:r>
              <a:rPr lang="en-US" dirty="0">
                <a:solidFill>
                  <a:srgbClr val="000000"/>
                </a:solidFill>
              </a:rPr>
              <a:t> v. Chavez, No. 23–0833 (June 7, 2024)- Job applications from external candidates (not currently employed by the government entity) can be confidential under Iowa Code  22.7(18) if the custodian has reason to believe disclosure would discourage outsiders from future communications.</a:t>
            </a:r>
          </a:p>
          <a:p>
            <a:endParaRPr lang="en-US" dirty="0">
              <a:solidFill>
                <a:srgbClr val="000000"/>
              </a:solidFill>
            </a:endParaRPr>
          </a:p>
          <a:p>
            <a:r>
              <a:rPr lang="en-US" b="1" dirty="0">
                <a:solidFill>
                  <a:srgbClr val="000000"/>
                </a:solidFill>
              </a:rPr>
              <a:t>Does not </a:t>
            </a:r>
            <a:r>
              <a:rPr lang="en-US" dirty="0">
                <a:solidFill>
                  <a:srgbClr val="000000"/>
                </a:solidFill>
              </a:rPr>
              <a:t>apply to internal government body candidates because they have an “arrangement for compensation” with the government body.</a:t>
            </a:r>
          </a:p>
        </p:txBody>
      </p:sp>
    </p:spTree>
    <p:extLst>
      <p:ext uri="{BB962C8B-B14F-4D97-AF65-F5344CB8AC3E}">
        <p14:creationId xmlns:p14="http://schemas.microsoft.com/office/powerpoint/2010/main" val="332277150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D34817"/>
                </a:solidFill>
                <a:latin typeface="Arial" panose="020B0604020202020204" pitchFamily="34" charset="0"/>
                <a:cs typeface="Arial" panose="020B0604020202020204" pitchFamily="34" charset="0"/>
              </a:rPr>
              <a:t>Iowa Public Information Board</a:t>
            </a:r>
            <a:endParaRPr lang="en-US" dirty="0">
              <a:solidFill>
                <a:schemeClr val="accent5"/>
              </a:solidFill>
            </a:endParaRPr>
          </a:p>
        </p:txBody>
      </p:sp>
      <p:sp>
        <p:nvSpPr>
          <p:cNvPr id="3" name="TextBox 2"/>
          <p:cNvSpPr txBox="1"/>
          <p:nvPr/>
        </p:nvSpPr>
        <p:spPr>
          <a:xfrm>
            <a:off x="1261872" y="1828086"/>
            <a:ext cx="9118913" cy="2308324"/>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Any person can bring a complaint before the board or can bring an action in state district court. </a:t>
            </a: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If more than one party simultaneously brings an action before the board and in court, the court shall stay the case pending resolution of the complaint by the board.</a:t>
            </a:r>
          </a:p>
          <a:p>
            <a:pPr marL="342900" indent="-342900">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A final board order is subject to judicial review. </a:t>
            </a:r>
            <a:endParaRPr lang="en-US" dirty="0">
              <a:solidFill>
                <a:srgbClr val="000000"/>
              </a:solidFill>
              <a:latin typeface="Tw Cen MT"/>
            </a:endParaRPr>
          </a:p>
        </p:txBody>
      </p:sp>
      <p:pic>
        <p:nvPicPr>
          <p:cNvPr id="4" name="Picture 3">
            <a:extLst>
              <a:ext uri="{FF2B5EF4-FFF2-40B4-BE49-F238E27FC236}">
                <a16:creationId xmlns:a16="http://schemas.microsoft.com/office/drawing/2014/main" id="{D2A9BF1C-4821-4E4F-ADB9-A45FA81F8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698" y="5486400"/>
            <a:ext cx="2940828" cy="1371600"/>
          </a:xfrm>
          <a:prstGeom prst="rect">
            <a:avLst/>
          </a:prstGeom>
        </p:spPr>
      </p:pic>
    </p:spTree>
    <p:extLst>
      <p:ext uri="{BB962C8B-B14F-4D97-AF65-F5344CB8AC3E}">
        <p14:creationId xmlns:p14="http://schemas.microsoft.com/office/powerpoint/2010/main" val="710733844"/>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“Draft” Records</a:t>
            </a:r>
            <a:endParaRPr lang="en-US" sz="3000" dirty="0">
              <a:solidFill>
                <a:srgbClr val="5194BA"/>
              </a:solidFill>
            </a:endParaRPr>
          </a:p>
        </p:txBody>
      </p:sp>
      <p:sp>
        <p:nvSpPr>
          <p:cNvPr id="3" name="TextBox 2"/>
          <p:cNvSpPr txBox="1"/>
          <p:nvPr/>
        </p:nvSpPr>
        <p:spPr>
          <a:xfrm>
            <a:off x="1261872" y="1749491"/>
            <a:ext cx="9101328" cy="304698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rPr>
              <a:t>Custodians can withhold “tentative, preliminary, draft, speculative, or research material, prior to its completion for the purpose for which it is intended.”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rPr>
              <a:t>This exception does not apply to public records that are actually submitted for use by government bodies or that are used in the formulation, recommendation, adoption of government policy or action. Section </a:t>
            </a:r>
            <a:r>
              <a:rPr kumimoji="0" lang="en-US" sz="2400" b="0" u="none" strike="noStrike" kern="1200" cap="none" spc="0" normalizeH="0" baseline="0" noProof="0" dirty="0">
                <a:ln>
                  <a:noFill/>
                </a:ln>
                <a:solidFill>
                  <a:srgbClr val="5E5E5E"/>
                </a:solidFill>
                <a:effectLst/>
                <a:uLnTx/>
                <a:uFillTx/>
                <a:latin typeface="Arial" panose="020B0604020202020204"/>
                <a:ea typeface="+mn-ea"/>
                <a:cs typeface="+mn-cs"/>
              </a:rPr>
              <a:t>22.7(65).</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rgbClr val="5E5E5E"/>
                </a:solidFill>
                <a:effectLst/>
                <a:uLnTx/>
                <a:uFillTx/>
                <a:latin typeface="Arial" panose="020B0604020202020204"/>
                <a:ea typeface="+mn-ea"/>
                <a:cs typeface="+mn-cs"/>
              </a:rPr>
              <a:t>Notes taken to create </a:t>
            </a:r>
            <a:r>
              <a:rPr kumimoji="0" lang="en-US" sz="2400" b="0" u="none" strike="noStrike" kern="1200" cap="none" spc="0" normalizeH="0" baseline="0" noProof="0" dirty="0" err="1">
                <a:ln>
                  <a:noFill/>
                </a:ln>
                <a:solidFill>
                  <a:srgbClr val="5E5E5E"/>
                </a:solidFill>
                <a:effectLst/>
                <a:uLnTx/>
                <a:uFillTx/>
                <a:latin typeface="Arial" panose="020B0604020202020204"/>
                <a:ea typeface="+mn-ea"/>
                <a:cs typeface="+mn-cs"/>
              </a:rPr>
              <a:t>minut</a:t>
            </a:r>
            <a:r>
              <a:rPr lang="en-US" sz="2400" dirty="0">
                <a:solidFill>
                  <a:srgbClr val="5E5E5E"/>
                </a:solidFill>
                <a:latin typeface="Arial" panose="020B0604020202020204"/>
              </a:rPr>
              <a:t>es are a public record.</a:t>
            </a:r>
            <a:endParaRPr kumimoji="0" lang="en-US" sz="2400" b="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6821873"/>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AAEB-6F48-46E9-81EC-CD94DFCFAB50}"/>
              </a:ext>
            </a:extLst>
          </p:cNvPr>
          <p:cNvSpPr>
            <a:spLocks noGrp="1"/>
          </p:cNvSpPr>
          <p:nvPr>
            <p:ph type="title"/>
          </p:nvPr>
        </p:nvSpPr>
        <p:spPr/>
        <p:txBody>
          <a:bodyPr/>
          <a:lstStyle/>
          <a:p>
            <a:r>
              <a:rPr lang="en-US" dirty="0"/>
              <a:t>23AO:0008 Draft Documents</a:t>
            </a:r>
          </a:p>
        </p:txBody>
      </p:sp>
      <p:pic>
        <p:nvPicPr>
          <p:cNvPr id="3" name="Picture 2">
            <a:extLst>
              <a:ext uri="{FF2B5EF4-FFF2-40B4-BE49-F238E27FC236}">
                <a16:creationId xmlns:a16="http://schemas.microsoft.com/office/drawing/2014/main" id="{F06B2332-EE65-4EAA-9363-787318F2F4F8}"/>
              </a:ext>
            </a:extLst>
          </p:cNvPr>
          <p:cNvPicPr>
            <a:picLocks noChangeAspect="1"/>
          </p:cNvPicPr>
          <p:nvPr/>
        </p:nvPicPr>
        <p:blipFill>
          <a:blip r:embed="rId3"/>
          <a:stretch>
            <a:fillRect/>
          </a:stretch>
        </p:blipFill>
        <p:spPr>
          <a:xfrm>
            <a:off x="1415213" y="2051328"/>
            <a:ext cx="9080937" cy="4512474"/>
          </a:xfrm>
          <a:prstGeom prst="rect">
            <a:avLst/>
          </a:prstGeom>
        </p:spPr>
      </p:pic>
    </p:spTree>
    <p:extLst>
      <p:ext uri="{BB962C8B-B14F-4D97-AF65-F5344CB8AC3E}">
        <p14:creationId xmlns:p14="http://schemas.microsoft.com/office/powerpoint/2010/main" val="2266530635"/>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Release of Confidential Records</a:t>
            </a:r>
            <a:endParaRPr lang="en-US" sz="3000" dirty="0">
              <a:solidFill>
                <a:srgbClr val="5194BA"/>
              </a:solidFill>
            </a:endParaRPr>
          </a:p>
        </p:txBody>
      </p:sp>
      <p:sp>
        <p:nvSpPr>
          <p:cNvPr id="3" name="TextBox 2"/>
          <p:cNvSpPr txBox="1"/>
          <p:nvPr/>
        </p:nvSpPr>
        <p:spPr>
          <a:xfrm>
            <a:off x="1261872" y="1749491"/>
            <a:ext cx="9101328"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rPr>
              <a:t>The public records law allows the release of confidential information when “ordered by a court, by the lawful custodian of the records, or by another person duly authorized to release such information…”</a:t>
            </a:r>
            <a:endParaRPr kumimoji="0" lang="en-US" sz="2400" b="1" i="1"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9545136"/>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94198"/>
            <a:ext cx="10270765" cy="1397124"/>
          </a:xfrm>
        </p:spPr>
        <p:txBody>
          <a:bodyPr>
            <a:normAutofit/>
          </a:bodyPr>
          <a:lstStyle/>
          <a:p>
            <a:r>
              <a:rPr lang="en-US" dirty="0">
                <a:solidFill>
                  <a:srgbClr val="5194BA"/>
                </a:solidFill>
              </a:rPr>
              <a:t>Settlement Records</a:t>
            </a:r>
            <a:endParaRPr lang="en-US" sz="3000" dirty="0">
              <a:solidFill>
                <a:srgbClr val="5194BA"/>
              </a:solidFill>
            </a:endParaRPr>
          </a:p>
        </p:txBody>
      </p:sp>
      <p:sp>
        <p:nvSpPr>
          <p:cNvPr id="3" name="TextBox 2"/>
          <p:cNvSpPr txBox="1"/>
          <p:nvPr/>
        </p:nvSpPr>
        <p:spPr>
          <a:xfrm>
            <a:off x="1261872" y="1749491"/>
            <a:ext cx="9101328" cy="230832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rPr>
              <a:t>When a government entity is involved in a legal dispute, the entity must prepare a summary after the dispute is resolved that indicates the identity of the parties involved, the nature of the dispute and the terms of the settlement.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5E5E5E"/>
                </a:solidFill>
                <a:effectLst/>
                <a:uLnTx/>
                <a:uFillTx/>
                <a:latin typeface="Arial" panose="020B0604020202020204"/>
                <a:ea typeface="+mn-ea"/>
                <a:cs typeface="+mn-cs"/>
              </a:rPr>
              <a:t>The summary and the settlement agreement are public records. (Section 22.13)</a:t>
            </a:r>
          </a:p>
        </p:txBody>
      </p:sp>
    </p:spTree>
    <p:extLst>
      <p:ext uri="{BB962C8B-B14F-4D97-AF65-F5344CB8AC3E}">
        <p14:creationId xmlns:p14="http://schemas.microsoft.com/office/powerpoint/2010/main" val="660493691"/>
      </p:ext>
    </p:extLst>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194BA"/>
                </a:solidFill>
              </a:rPr>
              <a:t>Penalties</a:t>
            </a:r>
          </a:p>
        </p:txBody>
      </p:sp>
      <p:sp>
        <p:nvSpPr>
          <p:cNvPr id="3" name="TextBox 2"/>
          <p:cNvSpPr txBox="1"/>
          <p:nvPr/>
        </p:nvSpPr>
        <p:spPr>
          <a:xfrm>
            <a:off x="1261872" y="1749491"/>
            <a:ext cx="9101328" cy="510909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The law provides for civil lawsuits.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A court can issue an injunction ordering a government body to comply, assess damages between $100 and $500, order payment of costs and attorney fees, and remove repeat violators from office. If a member of a governmental body knowingly participated in a violation, damages increase to $1,000-$2,500. (Section 22.10(3)(b))</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Ignorance of the law is not a defense, but damages will not be assessed against officials who</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voted against the violation,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refused to participate in the violation,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engaged in efforts to resist the violation, or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5E5E5E">
                    <a:lumMod val="50000"/>
                  </a:srgbClr>
                </a:solidFill>
                <a:effectLst/>
                <a:uLnTx/>
                <a:uFillTx/>
                <a:latin typeface="Arial" panose="020B0604020202020204"/>
                <a:ea typeface="+mn-ea"/>
                <a:cs typeface="+mn-cs"/>
              </a:rPr>
              <a:t>relied upon a formal opinion of the attorney general, the advice of an attorney provided in writing or memorialized in a meeting or the Iowa Public Information Board. (Section 22.10(3)(b))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28542020"/>
      </p:ext>
    </p:extLst>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4EF6-5F78-4DA9-8510-A0A56ACBE056}"/>
              </a:ext>
            </a:extLst>
          </p:cNvPr>
          <p:cNvSpPr>
            <a:spLocks noGrp="1"/>
          </p:cNvSpPr>
          <p:nvPr>
            <p:ph type="title"/>
          </p:nvPr>
        </p:nvSpPr>
        <p:spPr/>
        <p:txBody>
          <a:bodyPr/>
          <a:lstStyle/>
          <a:p>
            <a:r>
              <a:rPr lang="en-US" dirty="0"/>
              <a:t>Best Practices for Records Requests</a:t>
            </a:r>
          </a:p>
        </p:txBody>
      </p:sp>
      <p:sp>
        <p:nvSpPr>
          <p:cNvPr id="3" name="Content Placeholder 2">
            <a:extLst>
              <a:ext uri="{FF2B5EF4-FFF2-40B4-BE49-F238E27FC236}">
                <a16:creationId xmlns:a16="http://schemas.microsoft.com/office/drawing/2014/main" id="{B6E8B18B-704E-4E4B-BA81-4AC537772B46}"/>
              </a:ext>
            </a:extLst>
          </p:cNvPr>
          <p:cNvSpPr>
            <a:spLocks noGrp="1"/>
          </p:cNvSpPr>
          <p:nvPr>
            <p:ph idx="1"/>
          </p:nvPr>
        </p:nvSpPr>
        <p:spPr/>
        <p:txBody>
          <a:bodyPr/>
          <a:lstStyle/>
          <a:p>
            <a:pPr marL="342900" indent="-342900"/>
            <a:r>
              <a:rPr lang="en-US" dirty="0">
                <a:solidFill>
                  <a:srgbClr val="000000"/>
                </a:solidFill>
                <a:latin typeface="Arial" panose="020B0604020202020204" pitchFamily="34" charset="0"/>
                <a:cs typeface="Arial" panose="020B0604020202020204" pitchFamily="34" charset="0"/>
              </a:rPr>
              <a:t>Promptly acknowledge the request and provide contact information for the lawful custodian’s authorized designee.</a:t>
            </a:r>
          </a:p>
          <a:p>
            <a:pPr marL="342900" indent="-342900"/>
            <a:r>
              <a:rPr lang="en-US" dirty="0">
                <a:solidFill>
                  <a:srgbClr val="000000"/>
                </a:solidFill>
                <a:latin typeface="Arial" panose="020B0604020202020204" pitchFamily="34" charset="0"/>
                <a:cs typeface="Arial" panose="020B0604020202020204" pitchFamily="34" charset="0"/>
              </a:rPr>
              <a:t>Provide an approximate date by which an estimate for any reasonable expenses and the release of a copy of the public record or a response to the request will be provided </a:t>
            </a:r>
          </a:p>
          <a:p>
            <a:pPr marL="342900" indent="-342900"/>
            <a:r>
              <a:rPr lang="en-US" dirty="0">
                <a:solidFill>
                  <a:srgbClr val="000000"/>
                </a:solidFill>
                <a:latin typeface="Arial" panose="020B0604020202020204" pitchFamily="34" charset="0"/>
                <a:cs typeface="Arial" panose="020B0604020202020204" pitchFamily="34" charset="0"/>
              </a:rPr>
              <a:t>Inform the requester of any expected delay</a:t>
            </a:r>
          </a:p>
          <a:p>
            <a:pPr marL="342900" indent="-342900"/>
            <a:r>
              <a:rPr lang="en-US" u="sng" dirty="0">
                <a:solidFill>
                  <a:schemeClr val="accent1"/>
                </a:solidFill>
                <a:latin typeface="Arial" panose="020B0604020202020204" pitchFamily="34" charset="0"/>
                <a:cs typeface="Arial" panose="020B0604020202020204" pitchFamily="34" charset="0"/>
              </a:rPr>
              <a:t>Communicate, communicate, communicate!</a:t>
            </a:r>
          </a:p>
          <a:p>
            <a:endParaRPr lang="en-US" dirty="0"/>
          </a:p>
        </p:txBody>
      </p:sp>
    </p:spTree>
    <p:extLst>
      <p:ext uri="{BB962C8B-B14F-4D97-AF65-F5344CB8AC3E}">
        <p14:creationId xmlns:p14="http://schemas.microsoft.com/office/powerpoint/2010/main" val="1580631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4EF6-5F78-4DA9-8510-A0A56ACBE056}"/>
              </a:ext>
            </a:extLst>
          </p:cNvPr>
          <p:cNvSpPr>
            <a:spLocks noGrp="1"/>
          </p:cNvSpPr>
          <p:nvPr>
            <p:ph type="title"/>
          </p:nvPr>
        </p:nvSpPr>
        <p:spPr/>
        <p:txBody>
          <a:bodyPr/>
          <a:lstStyle/>
          <a:p>
            <a:r>
              <a:rPr lang="en-US" dirty="0"/>
              <a:t>Best Practices for Records Requests</a:t>
            </a:r>
          </a:p>
        </p:txBody>
      </p:sp>
      <p:sp>
        <p:nvSpPr>
          <p:cNvPr id="3" name="Content Placeholder 2">
            <a:extLst>
              <a:ext uri="{FF2B5EF4-FFF2-40B4-BE49-F238E27FC236}">
                <a16:creationId xmlns:a16="http://schemas.microsoft.com/office/drawing/2014/main" id="{B6E8B18B-704E-4E4B-BA81-4AC537772B46}"/>
              </a:ext>
            </a:extLst>
          </p:cNvPr>
          <p:cNvSpPr>
            <a:spLocks noGrp="1"/>
          </p:cNvSpPr>
          <p:nvPr>
            <p:ph idx="1"/>
          </p:nvPr>
        </p:nvSpPr>
        <p:spPr/>
        <p:txBody>
          <a:bodyPr>
            <a:normAutofit fontScale="92500" lnSpcReduction="10000"/>
          </a:bodyPr>
          <a:lstStyle/>
          <a:p>
            <a:pPr marL="342900" indent="-342900"/>
            <a:r>
              <a:rPr lang="en-US" dirty="0">
                <a:solidFill>
                  <a:srgbClr val="000000"/>
                </a:solidFill>
              </a:rPr>
              <a:t>If lengthy text, attachments, or links are included in what appears to be an emailed records request-</a:t>
            </a:r>
          </a:p>
          <a:p>
            <a:pPr marL="617220" lvl="1" indent="-342900"/>
            <a:r>
              <a:rPr lang="en-US" dirty="0">
                <a:solidFill>
                  <a:srgbClr val="000000"/>
                </a:solidFill>
              </a:rPr>
              <a:t>Kindly request the sender resubmit the specific records requested in the body of the email.</a:t>
            </a:r>
          </a:p>
          <a:p>
            <a:pPr marL="617220" lvl="1" indent="-342900"/>
            <a:r>
              <a:rPr lang="en-US" dirty="0">
                <a:solidFill>
                  <a:srgbClr val="000000"/>
                </a:solidFill>
              </a:rPr>
              <a:t>If pushback is received, kindly restate that the information needs to submitted clearly in the body of the email for you to process the request.</a:t>
            </a:r>
          </a:p>
          <a:p>
            <a:pPr marL="617220" lvl="1" indent="-342900"/>
            <a:r>
              <a:rPr lang="en-US" dirty="0">
                <a:solidFill>
                  <a:srgbClr val="000000"/>
                </a:solidFill>
              </a:rPr>
              <a:t>If necessary, remind them that there is an option to mail the request if unable to put the request in the body of an email.</a:t>
            </a:r>
          </a:p>
          <a:p>
            <a:pPr marL="617220" lvl="1" indent="-342900"/>
            <a:r>
              <a:rPr lang="en-US" dirty="0">
                <a:solidFill>
                  <a:srgbClr val="C00000"/>
                </a:solidFill>
              </a:rPr>
              <a:t>BEST PRACTICE: Clearly articulate the limitations on electronic records requests that will be required and enforce them uniformly.</a:t>
            </a:r>
          </a:p>
          <a:p>
            <a:pPr marL="342900" indent="-342900"/>
            <a:r>
              <a:rPr lang="en-US" dirty="0">
                <a:solidFill>
                  <a:srgbClr val="000000"/>
                </a:solidFill>
              </a:rPr>
              <a:t>If extensive email records are sought or requests for everything on a specific server, contact IT provider quickly regarding any cyber security concerns and to determine a reasonable estimate of the time and expense of responding. Clearly communicate any estimated costs and time</a:t>
            </a:r>
            <a:br>
              <a:rPr lang="en-US" dirty="0">
                <a:solidFill>
                  <a:srgbClr val="000000"/>
                </a:solidFill>
              </a:rPr>
            </a:br>
            <a:r>
              <a:rPr lang="en-US" dirty="0">
                <a:solidFill>
                  <a:srgbClr val="000000"/>
                </a:solidFill>
              </a:rPr>
              <a:t>frames and any limitations on what may be confidential.</a:t>
            </a:r>
          </a:p>
          <a:p>
            <a:pPr marL="342900" indent="-342900"/>
            <a:endParaRPr lang="en-US" dirty="0"/>
          </a:p>
        </p:txBody>
      </p:sp>
    </p:spTree>
    <p:extLst>
      <p:ext uri="{BB962C8B-B14F-4D97-AF65-F5344CB8AC3E}">
        <p14:creationId xmlns:p14="http://schemas.microsoft.com/office/powerpoint/2010/main" val="4182658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4EF6-5F78-4DA9-8510-A0A56ACBE056}"/>
              </a:ext>
            </a:extLst>
          </p:cNvPr>
          <p:cNvSpPr>
            <a:spLocks noGrp="1"/>
          </p:cNvSpPr>
          <p:nvPr>
            <p:ph type="title"/>
          </p:nvPr>
        </p:nvSpPr>
        <p:spPr/>
        <p:txBody>
          <a:bodyPr/>
          <a:lstStyle/>
          <a:p>
            <a:r>
              <a:rPr lang="en-US" dirty="0"/>
              <a:t>Best Practices for Records Requests</a:t>
            </a:r>
          </a:p>
        </p:txBody>
      </p:sp>
      <p:sp>
        <p:nvSpPr>
          <p:cNvPr id="3" name="Content Placeholder 2">
            <a:extLst>
              <a:ext uri="{FF2B5EF4-FFF2-40B4-BE49-F238E27FC236}">
                <a16:creationId xmlns:a16="http://schemas.microsoft.com/office/drawing/2014/main" id="{B6E8B18B-704E-4E4B-BA81-4AC537772B46}"/>
              </a:ext>
            </a:extLst>
          </p:cNvPr>
          <p:cNvSpPr>
            <a:spLocks noGrp="1"/>
          </p:cNvSpPr>
          <p:nvPr>
            <p:ph idx="1"/>
          </p:nvPr>
        </p:nvSpPr>
        <p:spPr>
          <a:xfrm>
            <a:off x="1261871" y="1828800"/>
            <a:ext cx="9692639" cy="4351337"/>
          </a:xfrm>
        </p:spPr>
        <p:txBody>
          <a:bodyPr>
            <a:normAutofit/>
          </a:bodyPr>
          <a:lstStyle/>
          <a:p>
            <a:pPr marL="342900" indent="-342900"/>
            <a:r>
              <a:rPr lang="en-US" dirty="0">
                <a:solidFill>
                  <a:srgbClr val="000000"/>
                </a:solidFill>
              </a:rPr>
              <a:t>If no record exists, then clearly articulate that there is no record. A record is not required to be created if it does not exist.</a:t>
            </a:r>
          </a:p>
          <a:p>
            <a:pPr marL="342900" indent="-342900"/>
            <a:r>
              <a:rPr lang="en-US" dirty="0">
                <a:solidFill>
                  <a:srgbClr val="000000"/>
                </a:solidFill>
              </a:rPr>
              <a:t>If a record is being withheld due to it being a confidential document, clearly articulate that the document(s) is being withheld and the legal authority for withholding it.</a:t>
            </a:r>
          </a:p>
          <a:p>
            <a:pPr marL="342900" indent="-342900"/>
            <a:r>
              <a:rPr lang="en-US" dirty="0">
                <a:solidFill>
                  <a:srgbClr val="000000"/>
                </a:solidFill>
              </a:rPr>
              <a:t>If a record request is simple and takes less than 30 minutes to provide it, then consider providing it at no charge.</a:t>
            </a:r>
          </a:p>
          <a:p>
            <a:pPr marL="342900" indent="-342900"/>
            <a:r>
              <a:rPr lang="en-US" dirty="0">
                <a:solidFill>
                  <a:srgbClr val="000000"/>
                </a:solidFill>
              </a:rPr>
              <a:t>If a record request is extensive, provide a reasonable, good faith estimate of the expected costs of fulfilling the request and ask for payment before working on the request. If the costs are too high, try to work with the requester to narrow the search or make the documents more targeted to reduce time and</a:t>
            </a:r>
            <a:br>
              <a:rPr lang="en-US" dirty="0">
                <a:solidFill>
                  <a:srgbClr val="000000"/>
                </a:solidFill>
              </a:rPr>
            </a:br>
            <a:r>
              <a:rPr lang="en-US" dirty="0">
                <a:solidFill>
                  <a:srgbClr val="000000"/>
                </a:solidFill>
              </a:rPr>
              <a:t>expense.</a:t>
            </a:r>
          </a:p>
          <a:p>
            <a:pPr marL="342900" indent="-342900"/>
            <a:endParaRPr lang="en-US" dirty="0">
              <a:solidFill>
                <a:srgbClr val="000000"/>
              </a:solidFill>
            </a:endParaRPr>
          </a:p>
          <a:p>
            <a:pPr marL="342900" indent="-342900"/>
            <a:endParaRPr lang="en-US" dirty="0"/>
          </a:p>
        </p:txBody>
      </p:sp>
    </p:spTree>
    <p:extLst>
      <p:ext uri="{BB962C8B-B14F-4D97-AF65-F5344CB8AC3E}">
        <p14:creationId xmlns:p14="http://schemas.microsoft.com/office/powerpoint/2010/main" val="144809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CFE68-97A0-4E62-857C-8897AF8F86ED}"/>
              </a:ext>
            </a:extLst>
          </p:cNvPr>
          <p:cNvSpPr>
            <a:spLocks noGrp="1"/>
          </p:cNvSpPr>
          <p:nvPr>
            <p:ph type="title"/>
          </p:nvPr>
        </p:nvSpPr>
        <p:spPr/>
        <p:txBody>
          <a:bodyPr/>
          <a:lstStyle/>
          <a:p>
            <a:r>
              <a:rPr lang="en-US" dirty="0"/>
              <a:t>Contact us with any questions</a:t>
            </a:r>
          </a:p>
        </p:txBody>
      </p:sp>
      <p:sp>
        <p:nvSpPr>
          <p:cNvPr id="3" name="Content Placeholder 2">
            <a:extLst>
              <a:ext uri="{FF2B5EF4-FFF2-40B4-BE49-F238E27FC236}">
                <a16:creationId xmlns:a16="http://schemas.microsoft.com/office/drawing/2014/main" id="{F95B5EA0-CFA6-4566-93E8-D41F06FA0750}"/>
              </a:ext>
            </a:extLst>
          </p:cNvPr>
          <p:cNvSpPr>
            <a:spLocks noGrp="1"/>
          </p:cNvSpPr>
          <p:nvPr>
            <p:ph idx="1"/>
          </p:nvPr>
        </p:nvSpPr>
        <p:spPr/>
        <p:txBody>
          <a:bodyPr/>
          <a:lstStyle/>
          <a:p>
            <a:pPr marL="0" indent="0" algn="ctr">
              <a:buNone/>
            </a:pPr>
            <a:r>
              <a:rPr lang="en-US" sz="4000" dirty="0"/>
              <a:t>ipib.iowa.gov</a:t>
            </a:r>
          </a:p>
          <a:p>
            <a:pPr marL="0" indent="0" algn="ctr">
              <a:buNone/>
            </a:pPr>
            <a:r>
              <a:rPr lang="en-US" sz="4000" dirty="0"/>
              <a:t>ipib@iowa.gov</a:t>
            </a:r>
          </a:p>
          <a:p>
            <a:pPr marL="0" indent="0" algn="ctr">
              <a:buNone/>
            </a:pPr>
            <a:r>
              <a:rPr lang="en-US" sz="4000" dirty="0"/>
              <a:t>515-393-8339</a:t>
            </a:r>
          </a:p>
          <a:p>
            <a:endParaRPr lang="en-US" dirty="0"/>
          </a:p>
        </p:txBody>
      </p:sp>
    </p:spTree>
    <p:extLst>
      <p:ext uri="{BB962C8B-B14F-4D97-AF65-F5344CB8AC3E}">
        <p14:creationId xmlns:p14="http://schemas.microsoft.com/office/powerpoint/2010/main" val="3062483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D34817"/>
                </a:solidFill>
                <a:latin typeface="Arial" panose="020B0604020202020204" pitchFamily="34" charset="0"/>
                <a:cs typeface="Arial" panose="020B0604020202020204" pitchFamily="34" charset="0"/>
              </a:rPr>
              <a:t>Iowa Public Information Board</a:t>
            </a:r>
            <a:endParaRPr lang="en-US" dirty="0">
              <a:solidFill>
                <a:schemeClr val="accent5"/>
              </a:solidFill>
            </a:endParaRPr>
          </a:p>
        </p:txBody>
      </p:sp>
      <p:sp>
        <p:nvSpPr>
          <p:cNvPr id="3" name="TextBox 2"/>
          <p:cNvSpPr txBox="1"/>
          <p:nvPr/>
        </p:nvSpPr>
        <p:spPr>
          <a:xfrm>
            <a:off x="1261872" y="1828086"/>
            <a:ext cx="9118913" cy="3693319"/>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Has no jurisdiction over the judicial or legislative branches, or over the governor and governor’s office. </a:t>
            </a: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Limited to addressing issues involving Chapters 21 and 22 of the Iowa Code.</a:t>
            </a: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Complaints must be made within 60 days of the alleged violation.</a:t>
            </a:r>
          </a:p>
          <a:p>
            <a:pPr marL="342900" indent="-342900">
              <a:buFont typeface="Arial" panose="020B0604020202020204" pitchFamily="34" charset="0"/>
              <a:buChar char="•"/>
              <a:defRPr/>
            </a:pPr>
            <a:r>
              <a:rPr lang="en-US" sz="2400" dirty="0">
                <a:latin typeface="Arial" panose="020B0604020202020204" pitchFamily="34" charset="0"/>
                <a:cs typeface="Arial" panose="020B0604020202020204" pitchFamily="34" charset="0"/>
              </a:rPr>
              <a:t>Declaratory orders issued by the board, determining the applicability of the open meetings or records law to specific fact situations, have the force of law. </a:t>
            </a:r>
          </a:p>
          <a:p>
            <a:pPr>
              <a:defRPr/>
            </a:pPr>
            <a:endParaRPr lang="en-US" dirty="0">
              <a:solidFill>
                <a:srgbClr val="775F55"/>
              </a:solidFill>
              <a:latin typeface="Tw Cen MT"/>
            </a:endParaRPr>
          </a:p>
        </p:txBody>
      </p:sp>
      <p:pic>
        <p:nvPicPr>
          <p:cNvPr id="5" name="Picture 4">
            <a:extLst>
              <a:ext uri="{FF2B5EF4-FFF2-40B4-BE49-F238E27FC236}">
                <a16:creationId xmlns:a16="http://schemas.microsoft.com/office/drawing/2014/main" id="{7905218F-DC4B-419E-9C52-4F125B8A6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698" y="5486400"/>
            <a:ext cx="2940828" cy="1371600"/>
          </a:xfrm>
          <a:prstGeom prst="rect">
            <a:avLst/>
          </a:prstGeom>
        </p:spPr>
      </p:pic>
    </p:spTree>
    <p:extLst>
      <p:ext uri="{BB962C8B-B14F-4D97-AF65-F5344CB8AC3E}">
        <p14:creationId xmlns:p14="http://schemas.microsoft.com/office/powerpoint/2010/main" val="157644337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03D9-60F9-420F-811F-DC1921CF77D6}"/>
              </a:ext>
            </a:extLst>
          </p:cNvPr>
          <p:cNvSpPr>
            <a:spLocks noGrp="1"/>
          </p:cNvSpPr>
          <p:nvPr>
            <p:ph type="title"/>
          </p:nvPr>
        </p:nvSpPr>
        <p:spPr/>
        <p:txBody>
          <a:bodyPr/>
          <a:lstStyle/>
          <a:p>
            <a:r>
              <a:rPr lang="en-US" dirty="0"/>
              <a:t>IPIB Board</a:t>
            </a:r>
          </a:p>
        </p:txBody>
      </p:sp>
      <p:sp>
        <p:nvSpPr>
          <p:cNvPr id="3" name="Rectangle 2">
            <a:extLst>
              <a:ext uri="{FF2B5EF4-FFF2-40B4-BE49-F238E27FC236}">
                <a16:creationId xmlns:a16="http://schemas.microsoft.com/office/drawing/2014/main" id="{81A0CEC0-7301-45A6-B7AF-EF59489BF53A}"/>
              </a:ext>
            </a:extLst>
          </p:cNvPr>
          <p:cNvSpPr/>
          <p:nvPr/>
        </p:nvSpPr>
        <p:spPr>
          <a:xfrm>
            <a:off x="1261872" y="2274838"/>
            <a:ext cx="9227452" cy="3416320"/>
          </a:xfrm>
          <a:prstGeom prst="rect">
            <a:avLst/>
          </a:prstGeom>
        </p:spPr>
        <p:txBody>
          <a:bodyPr wrap="square">
            <a:spAutoFit/>
          </a:bodyPr>
          <a:lstStyle/>
          <a:p>
            <a:r>
              <a:rPr lang="en-US" dirty="0">
                <a:solidFill>
                  <a:srgbClr val="262828"/>
                </a:solidFill>
              </a:rPr>
              <a:t>Joan Corbin, Pella -  Government Representative</a:t>
            </a:r>
            <a:br>
              <a:rPr lang="en-US" dirty="0"/>
            </a:br>
            <a:r>
              <a:rPr lang="en-US" dirty="0">
                <a:solidFill>
                  <a:srgbClr val="262828"/>
                </a:solidFill>
              </a:rPr>
              <a:t>E. J. Giovannetti, Urbandale - Public Representative</a:t>
            </a:r>
            <a:br>
              <a:rPr lang="en-US" dirty="0"/>
            </a:br>
            <a:r>
              <a:rPr lang="en-US" dirty="0">
                <a:solidFill>
                  <a:srgbClr val="262828"/>
                </a:solidFill>
              </a:rPr>
              <a:t>Barry Lindahl, Dubuque - Government Representative</a:t>
            </a:r>
            <a:br>
              <a:rPr lang="en-US" dirty="0"/>
            </a:br>
            <a:r>
              <a:rPr lang="en-US" dirty="0">
                <a:solidFill>
                  <a:srgbClr val="262828"/>
                </a:solidFill>
              </a:rPr>
              <a:t>Joel McCrea, Pleasant Hill - Media Representative</a:t>
            </a:r>
            <a:br>
              <a:rPr lang="en-US" dirty="0"/>
            </a:br>
            <a:r>
              <a:rPr lang="en-US" dirty="0">
                <a:solidFill>
                  <a:srgbClr val="262828"/>
                </a:solidFill>
              </a:rPr>
              <a:t>Monica McHugh, </a:t>
            </a:r>
            <a:r>
              <a:rPr lang="en-US" dirty="0" err="1">
                <a:solidFill>
                  <a:srgbClr val="262828"/>
                </a:solidFill>
              </a:rPr>
              <a:t>Zwingle</a:t>
            </a:r>
            <a:r>
              <a:rPr lang="en-US" dirty="0">
                <a:solidFill>
                  <a:srgbClr val="262828"/>
                </a:solidFill>
              </a:rPr>
              <a:t> - Public Representative</a:t>
            </a:r>
            <a:br>
              <a:rPr lang="en-US" dirty="0"/>
            </a:br>
            <a:r>
              <a:rPr lang="en-US" dirty="0">
                <a:solidFill>
                  <a:srgbClr val="262828"/>
                </a:solidFill>
              </a:rPr>
              <a:t>Luke Martz, Ames - Public Representative</a:t>
            </a:r>
            <a:br>
              <a:rPr lang="en-US" dirty="0"/>
            </a:br>
            <a:r>
              <a:rPr lang="en-US" dirty="0">
                <a:solidFill>
                  <a:srgbClr val="262828"/>
                </a:solidFill>
              </a:rPr>
              <a:t>Jackie Schmillen, Urbandale - Media Representative</a:t>
            </a:r>
          </a:p>
          <a:p>
            <a:endParaRPr lang="en-US" dirty="0">
              <a:solidFill>
                <a:srgbClr val="262828"/>
              </a:solidFill>
            </a:endParaRPr>
          </a:p>
          <a:p>
            <a:r>
              <a:rPr lang="en-US" dirty="0">
                <a:solidFill>
                  <a:srgbClr val="262828"/>
                </a:solidFill>
              </a:rPr>
              <a:t>Board meetings are typically the 3</a:t>
            </a:r>
            <a:r>
              <a:rPr lang="en-US" baseline="30000" dirty="0">
                <a:solidFill>
                  <a:srgbClr val="262828"/>
                </a:solidFill>
              </a:rPr>
              <a:t>rd</a:t>
            </a:r>
            <a:r>
              <a:rPr lang="en-US" dirty="0">
                <a:solidFill>
                  <a:srgbClr val="262828"/>
                </a:solidFill>
              </a:rPr>
              <a:t> Thursday of the month. </a:t>
            </a:r>
          </a:p>
          <a:p>
            <a:r>
              <a:rPr lang="en-US" dirty="0">
                <a:solidFill>
                  <a:srgbClr val="262828"/>
                </a:solidFill>
              </a:rPr>
              <a:t>They are now livestreamed and available at </a:t>
            </a:r>
            <a:r>
              <a:rPr lang="en-US" dirty="0">
                <a:solidFill>
                  <a:srgbClr val="262828"/>
                </a:solidFill>
                <a:hlinkClick r:id="rId3"/>
              </a:rPr>
              <a:t>https://www.youtube.com/@IowaPublicInformationBoard</a:t>
            </a:r>
            <a:endParaRPr lang="en-US" dirty="0">
              <a:solidFill>
                <a:srgbClr val="262828"/>
              </a:solidFill>
            </a:endParaRPr>
          </a:p>
          <a:p>
            <a:endParaRPr lang="en-US" dirty="0"/>
          </a:p>
        </p:txBody>
      </p:sp>
    </p:spTree>
    <p:extLst>
      <p:ext uri="{BB962C8B-B14F-4D97-AF65-F5344CB8AC3E}">
        <p14:creationId xmlns:p14="http://schemas.microsoft.com/office/powerpoint/2010/main" val="217625678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9AD7-9944-415A-A1E9-3A75ED5E5184}"/>
              </a:ext>
            </a:extLst>
          </p:cNvPr>
          <p:cNvSpPr>
            <a:spLocks noGrp="1"/>
          </p:cNvSpPr>
          <p:nvPr>
            <p:ph type="title"/>
          </p:nvPr>
        </p:nvSpPr>
        <p:spPr/>
        <p:txBody>
          <a:bodyPr/>
          <a:lstStyle/>
          <a:p>
            <a:r>
              <a:rPr lang="en-US" dirty="0"/>
              <a:t>IPIB Staff</a:t>
            </a:r>
          </a:p>
        </p:txBody>
      </p:sp>
      <p:pic>
        <p:nvPicPr>
          <p:cNvPr id="7" name="Picture 6">
            <a:extLst>
              <a:ext uri="{FF2B5EF4-FFF2-40B4-BE49-F238E27FC236}">
                <a16:creationId xmlns:a16="http://schemas.microsoft.com/office/drawing/2014/main" id="{3E580047-6EE7-45C0-B138-1477262A154D}"/>
              </a:ext>
            </a:extLst>
          </p:cNvPr>
          <p:cNvPicPr>
            <a:picLocks noChangeAspect="1"/>
          </p:cNvPicPr>
          <p:nvPr/>
        </p:nvPicPr>
        <p:blipFill rotWithShape="1">
          <a:blip r:embed="rId3">
            <a:extLst>
              <a:ext uri="{28A0092B-C50C-407E-A947-70E740481C1C}">
                <a14:useLocalDpi xmlns:a14="http://schemas.microsoft.com/office/drawing/2010/main" val="0"/>
              </a:ext>
            </a:extLst>
          </a:blip>
          <a:srcRect l="17440" t="5938" r="12134" b="11109"/>
          <a:stretch/>
        </p:blipFill>
        <p:spPr>
          <a:xfrm rot="5400000">
            <a:off x="1157207" y="2376826"/>
            <a:ext cx="1819072" cy="1609742"/>
          </a:xfrm>
          <a:prstGeom prst="rect">
            <a:avLst/>
          </a:prstGeom>
        </p:spPr>
      </p:pic>
      <p:sp>
        <p:nvSpPr>
          <p:cNvPr id="8" name="TextBox 7">
            <a:extLst>
              <a:ext uri="{FF2B5EF4-FFF2-40B4-BE49-F238E27FC236}">
                <a16:creationId xmlns:a16="http://schemas.microsoft.com/office/drawing/2014/main" id="{B58335BB-250A-4893-A5F0-61F2E9B85BD2}"/>
              </a:ext>
            </a:extLst>
          </p:cNvPr>
          <p:cNvSpPr txBox="1"/>
          <p:nvPr/>
        </p:nvSpPr>
        <p:spPr>
          <a:xfrm>
            <a:off x="1195883" y="4091233"/>
            <a:ext cx="9118913" cy="1015663"/>
          </a:xfrm>
          <a:prstGeom prst="rect">
            <a:avLst/>
          </a:prstGeom>
          <a:noFill/>
        </p:spPr>
        <p:txBody>
          <a:bodyPr wrap="square" rtlCol="0">
            <a:spAutoFit/>
          </a:bodyPr>
          <a:lstStyle/>
          <a:p>
            <a:pPr>
              <a:defRPr/>
            </a:pPr>
            <a:r>
              <a:rPr lang="en-US" sz="1400" dirty="0"/>
              <a:t>Erika Eckley				Kimberly Murphy				Alexander Lee</a:t>
            </a:r>
          </a:p>
          <a:p>
            <a:pPr>
              <a:defRPr/>
            </a:pPr>
            <a:r>
              <a:rPr lang="en-US" sz="1400" dirty="0"/>
              <a:t>Executive Director			Deputy Director				Agency Counsel</a:t>
            </a:r>
          </a:p>
          <a:p>
            <a:pPr>
              <a:defRPr/>
            </a:pPr>
            <a:r>
              <a:rPr lang="en-US" sz="1400" dirty="0">
                <a:hlinkClick r:id="rId4">
                  <a:extLst>
                    <a:ext uri="{A12FA001-AC4F-418D-AE19-62706E023703}">
                      <ahyp:hlinkClr xmlns:ahyp="http://schemas.microsoft.com/office/drawing/2018/hyperlinkcolor" val="tx"/>
                    </a:ext>
                  </a:extLst>
                </a:hlinkClick>
              </a:rPr>
              <a:t>Erika.Eckley@iowa.gov</a:t>
            </a:r>
            <a:r>
              <a:rPr lang="en-US" sz="1400" dirty="0"/>
              <a:t>	</a:t>
            </a:r>
            <a:r>
              <a:rPr lang="en-US" sz="1400" dirty="0">
                <a:solidFill>
                  <a:srgbClr val="000000"/>
                </a:solidFill>
              </a:rPr>
              <a:t>	</a:t>
            </a:r>
            <a:r>
              <a:rPr lang="en-US" sz="1400" dirty="0">
                <a:solidFill>
                  <a:srgbClr val="000000"/>
                </a:solidFill>
                <a:hlinkClick r:id="rId5">
                  <a:extLst>
                    <a:ext uri="{A12FA001-AC4F-418D-AE19-62706E023703}">
                      <ahyp:hlinkClr xmlns:ahyp="http://schemas.microsoft.com/office/drawing/2018/hyperlinkcolor" val="tx"/>
                    </a:ext>
                  </a:extLst>
                </a:hlinkClick>
              </a:rPr>
              <a:t>Kim.murphy@iowa.gov	</a:t>
            </a:r>
            <a:r>
              <a:rPr lang="en-US" sz="1400" dirty="0"/>
              <a:t>		Alexander.Lee@iowa.gov</a:t>
            </a:r>
          </a:p>
          <a:p>
            <a:pPr>
              <a:defRPr/>
            </a:pPr>
            <a:endParaRPr lang="en-US" dirty="0">
              <a:solidFill>
                <a:srgbClr val="775F55"/>
              </a:solidFill>
              <a:latin typeface="Tw Cen MT"/>
            </a:endParaRPr>
          </a:p>
        </p:txBody>
      </p:sp>
      <p:pic>
        <p:nvPicPr>
          <p:cNvPr id="5" name="Picture 4">
            <a:extLst>
              <a:ext uri="{FF2B5EF4-FFF2-40B4-BE49-F238E27FC236}">
                <a16:creationId xmlns:a16="http://schemas.microsoft.com/office/drawing/2014/main" id="{0353741D-012B-4A8D-B5A6-0236333FA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789" y="2272161"/>
            <a:ext cx="1819656" cy="1819656"/>
          </a:xfrm>
          <a:prstGeom prst="rect">
            <a:avLst/>
          </a:prstGeom>
        </p:spPr>
      </p:pic>
    </p:spTree>
    <p:extLst>
      <p:ext uri="{BB962C8B-B14F-4D97-AF65-F5344CB8AC3E}">
        <p14:creationId xmlns:p14="http://schemas.microsoft.com/office/powerpoint/2010/main" val="364389697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D34817"/>
                </a:solidFill>
                <a:latin typeface="Arial" panose="020B0604020202020204" pitchFamily="34" charset="0"/>
                <a:cs typeface="Arial" panose="020B0604020202020204" pitchFamily="34" charset="0"/>
              </a:rPr>
              <a:t>Process Flow of a Complaint </a:t>
            </a:r>
            <a:endParaRPr lang="en-US" dirty="0">
              <a:solidFill>
                <a:schemeClr val="accent5"/>
              </a:solidFill>
            </a:endParaRPr>
          </a:p>
        </p:txBody>
      </p:sp>
      <p:pic>
        <p:nvPicPr>
          <p:cNvPr id="4" name="Picture 3">
            <a:extLst>
              <a:ext uri="{FF2B5EF4-FFF2-40B4-BE49-F238E27FC236}">
                <a16:creationId xmlns:a16="http://schemas.microsoft.com/office/drawing/2014/main" id="{D2A9BF1C-4821-4E4F-ADB9-A45FA81F8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698" y="5486400"/>
            <a:ext cx="2940828" cy="1371600"/>
          </a:xfrm>
          <a:prstGeom prst="rect">
            <a:avLst/>
          </a:prstGeom>
        </p:spPr>
      </p:pic>
      <p:graphicFrame>
        <p:nvGraphicFramePr>
          <p:cNvPr id="3" name="Object 2">
            <a:extLst>
              <a:ext uri="{FF2B5EF4-FFF2-40B4-BE49-F238E27FC236}">
                <a16:creationId xmlns:a16="http://schemas.microsoft.com/office/drawing/2014/main" id="{D332B285-4280-464C-B4A4-49789D3CCD0B}"/>
              </a:ext>
            </a:extLst>
          </p:cNvPr>
          <p:cNvGraphicFramePr>
            <a:graphicFrameLocks noChangeAspect="1"/>
          </p:cNvGraphicFramePr>
          <p:nvPr>
            <p:extLst>
              <p:ext uri="{D42A27DB-BD31-4B8C-83A1-F6EECF244321}">
                <p14:modId xmlns:p14="http://schemas.microsoft.com/office/powerpoint/2010/main" val="3916958489"/>
              </p:ext>
            </p:extLst>
          </p:nvPr>
        </p:nvGraphicFramePr>
        <p:xfrm>
          <a:off x="1165781" y="2017726"/>
          <a:ext cx="8081913" cy="4546076"/>
        </p:xfrm>
        <a:graphic>
          <a:graphicData uri="http://schemas.openxmlformats.org/presentationml/2006/ole">
            <mc:AlternateContent xmlns:mc="http://schemas.openxmlformats.org/markup-compatibility/2006">
              <mc:Choice xmlns:v="urn:schemas-microsoft-com:vml" Requires="v">
                <p:oleObj spid="_x0000_s1085" name="Acrobat Document" r:id="rId5" imgW="9144000" imgH="5143500" progId="Acrobat.Document.2020">
                  <p:embed/>
                </p:oleObj>
              </mc:Choice>
              <mc:Fallback>
                <p:oleObj name="Acrobat Document" r:id="rId5" imgW="9144000" imgH="5143500" progId="Acrobat.Document.2020">
                  <p:embed/>
                  <p:pic>
                    <p:nvPicPr>
                      <p:cNvPr id="0" name=""/>
                      <p:cNvPicPr/>
                      <p:nvPr/>
                    </p:nvPicPr>
                    <p:blipFill>
                      <a:blip r:embed="rId6"/>
                      <a:stretch>
                        <a:fillRect/>
                      </a:stretch>
                    </p:blipFill>
                    <p:spPr>
                      <a:xfrm>
                        <a:off x="1165781" y="2017726"/>
                        <a:ext cx="8081913" cy="4546076"/>
                      </a:xfrm>
                      <a:prstGeom prst="rect">
                        <a:avLst/>
                      </a:prstGeom>
                    </p:spPr>
                  </p:pic>
                </p:oleObj>
              </mc:Fallback>
            </mc:AlternateContent>
          </a:graphicData>
        </a:graphic>
      </p:graphicFrame>
    </p:spTree>
    <p:extLst>
      <p:ext uri="{BB962C8B-B14F-4D97-AF65-F5344CB8AC3E}">
        <p14:creationId xmlns:p14="http://schemas.microsoft.com/office/powerpoint/2010/main" val="1920118025"/>
      </p:ext>
    </p:extLst>
  </p:cSld>
  <p:clrMapOvr>
    <a:masterClrMapping/>
  </p:clrMapOvr>
  <p:transition>
    <p:fade thruBlk="1"/>
  </p:transition>
</p:sld>
</file>

<file path=ppt/theme/theme1.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1_View">
  <a:themeElements>
    <a:clrScheme name="Custom 2">
      <a:dk1>
        <a:srgbClr val="DF5327"/>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2_Vi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4.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24464</TotalTime>
  <Words>6252</Words>
  <Application>Microsoft Office PowerPoint</Application>
  <PresentationFormat>Widescreen</PresentationFormat>
  <Paragraphs>417</Paragraphs>
  <Slides>58</Slides>
  <Notes>53</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58</vt:i4>
      </vt:variant>
    </vt:vector>
  </HeadingPairs>
  <TitlesOfParts>
    <vt:vector size="71" baseType="lpstr">
      <vt:lpstr>Arial</vt:lpstr>
      <vt:lpstr>Calibri</vt:lpstr>
      <vt:lpstr>Century Schoolbook</vt:lpstr>
      <vt:lpstr>Source Serif 4</vt:lpstr>
      <vt:lpstr>Tw Cen MT</vt:lpstr>
      <vt:lpstr>var(--font-display-face)</vt:lpstr>
      <vt:lpstr>Wingdings</vt:lpstr>
      <vt:lpstr>Wingdings 2</vt:lpstr>
      <vt:lpstr>View</vt:lpstr>
      <vt:lpstr>1_View</vt:lpstr>
      <vt:lpstr>2_View</vt:lpstr>
      <vt:lpstr>3_View</vt:lpstr>
      <vt:lpstr>Acrobat Document</vt:lpstr>
      <vt:lpstr>Iowa sunshine laws</vt:lpstr>
      <vt:lpstr>DISCLAIMER</vt:lpstr>
      <vt:lpstr>Iowa Public Information Board</vt:lpstr>
      <vt:lpstr>Iowa Public Information Board</vt:lpstr>
      <vt:lpstr>Iowa Public Information Board</vt:lpstr>
      <vt:lpstr>Iowa Public Information Board</vt:lpstr>
      <vt:lpstr>IPIB Board</vt:lpstr>
      <vt:lpstr>IPIB Staff</vt:lpstr>
      <vt:lpstr>Process Flow of a Complaint </vt:lpstr>
      <vt:lpstr>Open meetings 101</vt:lpstr>
      <vt:lpstr>History</vt:lpstr>
      <vt:lpstr>Defining a Government Body</vt:lpstr>
      <vt:lpstr>PowerPoint Presentation</vt:lpstr>
      <vt:lpstr>Best Practices</vt:lpstr>
      <vt:lpstr>Defining a Meeting</vt:lpstr>
      <vt:lpstr>24AO:0001 - Chapter 21 Requirements for Work Sessions</vt:lpstr>
      <vt:lpstr>Preparing For a Meeting</vt:lpstr>
      <vt:lpstr>What needs to be included in the agenda?</vt:lpstr>
      <vt:lpstr>Can members get together socially?</vt:lpstr>
      <vt:lpstr>24AO:0004:Attendance at social and ministerial events</vt:lpstr>
      <vt:lpstr>Can members e-mail each other concerning governmental business?</vt:lpstr>
      <vt:lpstr>Minutes</vt:lpstr>
      <vt:lpstr>Advisory Opinion- 23AO:0007</vt:lpstr>
      <vt:lpstr>Do members of the public have the right to speak at an open meeting?</vt:lpstr>
      <vt:lpstr>Closed Sessions</vt:lpstr>
      <vt:lpstr>Closed Sessions</vt:lpstr>
      <vt:lpstr>Closed Sessions</vt:lpstr>
      <vt:lpstr>Procedure During Closed Session</vt:lpstr>
      <vt:lpstr>Electronic Meetings (eff. 7/1/24)</vt:lpstr>
      <vt:lpstr>24AO:0006 - Chapter 21 – Recent Law Changes</vt:lpstr>
      <vt:lpstr>Public records 101</vt:lpstr>
      <vt:lpstr>Definitions</vt:lpstr>
      <vt:lpstr>Personal emails are public records</vt:lpstr>
      <vt:lpstr>Best Practices</vt:lpstr>
      <vt:lpstr>Who has the right to examine public records?</vt:lpstr>
      <vt:lpstr>Must a request be by an identifiable individual?</vt:lpstr>
      <vt:lpstr>How much time does a custodian have to respond to a record request?</vt:lpstr>
      <vt:lpstr>Supervision and Fees</vt:lpstr>
      <vt:lpstr>Advisory Opinion- 23AO:0005</vt:lpstr>
      <vt:lpstr>Belin v. Reynolds, 989 N.W.2d 166 (Iowa 2023). </vt:lpstr>
      <vt:lpstr>  24AO:0010 “reasonable delay” inquiry</vt:lpstr>
      <vt:lpstr>Supervision and Fees</vt:lpstr>
      <vt:lpstr>Fees- Legal Review</vt:lpstr>
      <vt:lpstr>Is redaction required?</vt:lpstr>
      <vt:lpstr>Confidential Records</vt:lpstr>
      <vt:lpstr>Confidential Records, cont.</vt:lpstr>
      <vt:lpstr>Confidential Personnel Records</vt:lpstr>
      <vt:lpstr>Persons Outside Gov’t</vt:lpstr>
      <vt:lpstr>Job Applications</vt:lpstr>
      <vt:lpstr>“Draft” Records</vt:lpstr>
      <vt:lpstr>23AO:0008 Draft Documents</vt:lpstr>
      <vt:lpstr>Release of Confidential Records</vt:lpstr>
      <vt:lpstr>Settlement Records</vt:lpstr>
      <vt:lpstr>Penalties</vt:lpstr>
      <vt:lpstr>Best Practices for Records Requests</vt:lpstr>
      <vt:lpstr>Best Practices for Records Requests</vt:lpstr>
      <vt:lpstr>Best Practices for Records Requests</vt:lpstr>
      <vt:lpstr>Contact us with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Eckley, Erika [IPIB]</dc:creator>
  <cp:lastModifiedBy>Eckley, Erika [IPIB]</cp:lastModifiedBy>
  <cp:revision>128</cp:revision>
  <cp:lastPrinted>2024-08-19T16:36:51Z</cp:lastPrinted>
  <dcterms:created xsi:type="dcterms:W3CDTF">2023-05-17T17:25:59Z</dcterms:created>
  <dcterms:modified xsi:type="dcterms:W3CDTF">2024-09-30T14:47:19Z</dcterms:modified>
</cp:coreProperties>
</file>