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8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E1A47-E0A0-4C23-BEB8-1A84CE5F32EA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B5CECF-CBD9-4F01-BC18-7E589EAC9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15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should not use miscellaneous line for regular expenditures for transparency and budgeting purposes.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B5CECF-CBD9-4F01-BC18-7E589EAC93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98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9/26/2024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06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8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8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1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9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2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5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44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59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91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1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70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auditor@adamscounty.iowa.gov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BAD784-BAAF-4CC0-9F52-682A8E9667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D401B9-9595-42B7-B197-AB5FB5C65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399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1328AB-939A-5336-1243-06EB8976F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1371600"/>
            <a:ext cx="8115300" cy="2356338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bg2"/>
                </a:solidFill>
              </a:rPr>
              <a:t>County </a:t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>Budget</a:t>
            </a:r>
            <a:br>
              <a:rPr lang="en-US" sz="4000">
                <a:solidFill>
                  <a:schemeClr val="bg2"/>
                </a:solidFill>
              </a:rPr>
            </a:br>
            <a:r>
              <a:rPr lang="en-US" sz="4000">
                <a:solidFill>
                  <a:schemeClr val="bg2"/>
                </a:solidFill>
              </a:rPr>
              <a:t>Process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A04AE8-92EC-BD4D-F366-5144C18DD0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3962399"/>
            <a:ext cx="8115300" cy="1524003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By: Becky Bissell,</a:t>
            </a:r>
          </a:p>
          <a:p>
            <a:r>
              <a:rPr lang="en-US" sz="2800">
                <a:solidFill>
                  <a:schemeClr val="bg1"/>
                </a:solidFill>
              </a:rPr>
              <a:t>Adams County Auditor</a:t>
            </a:r>
          </a:p>
        </p:txBody>
      </p:sp>
    </p:spTree>
    <p:extLst>
      <p:ext uri="{BB962C8B-B14F-4D97-AF65-F5344CB8AC3E}">
        <p14:creationId xmlns:p14="http://schemas.microsoft.com/office/powerpoint/2010/main" val="3256480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11FBDEF-9CA1-495E-A9FA-E912D5145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89E54-C233-ADA6-E80B-AA601FAC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093337"/>
            <a:ext cx="3352800" cy="111557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300" kern="1200" cap="all" spc="30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Questions??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337CC61-9E93-4D80-9F1C-12CE9A0C07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200" y="1"/>
            <a:ext cx="6781800" cy="6857999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BFF65DBD-F57F-C072-3DF9-1067D744A6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055" y="1404141"/>
            <a:ext cx="5712750" cy="381326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26F5B95-2031-22F9-D184-F56C8A622A5C}"/>
              </a:ext>
            </a:extLst>
          </p:cNvPr>
          <p:cNvSpPr txBox="1"/>
          <p:nvPr/>
        </p:nvSpPr>
        <p:spPr>
          <a:xfrm>
            <a:off x="424873" y="5160537"/>
            <a:ext cx="45604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Contact: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hlinkClick r:id="rId3"/>
              </a:rPr>
              <a:t>auditor@adamscounty.iowa.gov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Ph: 641-322-3340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961666-1B44-65B9-CBD7-4AB8F583BE2E}"/>
              </a:ext>
            </a:extLst>
          </p:cNvPr>
          <p:cNvSpPr txBox="1"/>
          <p:nvPr/>
        </p:nvSpPr>
        <p:spPr>
          <a:xfrm>
            <a:off x="6654297" y="5622202"/>
            <a:ext cx="4581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Thank You!!</a:t>
            </a:r>
          </a:p>
        </p:txBody>
      </p:sp>
    </p:spTree>
    <p:extLst>
      <p:ext uri="{BB962C8B-B14F-4D97-AF65-F5344CB8AC3E}">
        <p14:creationId xmlns:p14="http://schemas.microsoft.com/office/powerpoint/2010/main" val="419819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F9146B-4CCD-4CDB-AB9C-458005307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F8DA3CF-9D4B-403A-9AD4-BB177DAB6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4D1D0F-101D-89A5-CB17-63EFA67A6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32043"/>
            <a:ext cx="9486901" cy="620876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November/December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09C36-BBCF-3836-D532-0EE6F2CB8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89937"/>
            <a:ext cx="9486901" cy="4036020"/>
          </a:xfrm>
        </p:spPr>
        <p:txBody>
          <a:bodyPr>
            <a:normAutofit/>
          </a:bodyPr>
          <a:lstStyle/>
          <a:p>
            <a:r>
              <a:rPr lang="en-US" dirty="0"/>
              <a:t>Auditor (or Budget Director) will Furnish budget worksheets to elected officials and department heads to prepare proposed revenues and expenditures for the next fiscal year.</a:t>
            </a:r>
          </a:p>
          <a:p>
            <a:r>
              <a:rPr lang="en-US" dirty="0"/>
              <a:t>County Compensation Board (if reinstated) will meet to recommend salaries for elected officials.</a:t>
            </a:r>
          </a:p>
          <a:p>
            <a:r>
              <a:rPr lang="en-US" dirty="0"/>
              <a:t>This is a good time for VA director &amp;Commissioners to review the Expense reports for the current fiscal year and previous fiscal years. </a:t>
            </a:r>
          </a:p>
          <a:p>
            <a:r>
              <a:rPr lang="en-US" dirty="0"/>
              <a:t>Any new account codes need to be set up?</a:t>
            </a:r>
          </a:p>
        </p:txBody>
      </p:sp>
    </p:spTree>
    <p:extLst>
      <p:ext uri="{BB962C8B-B14F-4D97-AF65-F5344CB8AC3E}">
        <p14:creationId xmlns:p14="http://schemas.microsoft.com/office/powerpoint/2010/main" val="1972350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F9146B-4CCD-4CDB-AB9C-458005307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F8DA3CF-9D4B-403A-9AD4-BB177DAB6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89E54-C233-ADA6-E80B-AA601FAC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32043"/>
            <a:ext cx="9486901" cy="620876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January/February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F51C6-8D10-E9EF-AAA0-222D6E7E4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06257"/>
            <a:ext cx="9486901" cy="3540642"/>
          </a:xfrm>
        </p:spPr>
        <p:txBody>
          <a:bodyPr>
            <a:normAutofit/>
          </a:bodyPr>
          <a:lstStyle/>
          <a:p>
            <a:r>
              <a:rPr lang="en-US" dirty="0"/>
              <a:t>Jan 1 – County Auditors certify valuations to DOM and all Levy Authorities.</a:t>
            </a:r>
          </a:p>
          <a:p>
            <a:r>
              <a:rPr lang="en-US" dirty="0"/>
              <a:t>Jan 15 – County Departments submit their proposed expenditures and revenues to Auditor. Iowa Code </a:t>
            </a: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Sec. 331.433(1) </a:t>
            </a:r>
            <a:endParaRPr lang="en-US" dirty="0"/>
          </a:p>
          <a:p>
            <a:r>
              <a:rPr lang="en-US" dirty="0"/>
              <a:t>Throughout these months the Departments are meeting with Supervisors to discuss their proposed budget. </a:t>
            </a:r>
          </a:p>
          <a:p>
            <a:r>
              <a:rPr lang="en-US" dirty="0"/>
              <a:t>Board will have to submit to the Auditor their proposed budget to be submitted to DOM.</a:t>
            </a:r>
          </a:p>
        </p:txBody>
      </p:sp>
    </p:spTree>
    <p:extLst>
      <p:ext uri="{BB962C8B-B14F-4D97-AF65-F5344CB8AC3E}">
        <p14:creationId xmlns:p14="http://schemas.microsoft.com/office/powerpoint/2010/main" val="3503886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F9146B-4CCD-4CDB-AB9C-458005307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F8DA3CF-9D4B-403A-9AD4-BB177DAB6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89E54-C233-ADA6-E80B-AA601FAC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38010"/>
            <a:ext cx="9486901" cy="616898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March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F51C6-8D10-E9EF-AAA0-222D6E7E4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549" y="1658678"/>
            <a:ext cx="9486901" cy="426131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By March 5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Cities/Counties and Schools enter Proposed Property Tax Notice Hearing (1st hearing)</a:t>
            </a:r>
            <a:r>
              <a:rPr lang="en-US" u="sng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en-US" dirty="0">
                <a:effectLst/>
                <a:ea typeface="Aptos" panose="020B0004020202020204" pitchFamily="34" charset="0"/>
                <a:cs typeface="Aptos" panose="020B0004020202020204" pitchFamily="34" charset="0"/>
              </a:rPr>
              <a:t>information in DOM Online Budget System. This information is used for the Proposed Property Tax notice hearing statement mailed by County Auditors to taxpayers.</a:t>
            </a:r>
          </a:p>
          <a:p>
            <a:endParaRPr lang="en-US" dirty="0"/>
          </a:p>
          <a:p>
            <a:r>
              <a:rPr lang="en-US" dirty="0"/>
              <a:t>No later than March 15</a:t>
            </a:r>
            <a:r>
              <a:rPr lang="en-US" baseline="30000" dirty="0"/>
              <a:t>th</a:t>
            </a:r>
            <a:r>
              <a:rPr lang="en-US" dirty="0"/>
              <a:t> County Auditors mail Proposed Property Tax notice statements to taxpayers in their county.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No Earlier than March 20</a:t>
            </a:r>
            <a:r>
              <a:rPr lang="en-US" baseline="30000" dirty="0"/>
              <a:t>th</a:t>
            </a:r>
            <a:r>
              <a:rPr lang="en-US" dirty="0"/>
              <a:t> Cities/Counties/Schools hold their 1st hearing, this one on the Proposed Property Tax levy (in addition to the mailing, notice must have been published/posted no later than 10/no more than 20 days prior to the date of hearing)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241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F9146B-4CCD-4CDB-AB9C-458005307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F8DA3CF-9D4B-403A-9AD4-BB177DAB6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89E54-C233-ADA6-E80B-AA601FAC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38010"/>
            <a:ext cx="9486901" cy="616898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April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F51C6-8D10-E9EF-AAA0-222D6E7E4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549" y="1658678"/>
            <a:ext cx="9486901" cy="4261311"/>
          </a:xfrm>
        </p:spPr>
        <p:txBody>
          <a:bodyPr>
            <a:normAutofit/>
          </a:bodyPr>
          <a:lstStyle/>
          <a:p>
            <a:r>
              <a:rPr lang="en-US" dirty="0"/>
              <a:t>A second publication with the full budget will have to be posted.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Wait 10/20 days after publication.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Hold the second and final public hearing on the full budget.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April 30 Final budgets shall be adopted.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27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F9146B-4CCD-4CDB-AB9C-458005307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F8DA3CF-9D4B-403A-9AD4-BB177DAB6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89E54-C233-ADA6-E80B-AA601FAC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38010"/>
            <a:ext cx="9486901" cy="616898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May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F51C6-8D10-E9EF-AAA0-222D6E7E4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549" y="1658678"/>
            <a:ext cx="9486901" cy="4261311"/>
          </a:xfrm>
        </p:spPr>
        <p:txBody>
          <a:bodyPr>
            <a:normAutofit/>
          </a:bodyPr>
          <a:lstStyle/>
          <a:p>
            <a:r>
              <a:rPr lang="en-US" dirty="0"/>
              <a:t>Although very </a:t>
            </a:r>
            <a:r>
              <a:rPr lang="en-US"/>
              <a:t>rare, citizens </a:t>
            </a:r>
            <a:r>
              <a:rPr lang="en-US" dirty="0"/>
              <a:t>have right to protest budgets.</a:t>
            </a:r>
          </a:p>
          <a:p>
            <a:endParaRPr lang="en-US" dirty="0"/>
          </a:p>
          <a:p>
            <a:r>
              <a:rPr lang="en-US" dirty="0"/>
              <a:t>100 signatures are required to protest.</a:t>
            </a:r>
          </a:p>
          <a:p>
            <a:endParaRPr lang="en-US" dirty="0"/>
          </a:p>
          <a:p>
            <a:r>
              <a:rPr lang="en-US" dirty="0"/>
              <a:t>Process through the Dept of Management.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617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F9146B-4CCD-4CDB-AB9C-458005307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F8DA3CF-9D4B-403A-9AD4-BB177DAB6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89E54-C233-ADA6-E80B-AA601FAC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38010"/>
            <a:ext cx="9486901" cy="616898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June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F51C6-8D10-E9EF-AAA0-222D6E7E4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549" y="1658678"/>
            <a:ext cx="9486901" cy="4261311"/>
          </a:xfrm>
        </p:spPr>
        <p:txBody>
          <a:bodyPr>
            <a:normAutofit/>
          </a:bodyPr>
          <a:lstStyle/>
          <a:p>
            <a:r>
              <a:rPr lang="en-US" dirty="0"/>
              <a:t>June 15</a:t>
            </a:r>
            <a:r>
              <a:rPr lang="en-US" baseline="30000" dirty="0"/>
              <a:t>th</a:t>
            </a:r>
            <a:r>
              <a:rPr lang="en-US" dirty="0"/>
              <a:t> the DOM certifies the property tax rates to County Auditors to be used for the upcoming taxes</a:t>
            </a:r>
          </a:p>
          <a:p>
            <a:endParaRPr lang="en-US" dirty="0"/>
          </a:p>
          <a:p>
            <a:pPr algn="l"/>
            <a:r>
              <a:rPr lang="en-US" dirty="0"/>
              <a:t>The board of supervisors appropriate, the amounts necessary for each county officer and department for the upcoming fiscal year.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Last claims period the VA Commissioner should submit claim to payback any of the unspent $10,000 State grant.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909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F9146B-4CCD-4CDB-AB9C-458005307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F8DA3CF-9D4B-403A-9AD4-BB177DAB6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89E54-C233-ADA6-E80B-AA601FAC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38010"/>
            <a:ext cx="9486901" cy="616898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July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F51C6-8D10-E9EF-AAA0-222D6E7E4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549" y="1658678"/>
            <a:ext cx="9486901" cy="4261311"/>
          </a:xfrm>
        </p:spPr>
        <p:txBody>
          <a:bodyPr>
            <a:normAutofit/>
          </a:bodyPr>
          <a:lstStyle/>
          <a:p>
            <a:r>
              <a:rPr lang="en-US" dirty="0"/>
              <a:t>Close out the previous fiscal year books.</a:t>
            </a:r>
          </a:p>
          <a:p>
            <a:endParaRPr lang="en-US" dirty="0"/>
          </a:p>
          <a:p>
            <a:r>
              <a:rPr lang="en-US" dirty="0"/>
              <a:t>Begin new fiscal year books.</a:t>
            </a:r>
          </a:p>
          <a:p>
            <a:endParaRPr lang="en-US" dirty="0"/>
          </a:p>
          <a:p>
            <a:r>
              <a:rPr lang="en-US" dirty="0"/>
              <a:t>County Auditor compiles the tax rates certified by DOM and creates Tax Statements.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362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F9146B-4CCD-4CDB-AB9C-458005307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1FEFA6-7D4F-4746-AE64-D4D52FE7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F8DA3CF-9D4B-403A-9AD4-BB177DAB6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89E54-C233-ADA6-E80B-AA601FAC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38010"/>
            <a:ext cx="9486901" cy="616898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August-October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F51C6-8D10-E9EF-AAA0-222D6E7E4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2549" y="1658678"/>
            <a:ext cx="9486901" cy="4261311"/>
          </a:xfrm>
        </p:spPr>
        <p:txBody>
          <a:bodyPr>
            <a:normAutofit/>
          </a:bodyPr>
          <a:lstStyle/>
          <a:p>
            <a:r>
              <a:rPr lang="en-US" dirty="0"/>
              <a:t>Take a break from the budget process! </a:t>
            </a:r>
          </a:p>
          <a:p>
            <a:endParaRPr lang="en-US" dirty="0"/>
          </a:p>
          <a:p>
            <a:r>
              <a:rPr lang="en-US" dirty="0"/>
              <a:t>Review expense reports Monthly.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271495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AnalogousFromRegularSeedRightStep">
      <a:dk1>
        <a:srgbClr val="000000"/>
      </a:dk1>
      <a:lt1>
        <a:srgbClr val="FFFFFF"/>
      </a:lt1>
      <a:dk2>
        <a:srgbClr val="1C2732"/>
      </a:dk2>
      <a:lt2>
        <a:srgbClr val="F3F0F1"/>
      </a:lt2>
      <a:accent1>
        <a:srgbClr val="21B782"/>
      </a:accent1>
      <a:accent2>
        <a:srgbClr val="14B1BC"/>
      </a:accent2>
      <a:accent3>
        <a:srgbClr val="298CE7"/>
      </a:accent3>
      <a:accent4>
        <a:srgbClr val="2E40D9"/>
      </a:accent4>
      <a:accent5>
        <a:srgbClr val="6529E7"/>
      </a:accent5>
      <a:accent6>
        <a:srgbClr val="A217D5"/>
      </a:accent6>
      <a:hlink>
        <a:srgbClr val="BF3F6C"/>
      </a:hlink>
      <a:folHlink>
        <a:srgbClr val="7F7F7F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1750</TotalTime>
  <Words>484</Words>
  <Application>Microsoft Office PowerPoint</Application>
  <PresentationFormat>Widescreen</PresentationFormat>
  <Paragraphs>55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Gill Sans MT</vt:lpstr>
      <vt:lpstr>Goudy Old Style</vt:lpstr>
      <vt:lpstr>ClassicFrameVTI</vt:lpstr>
      <vt:lpstr>County  Budget Process</vt:lpstr>
      <vt:lpstr>November/December</vt:lpstr>
      <vt:lpstr>January/February</vt:lpstr>
      <vt:lpstr>March</vt:lpstr>
      <vt:lpstr>April</vt:lpstr>
      <vt:lpstr>May</vt:lpstr>
      <vt:lpstr>June</vt:lpstr>
      <vt:lpstr>July</vt:lpstr>
      <vt:lpstr>August-October</vt:lpstr>
      <vt:lpstr>Questions??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Becky Bissell</dc:creator>
  <cp:lastModifiedBy>Becky Bissell</cp:lastModifiedBy>
  <cp:revision>14</cp:revision>
  <dcterms:created xsi:type="dcterms:W3CDTF">2024-09-26T14:26:56Z</dcterms:created>
  <dcterms:modified xsi:type="dcterms:W3CDTF">2024-09-27T19:37:50Z</dcterms:modified>
</cp:coreProperties>
</file>