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648" r:id="rId4"/>
  </p:sldMasterIdLst>
  <p:notesMasterIdLst>
    <p:notesMasterId r:id="rId12"/>
  </p:notesMasterIdLst>
  <p:sldIdLst>
    <p:sldId id="260" r:id="rId5"/>
    <p:sldId id="257" r:id="rId6"/>
    <p:sldId id="264" r:id="rId7"/>
    <p:sldId id="266" r:id="rId8"/>
    <p:sldId id="265" r:id="rId9"/>
    <p:sldId id="267" r:id="rId10"/>
    <p:sldId id="26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3110" autoAdjust="0"/>
  </p:normalViewPr>
  <p:slideViewPr>
    <p:cSldViewPr snapToGrid="0">
      <p:cViewPr varScale="1">
        <p:scale>
          <a:sx n="79" d="100"/>
          <a:sy n="79" d="100"/>
        </p:scale>
        <p:origin x="1104" y="84"/>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3F774C-70F7-4ED4-813C-739E51CF8487}" type="datetimeFigureOut">
              <a:rPr lang="en-US" smtClean="0"/>
              <a:t>10/10/2024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24A772-5D94-4F12-8B86-44D4FB26368F}" type="slidenum">
              <a:rPr lang="en-US" smtClean="0"/>
              <a:t>‹#›</a:t>
            </a:fld>
            <a:endParaRPr lang="en-US" dirty="0"/>
          </a:p>
        </p:txBody>
      </p:sp>
    </p:spTree>
    <p:extLst>
      <p:ext uri="{BB962C8B-B14F-4D97-AF65-F5344CB8AC3E}">
        <p14:creationId xmlns:p14="http://schemas.microsoft.com/office/powerpoint/2010/main" val="2688420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House File 2663 is the bill that allocates the money for the training. </a:t>
            </a:r>
          </a:p>
        </p:txBody>
      </p:sp>
      <p:sp>
        <p:nvSpPr>
          <p:cNvPr id="4" name="Slide Number Placeholder 3"/>
          <p:cNvSpPr>
            <a:spLocks noGrp="1"/>
          </p:cNvSpPr>
          <p:nvPr>
            <p:ph type="sldNum" sz="quarter" idx="5"/>
          </p:nvPr>
        </p:nvSpPr>
        <p:spPr/>
        <p:txBody>
          <a:bodyPr/>
          <a:lstStyle/>
          <a:p>
            <a:fld id="{B524A772-5D94-4F12-8B86-44D4FB26368F}" type="slidenum">
              <a:rPr lang="en-US" smtClean="0"/>
              <a:t>2</a:t>
            </a:fld>
            <a:endParaRPr lang="en-US" dirty="0"/>
          </a:p>
        </p:txBody>
      </p:sp>
    </p:spTree>
    <p:extLst>
      <p:ext uri="{BB962C8B-B14F-4D97-AF65-F5344CB8AC3E}">
        <p14:creationId xmlns:p14="http://schemas.microsoft.com/office/powerpoint/2010/main" val="17751528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Administrative Rules Chapter 7 is where you will be able to find the process for your county to reimbursed.  They are currently working there way through the Administrative Rules process. I have provided the purposed rules in a handout that relate to the County Training Allocation.  We had our first public hearing about the purposed rules and no questions or concerns have been expressed with the purposed rules.</a:t>
            </a:r>
          </a:p>
        </p:txBody>
      </p:sp>
      <p:sp>
        <p:nvSpPr>
          <p:cNvPr id="4" name="Slide Number Placeholder 3"/>
          <p:cNvSpPr>
            <a:spLocks noGrp="1"/>
          </p:cNvSpPr>
          <p:nvPr>
            <p:ph type="sldNum" sz="quarter" idx="5"/>
          </p:nvPr>
        </p:nvSpPr>
        <p:spPr/>
        <p:txBody>
          <a:bodyPr/>
          <a:lstStyle/>
          <a:p>
            <a:fld id="{B524A772-5D94-4F12-8B86-44D4FB26368F}" type="slidenum">
              <a:rPr lang="en-US" smtClean="0"/>
              <a:t>3</a:t>
            </a:fld>
            <a:endParaRPr lang="en-US" dirty="0"/>
          </a:p>
        </p:txBody>
      </p:sp>
    </p:spTree>
    <p:extLst>
      <p:ext uri="{BB962C8B-B14F-4D97-AF65-F5344CB8AC3E}">
        <p14:creationId xmlns:p14="http://schemas.microsoft.com/office/powerpoint/2010/main" val="30447779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Remember that IDVA is reimbursing the County not the individual.  </a:t>
            </a:r>
          </a:p>
        </p:txBody>
      </p:sp>
      <p:sp>
        <p:nvSpPr>
          <p:cNvPr id="4" name="Slide Number Placeholder 3"/>
          <p:cNvSpPr>
            <a:spLocks noGrp="1"/>
          </p:cNvSpPr>
          <p:nvPr>
            <p:ph type="sldNum" sz="quarter" idx="5"/>
          </p:nvPr>
        </p:nvSpPr>
        <p:spPr/>
        <p:txBody>
          <a:bodyPr/>
          <a:lstStyle/>
          <a:p>
            <a:fld id="{B524A772-5D94-4F12-8B86-44D4FB26368F}" type="slidenum">
              <a:rPr lang="en-US" smtClean="0"/>
              <a:t>4</a:t>
            </a:fld>
            <a:endParaRPr lang="en-US" dirty="0"/>
          </a:p>
        </p:txBody>
      </p:sp>
    </p:spTree>
    <p:extLst>
      <p:ext uri="{BB962C8B-B14F-4D97-AF65-F5344CB8AC3E}">
        <p14:creationId xmlns:p14="http://schemas.microsoft.com/office/powerpoint/2010/main" val="37149173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524A772-5D94-4F12-8B86-44D4FB26368F}" type="slidenum">
              <a:rPr lang="en-US" smtClean="0"/>
              <a:t>5</a:t>
            </a:fld>
            <a:endParaRPr lang="en-US" dirty="0"/>
          </a:p>
        </p:txBody>
      </p:sp>
    </p:spTree>
    <p:extLst>
      <p:ext uri="{BB962C8B-B14F-4D97-AF65-F5344CB8AC3E}">
        <p14:creationId xmlns:p14="http://schemas.microsoft.com/office/powerpoint/2010/main" val="2013847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pull out the form that was enclosed in the packet of information that was </a:t>
            </a:r>
            <a:r>
              <a:rPr lang="en-US"/>
              <a:t>sent out. </a:t>
            </a:r>
          </a:p>
          <a:p>
            <a:endParaRPr lang="en-US" dirty="0"/>
          </a:p>
        </p:txBody>
      </p:sp>
      <p:sp>
        <p:nvSpPr>
          <p:cNvPr id="4" name="Slide Number Placeholder 3"/>
          <p:cNvSpPr>
            <a:spLocks noGrp="1"/>
          </p:cNvSpPr>
          <p:nvPr>
            <p:ph type="sldNum" sz="quarter" idx="5"/>
          </p:nvPr>
        </p:nvSpPr>
        <p:spPr/>
        <p:txBody>
          <a:bodyPr/>
          <a:lstStyle/>
          <a:p>
            <a:fld id="{B524A772-5D94-4F12-8B86-44D4FB26368F}" type="slidenum">
              <a:rPr lang="en-US" smtClean="0"/>
              <a:t>6</a:t>
            </a:fld>
            <a:endParaRPr lang="en-US" dirty="0"/>
          </a:p>
        </p:txBody>
      </p:sp>
    </p:spTree>
    <p:extLst>
      <p:ext uri="{BB962C8B-B14F-4D97-AF65-F5344CB8AC3E}">
        <p14:creationId xmlns:p14="http://schemas.microsoft.com/office/powerpoint/2010/main" val="34103956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9F2E34D-57B0-41D5-A7AF-DF10D1068115}" type="datetime1">
              <a:rPr lang="en-US" smtClean="0"/>
              <a:t>10/10/2024</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F6E8327-77F4-4A2B-9238-101C8E3404E4}" type="datetime1">
              <a:rPr lang="en-US" smtClean="0"/>
              <a:t>10/10/2024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287327A-3B7B-4F18-AD00-4892CF91FF9D}" type="datetime1">
              <a:rPr lang="en-US" smtClean="0"/>
              <a:t>10/10/2024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4398241-E647-4007-AB01-BB30869910EB}" type="datetime1">
              <a:rPr lang="en-US" smtClean="0"/>
              <a:t>10/10/2024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09F5554-C941-4C3B-A197-75ED448862A0}" type="datetime1">
              <a:rPr lang="en-US" smtClean="0"/>
              <a:t>10/10/2024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C6B44A0-C3F8-4023-9352-7CF7C034B2C8}" type="datetime1">
              <a:rPr lang="en-US" smtClean="0"/>
              <a:t>10/10/2024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9C3DC5B-471F-47EA-B884-FE923235A560}" type="datetime1">
              <a:rPr lang="en-US" smtClean="0"/>
              <a:t>10/10/2024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F8C408-3247-4796-93FF-B91D6887AEC0}" type="datetime1">
              <a:rPr lang="en-US" smtClean="0"/>
              <a:t>10/10/2024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A1D282-CC74-49F4-B876-75084EFB56F1}" type="datetime1">
              <a:rPr lang="en-US" smtClean="0"/>
              <a:t>10/10/2024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56EAF9-2583-4989-8D87-13F548ED6E0C}" type="datetime1">
              <a:rPr lang="en-US" smtClean="0"/>
              <a:t>10/10/2024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70E3CFB-BB1B-4B2A-ADF6-B1A4609854C4}" type="datetime1">
              <a:rPr lang="en-US" smtClean="0"/>
              <a:t>10/10/2024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B3AEAA8-1A97-412E-935C-2E918F139579}" type="datetime1">
              <a:rPr lang="en-US" smtClean="0"/>
              <a:t>10/10/2024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38B0DF1-CA1F-4E36-8C65-C52A9896A8FB}" type="datetime1">
              <a:rPr lang="en-US" smtClean="0"/>
              <a:t>10/10/2024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B6173FD-197A-4AD6-8D60-38B6A76F0734}" type="datetime1">
              <a:rPr lang="en-US" smtClean="0"/>
              <a:t>10/10/2024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DC3949-07FA-4C7A-A990-D6D1043EED71}" type="datetime1">
              <a:rPr lang="en-US" smtClean="0"/>
              <a:t>10/10/2024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E9E2DE8-6D13-4218-A974-D45AA7B6E4FF}" type="datetime1">
              <a:rPr lang="en-US" smtClean="0"/>
              <a:t>10/10/2024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CDAB7D7-4BDA-4ABC-B31D-66201C69A314}" type="datetime1">
              <a:rPr lang="en-US" smtClean="0"/>
              <a:t>10/10/2024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E3F0A0B-291C-4112-A023-023C51AB2E85}" type="datetime1">
              <a:rPr lang="en-US" smtClean="0"/>
              <a:t>10/10/2024</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hf sldNum="0" hdr="0" ft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mailto:melissa.miller2@iowa.gov"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E5A92FE9-DB05-4D0D-AF5A-BE8664B9FF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3" name="Group 22">
            <a:extLst>
              <a:ext uri="{FF2B5EF4-FFF2-40B4-BE49-F238E27FC236}">
                <a16:creationId xmlns:a16="http://schemas.microsoft.com/office/drawing/2014/main" id="{53D9B26A-5143-49A7-BA98-D871D5BD719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526211" y="1"/>
            <a:ext cx="5014912" cy="6857999"/>
            <a:chOff x="2928938" y="-4763"/>
            <a:chExt cx="5014912" cy="6862763"/>
          </a:xfrm>
        </p:grpSpPr>
        <p:sp>
          <p:nvSpPr>
            <p:cNvPr id="24" name="Freeform 6">
              <a:extLst>
                <a:ext uri="{FF2B5EF4-FFF2-40B4-BE49-F238E27FC236}">
                  <a16:creationId xmlns:a16="http://schemas.microsoft.com/office/drawing/2014/main" id="{68B85E55-A2A1-4682-B891-F201358A92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5" name="Freeform 7">
              <a:extLst>
                <a:ext uri="{FF2B5EF4-FFF2-40B4-BE49-F238E27FC236}">
                  <a16:creationId xmlns:a16="http://schemas.microsoft.com/office/drawing/2014/main" id="{45EF6EDB-9B5D-49E9-96FA-1AE08BF95E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595959"/>
            </a:solidFill>
            <a:ln>
              <a:noFill/>
            </a:ln>
          </p:spPr>
        </p:sp>
        <p:sp>
          <p:nvSpPr>
            <p:cNvPr id="26" name="Freeform 12">
              <a:extLst>
                <a:ext uri="{FF2B5EF4-FFF2-40B4-BE49-F238E27FC236}">
                  <a16:creationId xmlns:a16="http://schemas.microsoft.com/office/drawing/2014/main" id="{38338226-D6E2-4EEE-B271-DB4BD096DB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rgbClr val="262626"/>
            </a:solidFill>
            <a:ln>
              <a:noFill/>
            </a:ln>
          </p:spPr>
        </p:sp>
        <p:sp>
          <p:nvSpPr>
            <p:cNvPr id="27" name="Freeform 13">
              <a:extLst>
                <a:ext uri="{FF2B5EF4-FFF2-40B4-BE49-F238E27FC236}">
                  <a16:creationId xmlns:a16="http://schemas.microsoft.com/office/drawing/2014/main" id="{4878FB48-17B3-4A11-8025-DE0945CD4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8" name="Freeform 14">
              <a:extLst>
                <a:ext uri="{FF2B5EF4-FFF2-40B4-BE49-F238E27FC236}">
                  <a16:creationId xmlns:a16="http://schemas.microsoft.com/office/drawing/2014/main" id="{4150A21C-DD6D-4D3C-9E95-7A3CA263BE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9" name="Freeform 15">
              <a:extLst>
                <a:ext uri="{FF2B5EF4-FFF2-40B4-BE49-F238E27FC236}">
                  <a16:creationId xmlns:a16="http://schemas.microsoft.com/office/drawing/2014/main" id="{7505BF04-104D-4180-A284-42FCD6B04D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404040"/>
            </a:solidFill>
            <a:ln>
              <a:noFill/>
            </a:ln>
          </p:spPr>
        </p:sp>
      </p:grpSp>
      <p:sp>
        <p:nvSpPr>
          <p:cNvPr id="2" name="Title 1">
            <a:extLst>
              <a:ext uri="{FF2B5EF4-FFF2-40B4-BE49-F238E27FC236}">
                <a16:creationId xmlns:a16="http://schemas.microsoft.com/office/drawing/2014/main" id="{652CD06E-EB43-4697-A9C1-290232C3BAD6}"/>
              </a:ext>
            </a:extLst>
          </p:cNvPr>
          <p:cNvSpPr>
            <a:spLocks noGrp="1"/>
          </p:cNvSpPr>
          <p:nvPr>
            <p:ph type="ctrTitle"/>
          </p:nvPr>
        </p:nvSpPr>
        <p:spPr>
          <a:xfrm>
            <a:off x="1018190" y="924232"/>
            <a:ext cx="8174971" cy="3285866"/>
          </a:xfrm>
        </p:spPr>
        <p:txBody>
          <a:bodyPr>
            <a:normAutofit/>
          </a:bodyPr>
          <a:lstStyle/>
          <a:p>
            <a:pPr algn="l"/>
            <a:r>
              <a:rPr lang="en-US" sz="5500" dirty="0"/>
              <a:t>County Training Allocation</a:t>
            </a:r>
          </a:p>
        </p:txBody>
      </p:sp>
      <p:sp>
        <p:nvSpPr>
          <p:cNvPr id="3" name="Subtitle 2">
            <a:extLst>
              <a:ext uri="{FF2B5EF4-FFF2-40B4-BE49-F238E27FC236}">
                <a16:creationId xmlns:a16="http://schemas.microsoft.com/office/drawing/2014/main" id="{1FBBDE4E-FFA3-44D5-BA0B-7575E2214B7C}"/>
              </a:ext>
            </a:extLst>
          </p:cNvPr>
          <p:cNvSpPr>
            <a:spLocks noGrp="1"/>
          </p:cNvSpPr>
          <p:nvPr>
            <p:ph type="subTitle" idx="1"/>
          </p:nvPr>
        </p:nvSpPr>
        <p:spPr>
          <a:xfrm>
            <a:off x="1664304" y="4229135"/>
            <a:ext cx="7178070" cy="1063238"/>
          </a:xfrm>
        </p:spPr>
        <p:txBody>
          <a:bodyPr>
            <a:normAutofit fontScale="85000" lnSpcReduction="20000"/>
          </a:bodyPr>
          <a:lstStyle/>
          <a:p>
            <a:pPr algn="l"/>
            <a:r>
              <a:rPr lang="en-US" dirty="0"/>
              <a:t>By: Nathan Wilson</a:t>
            </a:r>
          </a:p>
          <a:p>
            <a:pPr algn="l"/>
            <a:r>
              <a:rPr lang="en-US" dirty="0"/>
              <a:t>Operations Executive Administrator</a:t>
            </a:r>
          </a:p>
          <a:p>
            <a:pPr algn="l"/>
            <a:r>
              <a:rPr lang="en-US" dirty="0"/>
              <a:t>Iowa Department of Veteran Affairs</a:t>
            </a:r>
          </a:p>
        </p:txBody>
      </p:sp>
    </p:spTree>
    <p:extLst>
      <p:ext uri="{BB962C8B-B14F-4D97-AF65-F5344CB8AC3E}">
        <p14:creationId xmlns:p14="http://schemas.microsoft.com/office/powerpoint/2010/main" val="3884466951"/>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99CAC3B1-4879-424D-8F15-2062771961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3" name="Group 22">
            <a:extLst>
              <a:ext uri="{FF2B5EF4-FFF2-40B4-BE49-F238E27FC236}">
                <a16:creationId xmlns:a16="http://schemas.microsoft.com/office/drawing/2014/main" id="{4B8492CB-DFBA-4A82-9778-F21493DA36C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526211" y="0"/>
            <a:ext cx="5014912" cy="6862763"/>
            <a:chOff x="2928938" y="-4763"/>
            <a:chExt cx="5014912" cy="6862763"/>
          </a:xfrm>
        </p:grpSpPr>
        <p:sp>
          <p:nvSpPr>
            <p:cNvPr id="24" name="Freeform 6">
              <a:extLst>
                <a:ext uri="{FF2B5EF4-FFF2-40B4-BE49-F238E27FC236}">
                  <a16:creationId xmlns:a16="http://schemas.microsoft.com/office/drawing/2014/main" id="{E34CC1C8-EBDD-4AEA-83E6-B27575B62E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5" name="Freeform 7">
              <a:extLst>
                <a:ext uri="{FF2B5EF4-FFF2-40B4-BE49-F238E27FC236}">
                  <a16:creationId xmlns:a16="http://schemas.microsoft.com/office/drawing/2014/main" id="{D6B38644-B85D-4211-9526-5B4C2A662B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595959"/>
            </a:solidFill>
            <a:ln>
              <a:noFill/>
            </a:ln>
          </p:spPr>
        </p:sp>
        <p:sp>
          <p:nvSpPr>
            <p:cNvPr id="26" name="Freeform 12">
              <a:extLst>
                <a:ext uri="{FF2B5EF4-FFF2-40B4-BE49-F238E27FC236}">
                  <a16:creationId xmlns:a16="http://schemas.microsoft.com/office/drawing/2014/main" id="{8A8B2820-6B8F-4C19-BFC5-D28EE44E54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rgbClr val="262626"/>
            </a:solidFill>
            <a:ln>
              <a:noFill/>
            </a:ln>
          </p:spPr>
        </p:sp>
        <p:sp>
          <p:nvSpPr>
            <p:cNvPr id="27" name="Freeform 13">
              <a:extLst>
                <a:ext uri="{FF2B5EF4-FFF2-40B4-BE49-F238E27FC236}">
                  <a16:creationId xmlns:a16="http://schemas.microsoft.com/office/drawing/2014/main" id="{773528ED-4D37-4A77-A8CA-86B6221C5E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8" name="Freeform 14">
              <a:extLst>
                <a:ext uri="{FF2B5EF4-FFF2-40B4-BE49-F238E27FC236}">
                  <a16:creationId xmlns:a16="http://schemas.microsoft.com/office/drawing/2014/main" id="{8A58A902-E944-4399-9A93-A91A6A82B1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9" name="Freeform 15">
              <a:extLst>
                <a:ext uri="{FF2B5EF4-FFF2-40B4-BE49-F238E27FC236}">
                  <a16:creationId xmlns:a16="http://schemas.microsoft.com/office/drawing/2014/main" id="{4EDB1155-2E8E-4FB8-AD42-101FE43832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404040"/>
            </a:solidFill>
            <a:ln>
              <a:noFill/>
            </a:ln>
          </p:spPr>
        </p:sp>
      </p:grpSp>
      <p:sp>
        <p:nvSpPr>
          <p:cNvPr id="2" name="Title 1">
            <a:extLst>
              <a:ext uri="{FF2B5EF4-FFF2-40B4-BE49-F238E27FC236}">
                <a16:creationId xmlns:a16="http://schemas.microsoft.com/office/drawing/2014/main" id="{C7492CCE-C435-464E-A19A-D4C606FDBE3D}"/>
              </a:ext>
            </a:extLst>
          </p:cNvPr>
          <p:cNvSpPr>
            <a:spLocks noGrp="1"/>
          </p:cNvSpPr>
          <p:nvPr>
            <p:ph type="title"/>
          </p:nvPr>
        </p:nvSpPr>
        <p:spPr>
          <a:xfrm>
            <a:off x="1018191" y="685800"/>
            <a:ext cx="7411825" cy="1752599"/>
          </a:xfrm>
        </p:spPr>
        <p:txBody>
          <a:bodyPr>
            <a:normAutofit/>
          </a:bodyPr>
          <a:lstStyle/>
          <a:p>
            <a:pPr algn="l"/>
            <a:r>
              <a:rPr lang="en-US" dirty="0"/>
              <a:t>House File 2663</a:t>
            </a:r>
          </a:p>
        </p:txBody>
      </p:sp>
      <p:sp>
        <p:nvSpPr>
          <p:cNvPr id="3" name="Content Placeholder 2">
            <a:extLst>
              <a:ext uri="{FF2B5EF4-FFF2-40B4-BE49-F238E27FC236}">
                <a16:creationId xmlns:a16="http://schemas.microsoft.com/office/drawing/2014/main" id="{60DFF4FA-F598-4962-B6AB-31A8BE724E52}"/>
              </a:ext>
            </a:extLst>
          </p:cNvPr>
          <p:cNvSpPr>
            <a:spLocks noGrp="1"/>
          </p:cNvSpPr>
          <p:nvPr>
            <p:ph idx="1"/>
          </p:nvPr>
        </p:nvSpPr>
        <p:spPr>
          <a:xfrm>
            <a:off x="798867" y="2003620"/>
            <a:ext cx="7243603" cy="2719193"/>
          </a:xfrm>
        </p:spPr>
        <p:txBody>
          <a:bodyPr anchor="t">
            <a:normAutofit/>
          </a:bodyPr>
          <a:lstStyle/>
          <a:p>
            <a:pPr marL="0" indent="0">
              <a:buNone/>
            </a:pPr>
            <a:endParaRPr lang="en-US" sz="1800" dirty="0"/>
          </a:p>
          <a:p>
            <a:pPr marL="0" indent="0">
              <a:buNone/>
            </a:pPr>
            <a:r>
              <a:rPr lang="en-US" sz="1800" dirty="0"/>
              <a:t>In addition, from the moneys transferred to the account from the veterans trust fund created in section 35A.13, the department shall annually allocate three thousand dollars to each county commission of veteran affairs, or to each county sharing the services of an executive director or administrator pursuant to chapter 28E, to be used for national training and related expenses of county veteran service officers and appropriate staff.</a:t>
            </a:r>
          </a:p>
          <a:p>
            <a:endParaRPr lang="en-US" sz="1800" dirty="0"/>
          </a:p>
        </p:txBody>
      </p:sp>
    </p:spTree>
    <p:extLst>
      <p:ext uri="{BB962C8B-B14F-4D97-AF65-F5344CB8AC3E}">
        <p14:creationId xmlns:p14="http://schemas.microsoft.com/office/powerpoint/2010/main" val="990684553"/>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99CAC3B1-4879-424D-8F15-2062771961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3" name="Group 22">
            <a:extLst>
              <a:ext uri="{FF2B5EF4-FFF2-40B4-BE49-F238E27FC236}">
                <a16:creationId xmlns:a16="http://schemas.microsoft.com/office/drawing/2014/main" id="{4B8492CB-DFBA-4A82-9778-F21493DA36C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526211" y="0"/>
            <a:ext cx="5014912" cy="6862763"/>
            <a:chOff x="2928938" y="-4763"/>
            <a:chExt cx="5014912" cy="6862763"/>
          </a:xfrm>
        </p:grpSpPr>
        <p:sp>
          <p:nvSpPr>
            <p:cNvPr id="24" name="Freeform 6">
              <a:extLst>
                <a:ext uri="{FF2B5EF4-FFF2-40B4-BE49-F238E27FC236}">
                  <a16:creationId xmlns:a16="http://schemas.microsoft.com/office/drawing/2014/main" id="{E34CC1C8-EBDD-4AEA-83E6-B27575B62E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5" name="Freeform 7">
              <a:extLst>
                <a:ext uri="{FF2B5EF4-FFF2-40B4-BE49-F238E27FC236}">
                  <a16:creationId xmlns:a16="http://schemas.microsoft.com/office/drawing/2014/main" id="{D6B38644-B85D-4211-9526-5B4C2A662B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595959"/>
            </a:solidFill>
            <a:ln>
              <a:noFill/>
            </a:ln>
          </p:spPr>
        </p:sp>
        <p:sp>
          <p:nvSpPr>
            <p:cNvPr id="26" name="Freeform 12">
              <a:extLst>
                <a:ext uri="{FF2B5EF4-FFF2-40B4-BE49-F238E27FC236}">
                  <a16:creationId xmlns:a16="http://schemas.microsoft.com/office/drawing/2014/main" id="{8A8B2820-6B8F-4C19-BFC5-D28EE44E54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rgbClr val="262626"/>
            </a:solidFill>
            <a:ln>
              <a:noFill/>
            </a:ln>
          </p:spPr>
        </p:sp>
        <p:sp>
          <p:nvSpPr>
            <p:cNvPr id="27" name="Freeform 13">
              <a:extLst>
                <a:ext uri="{FF2B5EF4-FFF2-40B4-BE49-F238E27FC236}">
                  <a16:creationId xmlns:a16="http://schemas.microsoft.com/office/drawing/2014/main" id="{773528ED-4D37-4A77-A8CA-86B6221C5E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8" name="Freeform 14">
              <a:extLst>
                <a:ext uri="{FF2B5EF4-FFF2-40B4-BE49-F238E27FC236}">
                  <a16:creationId xmlns:a16="http://schemas.microsoft.com/office/drawing/2014/main" id="{8A58A902-E944-4399-9A93-A91A6A82B1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9" name="Freeform 15">
              <a:extLst>
                <a:ext uri="{FF2B5EF4-FFF2-40B4-BE49-F238E27FC236}">
                  <a16:creationId xmlns:a16="http://schemas.microsoft.com/office/drawing/2014/main" id="{4EDB1155-2E8E-4FB8-AD42-101FE43832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404040"/>
            </a:solidFill>
            <a:ln>
              <a:noFill/>
            </a:ln>
          </p:spPr>
        </p:sp>
      </p:grpSp>
      <p:sp>
        <p:nvSpPr>
          <p:cNvPr id="2" name="Title 1">
            <a:extLst>
              <a:ext uri="{FF2B5EF4-FFF2-40B4-BE49-F238E27FC236}">
                <a16:creationId xmlns:a16="http://schemas.microsoft.com/office/drawing/2014/main" id="{C7492CCE-C435-464E-A19A-D4C606FDBE3D}"/>
              </a:ext>
            </a:extLst>
          </p:cNvPr>
          <p:cNvSpPr>
            <a:spLocks noGrp="1"/>
          </p:cNvSpPr>
          <p:nvPr>
            <p:ph type="title"/>
          </p:nvPr>
        </p:nvSpPr>
        <p:spPr>
          <a:xfrm>
            <a:off x="2007604" y="1030289"/>
            <a:ext cx="7411825" cy="1752599"/>
          </a:xfrm>
        </p:spPr>
        <p:txBody>
          <a:bodyPr>
            <a:normAutofit/>
          </a:bodyPr>
          <a:lstStyle/>
          <a:p>
            <a:pPr algn="l"/>
            <a:r>
              <a:rPr lang="en-US" dirty="0"/>
              <a:t>Administrative Rules Chapter 7</a:t>
            </a:r>
          </a:p>
        </p:txBody>
      </p:sp>
      <p:sp>
        <p:nvSpPr>
          <p:cNvPr id="13" name="Content Placeholder 2">
            <a:extLst>
              <a:ext uri="{FF2B5EF4-FFF2-40B4-BE49-F238E27FC236}">
                <a16:creationId xmlns:a16="http://schemas.microsoft.com/office/drawing/2014/main" id="{D437D5FA-45EE-4DF3-991B-BE15041579B0}"/>
              </a:ext>
            </a:extLst>
          </p:cNvPr>
          <p:cNvSpPr txBox="1">
            <a:spLocks/>
          </p:cNvSpPr>
          <p:nvPr/>
        </p:nvSpPr>
        <p:spPr>
          <a:xfrm>
            <a:off x="386227" y="2003620"/>
            <a:ext cx="10441866" cy="2719193"/>
          </a:xfrm>
          <a:prstGeom prst="rect">
            <a:avLst/>
          </a:prstGeom>
        </p:spPr>
        <p:txBody>
          <a:bodyPr vert="horz" lIns="91440" tIns="45720" rIns="91440" bIns="45720" rtlCol="0" anchor="t">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buFont typeface="Arial"/>
              <a:buNone/>
            </a:pPr>
            <a:endParaRPr lang="en-US" sz="1800" dirty="0"/>
          </a:p>
          <a:p>
            <a:pPr marL="0" indent="0">
              <a:buNone/>
            </a:pPr>
            <a:r>
              <a:rPr lang="en-US" sz="2300" dirty="0"/>
              <a:t>COUNTY COMMISSIONS OF VETERAN AFFAIRS FUND AND TRAINING PROGRAM</a:t>
            </a:r>
          </a:p>
          <a:p>
            <a:pPr marL="0" indent="0">
              <a:buFont typeface="Arial"/>
              <a:buNone/>
            </a:pPr>
            <a:endParaRPr lang="en-US" sz="1800" dirty="0"/>
          </a:p>
        </p:txBody>
      </p:sp>
    </p:spTree>
    <p:extLst>
      <p:ext uri="{BB962C8B-B14F-4D97-AF65-F5344CB8AC3E}">
        <p14:creationId xmlns:p14="http://schemas.microsoft.com/office/powerpoint/2010/main" val="2445805089"/>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99CAC3B1-4879-424D-8F15-2062771961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3" name="Group 22">
            <a:extLst>
              <a:ext uri="{FF2B5EF4-FFF2-40B4-BE49-F238E27FC236}">
                <a16:creationId xmlns:a16="http://schemas.microsoft.com/office/drawing/2014/main" id="{4B8492CB-DFBA-4A82-9778-F21493DA36C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526211" y="0"/>
            <a:ext cx="5014912" cy="6862763"/>
            <a:chOff x="2928938" y="-4763"/>
            <a:chExt cx="5014912" cy="6862763"/>
          </a:xfrm>
        </p:grpSpPr>
        <p:sp>
          <p:nvSpPr>
            <p:cNvPr id="24" name="Freeform 6">
              <a:extLst>
                <a:ext uri="{FF2B5EF4-FFF2-40B4-BE49-F238E27FC236}">
                  <a16:creationId xmlns:a16="http://schemas.microsoft.com/office/drawing/2014/main" id="{E34CC1C8-EBDD-4AEA-83E6-B27575B62E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5" name="Freeform 7">
              <a:extLst>
                <a:ext uri="{FF2B5EF4-FFF2-40B4-BE49-F238E27FC236}">
                  <a16:creationId xmlns:a16="http://schemas.microsoft.com/office/drawing/2014/main" id="{D6B38644-B85D-4211-9526-5B4C2A662B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595959"/>
            </a:solidFill>
            <a:ln>
              <a:noFill/>
            </a:ln>
          </p:spPr>
        </p:sp>
        <p:sp>
          <p:nvSpPr>
            <p:cNvPr id="26" name="Freeform 12">
              <a:extLst>
                <a:ext uri="{FF2B5EF4-FFF2-40B4-BE49-F238E27FC236}">
                  <a16:creationId xmlns:a16="http://schemas.microsoft.com/office/drawing/2014/main" id="{8A8B2820-6B8F-4C19-BFC5-D28EE44E54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rgbClr val="262626"/>
            </a:solidFill>
            <a:ln>
              <a:noFill/>
            </a:ln>
          </p:spPr>
        </p:sp>
        <p:sp>
          <p:nvSpPr>
            <p:cNvPr id="27" name="Freeform 13">
              <a:extLst>
                <a:ext uri="{FF2B5EF4-FFF2-40B4-BE49-F238E27FC236}">
                  <a16:creationId xmlns:a16="http://schemas.microsoft.com/office/drawing/2014/main" id="{773528ED-4D37-4A77-A8CA-86B6221C5E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8" name="Freeform 14">
              <a:extLst>
                <a:ext uri="{FF2B5EF4-FFF2-40B4-BE49-F238E27FC236}">
                  <a16:creationId xmlns:a16="http://schemas.microsoft.com/office/drawing/2014/main" id="{8A58A902-E944-4399-9A93-A91A6A82B1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9" name="Freeform 15">
              <a:extLst>
                <a:ext uri="{FF2B5EF4-FFF2-40B4-BE49-F238E27FC236}">
                  <a16:creationId xmlns:a16="http://schemas.microsoft.com/office/drawing/2014/main" id="{4EDB1155-2E8E-4FB8-AD42-101FE43832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404040"/>
            </a:solidFill>
            <a:ln>
              <a:noFill/>
            </a:ln>
          </p:spPr>
        </p:sp>
      </p:grpSp>
      <p:sp>
        <p:nvSpPr>
          <p:cNvPr id="2" name="Title 1">
            <a:extLst>
              <a:ext uri="{FF2B5EF4-FFF2-40B4-BE49-F238E27FC236}">
                <a16:creationId xmlns:a16="http://schemas.microsoft.com/office/drawing/2014/main" id="{C7492CCE-C435-464E-A19A-D4C606FDBE3D}"/>
              </a:ext>
            </a:extLst>
          </p:cNvPr>
          <p:cNvSpPr>
            <a:spLocks noGrp="1"/>
          </p:cNvSpPr>
          <p:nvPr>
            <p:ph type="title"/>
          </p:nvPr>
        </p:nvSpPr>
        <p:spPr>
          <a:xfrm>
            <a:off x="650877" y="275844"/>
            <a:ext cx="7411825" cy="1752599"/>
          </a:xfrm>
        </p:spPr>
        <p:txBody>
          <a:bodyPr>
            <a:normAutofit/>
          </a:bodyPr>
          <a:lstStyle/>
          <a:p>
            <a:pPr algn="l"/>
            <a:r>
              <a:rPr lang="en-US" dirty="0"/>
              <a:t>County Allocation Process</a:t>
            </a:r>
          </a:p>
        </p:txBody>
      </p:sp>
      <p:sp>
        <p:nvSpPr>
          <p:cNvPr id="3" name="Content Placeholder 2">
            <a:extLst>
              <a:ext uri="{FF2B5EF4-FFF2-40B4-BE49-F238E27FC236}">
                <a16:creationId xmlns:a16="http://schemas.microsoft.com/office/drawing/2014/main" id="{60DFF4FA-F598-4962-B6AB-31A8BE724E52}"/>
              </a:ext>
            </a:extLst>
          </p:cNvPr>
          <p:cNvSpPr>
            <a:spLocks noGrp="1"/>
          </p:cNvSpPr>
          <p:nvPr>
            <p:ph idx="1"/>
          </p:nvPr>
        </p:nvSpPr>
        <p:spPr>
          <a:xfrm>
            <a:off x="613651" y="1768761"/>
            <a:ext cx="7243603" cy="3791712"/>
          </a:xfrm>
        </p:spPr>
        <p:txBody>
          <a:bodyPr anchor="t">
            <a:normAutofit/>
          </a:bodyPr>
          <a:lstStyle/>
          <a:p>
            <a:pPr marL="0" indent="0">
              <a:buNone/>
            </a:pPr>
            <a:endParaRPr lang="en-US" sz="1800" dirty="0"/>
          </a:p>
          <a:p>
            <a:r>
              <a:rPr lang="en-US" sz="2200" dirty="0"/>
              <a:t>Review Travel Policy</a:t>
            </a:r>
          </a:p>
          <a:p>
            <a:r>
              <a:rPr lang="en-US" sz="2200" dirty="0"/>
              <a:t>Go to training</a:t>
            </a:r>
          </a:p>
          <a:p>
            <a:r>
              <a:rPr lang="en-US" sz="2200" dirty="0"/>
              <a:t>Submit reimbursement form to IDVA within 3o days after training (with required documentation)</a:t>
            </a:r>
          </a:p>
          <a:p>
            <a:r>
              <a:rPr lang="en-US" sz="2200" dirty="0"/>
              <a:t>IDVA review and process</a:t>
            </a:r>
          </a:p>
          <a:p>
            <a:r>
              <a:rPr lang="en-US" sz="2200" dirty="0"/>
              <a:t>IDVA sends reimbursement check to County</a:t>
            </a:r>
          </a:p>
        </p:txBody>
      </p:sp>
      <p:sp>
        <p:nvSpPr>
          <p:cNvPr id="12" name="Content Placeholder 2">
            <a:extLst>
              <a:ext uri="{FF2B5EF4-FFF2-40B4-BE49-F238E27FC236}">
                <a16:creationId xmlns:a16="http://schemas.microsoft.com/office/drawing/2014/main" id="{79DD579F-9138-4B3D-B63D-9DB3E70CDFE0}"/>
              </a:ext>
            </a:extLst>
          </p:cNvPr>
          <p:cNvSpPr txBox="1">
            <a:spLocks/>
          </p:cNvSpPr>
          <p:nvPr/>
        </p:nvSpPr>
        <p:spPr>
          <a:xfrm>
            <a:off x="305914" y="5056632"/>
            <a:ext cx="7411824" cy="1584960"/>
          </a:xfrm>
          <a:prstGeom prst="rect">
            <a:avLst/>
          </a:prstGeom>
        </p:spPr>
        <p:txBody>
          <a:bodyPr vert="horz" lIns="91440" tIns="45720" rIns="91440" bIns="45720" rtlCol="0" anchor="t">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buFont typeface="Arial"/>
              <a:buNone/>
            </a:pPr>
            <a:endParaRPr lang="en-US" sz="1800" dirty="0"/>
          </a:p>
          <a:p>
            <a:pPr marL="0" indent="0">
              <a:buNone/>
            </a:pPr>
            <a:r>
              <a:rPr lang="en-US" sz="1900" dirty="0"/>
              <a:t>Note: Remember that IDVA is reimbursing the County not the individual.</a:t>
            </a:r>
          </a:p>
        </p:txBody>
      </p:sp>
    </p:spTree>
    <p:extLst>
      <p:ext uri="{BB962C8B-B14F-4D97-AF65-F5344CB8AC3E}">
        <p14:creationId xmlns:p14="http://schemas.microsoft.com/office/powerpoint/2010/main" val="3334261118"/>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99CAC3B1-4879-424D-8F15-2062771961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3" name="Group 22">
            <a:extLst>
              <a:ext uri="{FF2B5EF4-FFF2-40B4-BE49-F238E27FC236}">
                <a16:creationId xmlns:a16="http://schemas.microsoft.com/office/drawing/2014/main" id="{4B8492CB-DFBA-4A82-9778-F21493DA36C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526211" y="0"/>
            <a:ext cx="5014912" cy="6862763"/>
            <a:chOff x="2928938" y="-4763"/>
            <a:chExt cx="5014912" cy="6862763"/>
          </a:xfrm>
        </p:grpSpPr>
        <p:sp>
          <p:nvSpPr>
            <p:cNvPr id="24" name="Freeform 6">
              <a:extLst>
                <a:ext uri="{FF2B5EF4-FFF2-40B4-BE49-F238E27FC236}">
                  <a16:creationId xmlns:a16="http://schemas.microsoft.com/office/drawing/2014/main" id="{E34CC1C8-EBDD-4AEA-83E6-B27575B62E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5" name="Freeform 7">
              <a:extLst>
                <a:ext uri="{FF2B5EF4-FFF2-40B4-BE49-F238E27FC236}">
                  <a16:creationId xmlns:a16="http://schemas.microsoft.com/office/drawing/2014/main" id="{D6B38644-B85D-4211-9526-5B4C2A662B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595959"/>
            </a:solidFill>
            <a:ln>
              <a:noFill/>
            </a:ln>
          </p:spPr>
        </p:sp>
        <p:sp>
          <p:nvSpPr>
            <p:cNvPr id="26" name="Freeform 12">
              <a:extLst>
                <a:ext uri="{FF2B5EF4-FFF2-40B4-BE49-F238E27FC236}">
                  <a16:creationId xmlns:a16="http://schemas.microsoft.com/office/drawing/2014/main" id="{8A8B2820-6B8F-4C19-BFC5-D28EE44E54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rgbClr val="262626"/>
            </a:solidFill>
            <a:ln>
              <a:noFill/>
            </a:ln>
          </p:spPr>
        </p:sp>
        <p:sp>
          <p:nvSpPr>
            <p:cNvPr id="27" name="Freeform 13">
              <a:extLst>
                <a:ext uri="{FF2B5EF4-FFF2-40B4-BE49-F238E27FC236}">
                  <a16:creationId xmlns:a16="http://schemas.microsoft.com/office/drawing/2014/main" id="{773528ED-4D37-4A77-A8CA-86B6221C5E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8" name="Freeform 14">
              <a:extLst>
                <a:ext uri="{FF2B5EF4-FFF2-40B4-BE49-F238E27FC236}">
                  <a16:creationId xmlns:a16="http://schemas.microsoft.com/office/drawing/2014/main" id="{8A58A902-E944-4399-9A93-A91A6A82B1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9" name="Freeform 15">
              <a:extLst>
                <a:ext uri="{FF2B5EF4-FFF2-40B4-BE49-F238E27FC236}">
                  <a16:creationId xmlns:a16="http://schemas.microsoft.com/office/drawing/2014/main" id="{4EDB1155-2E8E-4FB8-AD42-101FE43832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404040"/>
            </a:solidFill>
            <a:ln>
              <a:noFill/>
            </a:ln>
          </p:spPr>
        </p:sp>
      </p:grpSp>
      <p:sp>
        <p:nvSpPr>
          <p:cNvPr id="2" name="Title 1">
            <a:extLst>
              <a:ext uri="{FF2B5EF4-FFF2-40B4-BE49-F238E27FC236}">
                <a16:creationId xmlns:a16="http://schemas.microsoft.com/office/drawing/2014/main" id="{C7492CCE-C435-464E-A19A-D4C606FDBE3D}"/>
              </a:ext>
            </a:extLst>
          </p:cNvPr>
          <p:cNvSpPr>
            <a:spLocks noGrp="1"/>
          </p:cNvSpPr>
          <p:nvPr>
            <p:ph type="title"/>
          </p:nvPr>
        </p:nvSpPr>
        <p:spPr>
          <a:xfrm>
            <a:off x="310674" y="241496"/>
            <a:ext cx="7411825" cy="1752599"/>
          </a:xfrm>
        </p:spPr>
        <p:txBody>
          <a:bodyPr>
            <a:normAutofit/>
          </a:bodyPr>
          <a:lstStyle/>
          <a:p>
            <a:pPr algn="l"/>
            <a:r>
              <a:rPr lang="en-US" dirty="0"/>
              <a:t>County Allocation Process</a:t>
            </a:r>
          </a:p>
        </p:txBody>
      </p:sp>
      <p:sp>
        <p:nvSpPr>
          <p:cNvPr id="3" name="Content Placeholder 2">
            <a:extLst>
              <a:ext uri="{FF2B5EF4-FFF2-40B4-BE49-F238E27FC236}">
                <a16:creationId xmlns:a16="http://schemas.microsoft.com/office/drawing/2014/main" id="{60DFF4FA-F598-4962-B6AB-31A8BE724E52}"/>
              </a:ext>
            </a:extLst>
          </p:cNvPr>
          <p:cNvSpPr>
            <a:spLocks noGrp="1"/>
          </p:cNvSpPr>
          <p:nvPr>
            <p:ph idx="1"/>
          </p:nvPr>
        </p:nvSpPr>
        <p:spPr>
          <a:xfrm>
            <a:off x="450822" y="1674911"/>
            <a:ext cx="5722582" cy="4275138"/>
          </a:xfrm>
        </p:spPr>
        <p:txBody>
          <a:bodyPr anchor="t">
            <a:normAutofit/>
          </a:bodyPr>
          <a:lstStyle/>
          <a:p>
            <a:pPr marL="0" indent="0">
              <a:buNone/>
            </a:pPr>
            <a:r>
              <a:rPr lang="en-US" sz="1800" dirty="0"/>
              <a:t>Reimbursable Expenses</a:t>
            </a:r>
          </a:p>
          <a:p>
            <a:r>
              <a:rPr lang="en-US" sz="1800" dirty="0"/>
              <a:t>Registration Fee</a:t>
            </a:r>
          </a:p>
          <a:p>
            <a:r>
              <a:rPr lang="en-US" sz="1800" dirty="0"/>
              <a:t>Airfare/ Plane Ticket</a:t>
            </a:r>
          </a:p>
          <a:p>
            <a:r>
              <a:rPr lang="en-US" sz="1800" dirty="0"/>
              <a:t>Check bag</a:t>
            </a:r>
          </a:p>
          <a:p>
            <a:r>
              <a:rPr lang="en-US" sz="1800" dirty="0"/>
              <a:t>Airport Parking</a:t>
            </a:r>
          </a:p>
          <a:p>
            <a:r>
              <a:rPr lang="en-US" sz="1800" dirty="0"/>
              <a:t>Meals</a:t>
            </a:r>
          </a:p>
          <a:p>
            <a:r>
              <a:rPr lang="en-US" sz="1800" dirty="0"/>
              <a:t>Transportation-Taxi/ Uber Etc. </a:t>
            </a:r>
          </a:p>
          <a:p>
            <a:endParaRPr lang="en-US" sz="1800" dirty="0"/>
          </a:p>
          <a:p>
            <a:endParaRPr lang="en-US" sz="1800" dirty="0"/>
          </a:p>
          <a:p>
            <a:endParaRPr lang="en-US" sz="1800" dirty="0"/>
          </a:p>
          <a:p>
            <a:endParaRPr lang="en-US" sz="1800" dirty="0"/>
          </a:p>
        </p:txBody>
      </p:sp>
      <p:sp>
        <p:nvSpPr>
          <p:cNvPr id="12" name="Content Placeholder 2">
            <a:extLst>
              <a:ext uri="{FF2B5EF4-FFF2-40B4-BE49-F238E27FC236}">
                <a16:creationId xmlns:a16="http://schemas.microsoft.com/office/drawing/2014/main" id="{788590A7-4F41-4C95-8C6E-61F0BD95A69C}"/>
              </a:ext>
            </a:extLst>
          </p:cNvPr>
          <p:cNvSpPr txBox="1">
            <a:spLocks/>
          </p:cNvSpPr>
          <p:nvPr/>
        </p:nvSpPr>
        <p:spPr>
          <a:xfrm>
            <a:off x="5113740" y="1813623"/>
            <a:ext cx="3586760" cy="2465770"/>
          </a:xfrm>
          <a:prstGeom prst="rect">
            <a:avLst/>
          </a:prstGeom>
        </p:spPr>
        <p:txBody>
          <a:bodyPr vert="horz" lIns="91440" tIns="45720" rIns="91440" bIns="45720" rtlCol="0" anchor="t">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buFont typeface="Arial"/>
              <a:buNone/>
            </a:pPr>
            <a:r>
              <a:rPr lang="en-US" dirty="0">
                <a:solidFill>
                  <a:schemeClr val="accent1"/>
                </a:solidFill>
              </a:rPr>
              <a:t>Example: </a:t>
            </a:r>
          </a:p>
          <a:p>
            <a:pPr marL="0" indent="0">
              <a:buNone/>
            </a:pPr>
            <a:r>
              <a:rPr lang="en-US" dirty="0">
                <a:solidFill>
                  <a:schemeClr val="accent1"/>
                </a:solidFill>
              </a:rPr>
              <a:t>Training is held January 13</a:t>
            </a:r>
            <a:r>
              <a:rPr lang="en-US" baseline="30000" dirty="0">
                <a:solidFill>
                  <a:schemeClr val="accent1"/>
                </a:solidFill>
              </a:rPr>
              <a:t>th</a:t>
            </a:r>
            <a:r>
              <a:rPr lang="en-US" dirty="0">
                <a:solidFill>
                  <a:schemeClr val="accent1"/>
                </a:solidFill>
              </a:rPr>
              <a:t> thru January 17</a:t>
            </a:r>
            <a:r>
              <a:rPr lang="en-US" baseline="30000" dirty="0">
                <a:solidFill>
                  <a:schemeClr val="accent1"/>
                </a:solidFill>
              </a:rPr>
              <a:t>th</a:t>
            </a:r>
            <a:r>
              <a:rPr lang="en-US" dirty="0">
                <a:solidFill>
                  <a:schemeClr val="accent1"/>
                </a:solidFill>
              </a:rPr>
              <a:t> of 2025 in Florida.</a:t>
            </a:r>
          </a:p>
          <a:p>
            <a:endParaRPr lang="en-US" sz="1800" dirty="0"/>
          </a:p>
        </p:txBody>
      </p:sp>
      <p:sp>
        <p:nvSpPr>
          <p:cNvPr id="13" name="Content Placeholder 2">
            <a:extLst>
              <a:ext uri="{FF2B5EF4-FFF2-40B4-BE49-F238E27FC236}">
                <a16:creationId xmlns:a16="http://schemas.microsoft.com/office/drawing/2014/main" id="{144E40BE-E9E3-4E72-B03B-F753F03E26D3}"/>
              </a:ext>
            </a:extLst>
          </p:cNvPr>
          <p:cNvSpPr txBox="1">
            <a:spLocks/>
          </p:cNvSpPr>
          <p:nvPr/>
        </p:nvSpPr>
        <p:spPr>
          <a:xfrm>
            <a:off x="297051" y="1818385"/>
            <a:ext cx="5722582" cy="4275138"/>
          </a:xfrm>
          <a:prstGeom prst="rect">
            <a:avLst/>
          </a:prstGeom>
        </p:spPr>
        <p:txBody>
          <a:bodyPr vert="horz" lIns="91440" tIns="45720" rIns="91440" bIns="45720" rtlCol="0" anchor="t">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buFont typeface="Arial"/>
              <a:buNone/>
            </a:pPr>
            <a:endParaRPr lang="en-US" sz="1800" dirty="0"/>
          </a:p>
          <a:p>
            <a:endParaRPr lang="en-US" sz="1800" dirty="0"/>
          </a:p>
          <a:p>
            <a:endParaRPr lang="en-US" sz="1800" dirty="0"/>
          </a:p>
          <a:p>
            <a:endParaRPr lang="en-US" sz="1800" dirty="0"/>
          </a:p>
          <a:p>
            <a:endParaRPr lang="en-US" sz="1800" dirty="0"/>
          </a:p>
        </p:txBody>
      </p:sp>
    </p:spTree>
    <p:extLst>
      <p:ext uri="{BB962C8B-B14F-4D97-AF65-F5344CB8AC3E}">
        <p14:creationId xmlns:p14="http://schemas.microsoft.com/office/powerpoint/2010/main" val="3718214848"/>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99CAC3B1-4879-424D-8F15-2062771961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3" name="Group 22">
            <a:extLst>
              <a:ext uri="{FF2B5EF4-FFF2-40B4-BE49-F238E27FC236}">
                <a16:creationId xmlns:a16="http://schemas.microsoft.com/office/drawing/2014/main" id="{4B8492CB-DFBA-4A82-9778-F21493DA36C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526211" y="0"/>
            <a:ext cx="5014912" cy="6862763"/>
            <a:chOff x="2928938" y="-4763"/>
            <a:chExt cx="5014912" cy="6862763"/>
          </a:xfrm>
        </p:grpSpPr>
        <p:sp>
          <p:nvSpPr>
            <p:cNvPr id="24" name="Freeform 6">
              <a:extLst>
                <a:ext uri="{FF2B5EF4-FFF2-40B4-BE49-F238E27FC236}">
                  <a16:creationId xmlns:a16="http://schemas.microsoft.com/office/drawing/2014/main" id="{E34CC1C8-EBDD-4AEA-83E6-B27575B62E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5" name="Freeform 7">
              <a:extLst>
                <a:ext uri="{FF2B5EF4-FFF2-40B4-BE49-F238E27FC236}">
                  <a16:creationId xmlns:a16="http://schemas.microsoft.com/office/drawing/2014/main" id="{D6B38644-B85D-4211-9526-5B4C2A662B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595959"/>
            </a:solidFill>
            <a:ln>
              <a:noFill/>
            </a:ln>
          </p:spPr>
        </p:sp>
        <p:sp>
          <p:nvSpPr>
            <p:cNvPr id="26" name="Freeform 12">
              <a:extLst>
                <a:ext uri="{FF2B5EF4-FFF2-40B4-BE49-F238E27FC236}">
                  <a16:creationId xmlns:a16="http://schemas.microsoft.com/office/drawing/2014/main" id="{8A8B2820-6B8F-4C19-BFC5-D28EE44E54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rgbClr val="262626"/>
            </a:solidFill>
            <a:ln>
              <a:noFill/>
            </a:ln>
          </p:spPr>
        </p:sp>
        <p:sp>
          <p:nvSpPr>
            <p:cNvPr id="27" name="Freeform 13">
              <a:extLst>
                <a:ext uri="{FF2B5EF4-FFF2-40B4-BE49-F238E27FC236}">
                  <a16:creationId xmlns:a16="http://schemas.microsoft.com/office/drawing/2014/main" id="{773528ED-4D37-4A77-A8CA-86B6221C5E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8" name="Freeform 14">
              <a:extLst>
                <a:ext uri="{FF2B5EF4-FFF2-40B4-BE49-F238E27FC236}">
                  <a16:creationId xmlns:a16="http://schemas.microsoft.com/office/drawing/2014/main" id="{8A58A902-E944-4399-9A93-A91A6A82B1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9" name="Freeform 15">
              <a:extLst>
                <a:ext uri="{FF2B5EF4-FFF2-40B4-BE49-F238E27FC236}">
                  <a16:creationId xmlns:a16="http://schemas.microsoft.com/office/drawing/2014/main" id="{4EDB1155-2E8E-4FB8-AD42-101FE43832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404040"/>
            </a:solidFill>
            <a:ln>
              <a:noFill/>
            </a:ln>
          </p:spPr>
        </p:sp>
      </p:grpSp>
      <p:sp>
        <p:nvSpPr>
          <p:cNvPr id="13" name="Content Placeholder 2">
            <a:extLst>
              <a:ext uri="{FF2B5EF4-FFF2-40B4-BE49-F238E27FC236}">
                <a16:creationId xmlns:a16="http://schemas.microsoft.com/office/drawing/2014/main" id="{144E40BE-E9E3-4E72-B03B-F753F03E26D3}"/>
              </a:ext>
            </a:extLst>
          </p:cNvPr>
          <p:cNvSpPr txBox="1">
            <a:spLocks/>
          </p:cNvSpPr>
          <p:nvPr/>
        </p:nvSpPr>
        <p:spPr>
          <a:xfrm>
            <a:off x="297051" y="1818385"/>
            <a:ext cx="5722582" cy="4275138"/>
          </a:xfrm>
          <a:prstGeom prst="rect">
            <a:avLst/>
          </a:prstGeom>
        </p:spPr>
        <p:txBody>
          <a:bodyPr vert="horz" lIns="91440" tIns="45720" rIns="91440" bIns="45720" rtlCol="0" anchor="t">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buFont typeface="Arial"/>
              <a:buNone/>
            </a:pPr>
            <a:endParaRPr lang="en-US" sz="1800" dirty="0"/>
          </a:p>
          <a:p>
            <a:endParaRPr lang="en-US" sz="1800" dirty="0"/>
          </a:p>
          <a:p>
            <a:endParaRPr lang="en-US" sz="1800" dirty="0"/>
          </a:p>
          <a:p>
            <a:endParaRPr lang="en-US" sz="1800" dirty="0"/>
          </a:p>
          <a:p>
            <a:endParaRPr lang="en-US" sz="1800" dirty="0"/>
          </a:p>
        </p:txBody>
      </p:sp>
      <p:pic>
        <p:nvPicPr>
          <p:cNvPr id="10" name="Picture 9">
            <a:extLst>
              <a:ext uri="{FF2B5EF4-FFF2-40B4-BE49-F238E27FC236}">
                <a16:creationId xmlns:a16="http://schemas.microsoft.com/office/drawing/2014/main" id="{44019B6C-C738-4F89-B63E-C9ED838F7CCD}"/>
              </a:ext>
            </a:extLst>
          </p:cNvPr>
          <p:cNvPicPr>
            <a:picLocks noChangeAspect="1"/>
          </p:cNvPicPr>
          <p:nvPr/>
        </p:nvPicPr>
        <p:blipFill>
          <a:blip r:embed="rId3"/>
          <a:stretch>
            <a:fillRect/>
          </a:stretch>
        </p:blipFill>
        <p:spPr>
          <a:xfrm>
            <a:off x="43751" y="0"/>
            <a:ext cx="6197958" cy="6858000"/>
          </a:xfrm>
          <a:prstGeom prst="rect">
            <a:avLst/>
          </a:prstGeom>
        </p:spPr>
      </p:pic>
      <p:sp>
        <p:nvSpPr>
          <p:cNvPr id="11" name="TextBox 10">
            <a:extLst>
              <a:ext uri="{FF2B5EF4-FFF2-40B4-BE49-F238E27FC236}">
                <a16:creationId xmlns:a16="http://schemas.microsoft.com/office/drawing/2014/main" id="{FF29C319-D93C-4961-81BA-7B6DF8DF7864}"/>
              </a:ext>
            </a:extLst>
          </p:cNvPr>
          <p:cNvSpPr txBox="1"/>
          <p:nvPr/>
        </p:nvSpPr>
        <p:spPr>
          <a:xfrm>
            <a:off x="6654281" y="321935"/>
            <a:ext cx="4090342" cy="646331"/>
          </a:xfrm>
          <a:prstGeom prst="rect">
            <a:avLst/>
          </a:prstGeom>
          <a:noFill/>
        </p:spPr>
        <p:txBody>
          <a:bodyPr wrap="square" rtlCol="0">
            <a:spAutoFit/>
          </a:bodyPr>
          <a:lstStyle/>
          <a:p>
            <a:r>
              <a:rPr lang="en-US" sz="3600" b="1" dirty="0"/>
              <a:t>Example of Form</a:t>
            </a:r>
          </a:p>
        </p:txBody>
      </p:sp>
      <p:sp>
        <p:nvSpPr>
          <p:cNvPr id="14" name="Oval 13">
            <a:extLst>
              <a:ext uri="{FF2B5EF4-FFF2-40B4-BE49-F238E27FC236}">
                <a16:creationId xmlns:a16="http://schemas.microsoft.com/office/drawing/2014/main" id="{F2BB7C20-D7F6-4469-938A-F5936B4B654A}"/>
              </a:ext>
            </a:extLst>
          </p:cNvPr>
          <p:cNvSpPr/>
          <p:nvPr/>
        </p:nvSpPr>
        <p:spPr>
          <a:xfrm>
            <a:off x="3901441" y="407443"/>
            <a:ext cx="2118192" cy="646465"/>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65DED2B3-D155-4782-A746-EB90054054C4}"/>
              </a:ext>
            </a:extLst>
          </p:cNvPr>
          <p:cNvSpPr txBox="1"/>
          <p:nvPr/>
        </p:nvSpPr>
        <p:spPr>
          <a:xfrm>
            <a:off x="6495009" y="2037467"/>
            <a:ext cx="3699320" cy="1200329"/>
          </a:xfrm>
          <a:prstGeom prst="rect">
            <a:avLst/>
          </a:prstGeom>
          <a:noFill/>
        </p:spPr>
        <p:txBody>
          <a:bodyPr wrap="square" rtlCol="0">
            <a:spAutoFit/>
          </a:bodyPr>
          <a:lstStyle/>
          <a:p>
            <a:r>
              <a:rPr lang="en-US" dirty="0"/>
              <a:t>For questions about the form you can contact Melissa Miller by email @ </a:t>
            </a:r>
            <a:r>
              <a:rPr lang="en-US" dirty="0">
                <a:hlinkClick r:id="rId4">
                  <a:extLst>
                    <a:ext uri="{A12FA001-AC4F-418D-AE19-62706E023703}">
                      <ahyp:hlinkClr xmlns:ahyp="http://schemas.microsoft.com/office/drawing/2018/hyperlinkcolor" val="tx"/>
                    </a:ext>
                  </a:extLst>
                </a:hlinkClick>
              </a:rPr>
              <a:t>melissa.miller2@iowa.gov</a:t>
            </a:r>
            <a:r>
              <a:rPr lang="en-US" dirty="0"/>
              <a:t> or by phone @ 515-727-3443</a:t>
            </a:r>
          </a:p>
        </p:txBody>
      </p:sp>
      <p:sp>
        <p:nvSpPr>
          <p:cNvPr id="17" name="TextBox 16">
            <a:extLst>
              <a:ext uri="{FF2B5EF4-FFF2-40B4-BE49-F238E27FC236}">
                <a16:creationId xmlns:a16="http://schemas.microsoft.com/office/drawing/2014/main" id="{D684928E-2F88-45EF-B060-565F238E7860}"/>
              </a:ext>
            </a:extLst>
          </p:cNvPr>
          <p:cNvSpPr txBox="1"/>
          <p:nvPr/>
        </p:nvSpPr>
        <p:spPr>
          <a:xfrm>
            <a:off x="6560192" y="3521322"/>
            <a:ext cx="2519869" cy="926677"/>
          </a:xfrm>
          <a:prstGeom prst="rect">
            <a:avLst/>
          </a:prstGeom>
          <a:solidFill>
            <a:schemeClr val="accent2"/>
          </a:solidFill>
          <a:ln>
            <a:solidFill>
              <a:schemeClr val="accent2">
                <a:lumMod val="60000"/>
                <a:lumOff val="40000"/>
              </a:schemeClr>
            </a:solidFill>
          </a:ln>
        </p:spPr>
        <p:txBody>
          <a:bodyPr wrap="square" rtlCol="0">
            <a:spAutoFit/>
          </a:bodyPr>
          <a:lstStyle/>
          <a:p>
            <a:r>
              <a:rPr lang="en-US" dirty="0"/>
              <a:t>Website to see reimbursement rate for city you are visiting.</a:t>
            </a:r>
          </a:p>
        </p:txBody>
      </p:sp>
      <p:sp>
        <p:nvSpPr>
          <p:cNvPr id="18" name="TextBox 17">
            <a:extLst>
              <a:ext uri="{FF2B5EF4-FFF2-40B4-BE49-F238E27FC236}">
                <a16:creationId xmlns:a16="http://schemas.microsoft.com/office/drawing/2014/main" id="{25CA4ED3-99D7-4CA6-8210-BC809C08E3C9}"/>
              </a:ext>
            </a:extLst>
          </p:cNvPr>
          <p:cNvSpPr txBox="1"/>
          <p:nvPr/>
        </p:nvSpPr>
        <p:spPr>
          <a:xfrm>
            <a:off x="5766551" y="1154128"/>
            <a:ext cx="1509795" cy="646331"/>
          </a:xfrm>
          <a:prstGeom prst="rect">
            <a:avLst/>
          </a:prstGeom>
          <a:solidFill>
            <a:srgbClr val="FF0000"/>
          </a:solidFill>
          <a:ln>
            <a:solidFill>
              <a:srgbClr val="FF0000"/>
            </a:solidFill>
          </a:ln>
        </p:spPr>
        <p:txBody>
          <a:bodyPr wrap="square" rtlCol="0">
            <a:spAutoFit/>
          </a:bodyPr>
          <a:lstStyle/>
          <a:p>
            <a:r>
              <a:rPr lang="en-US" dirty="0"/>
              <a:t>Automatically totals for you.</a:t>
            </a:r>
          </a:p>
        </p:txBody>
      </p:sp>
      <p:cxnSp>
        <p:nvCxnSpPr>
          <p:cNvPr id="20" name="Straight Arrow Connector 19">
            <a:extLst>
              <a:ext uri="{FF2B5EF4-FFF2-40B4-BE49-F238E27FC236}">
                <a16:creationId xmlns:a16="http://schemas.microsoft.com/office/drawing/2014/main" id="{43479429-01FE-4623-9301-E1F31484216A}"/>
              </a:ext>
            </a:extLst>
          </p:cNvPr>
          <p:cNvCxnSpPr>
            <a:cxnSpLocks/>
          </p:cNvCxnSpPr>
          <p:nvPr/>
        </p:nvCxnSpPr>
        <p:spPr>
          <a:xfrm flipH="1" flipV="1">
            <a:off x="3901442" y="3218688"/>
            <a:ext cx="2620007" cy="507391"/>
          </a:xfrm>
          <a:prstGeom prst="straightConnector1">
            <a:avLst/>
          </a:prstGeom>
          <a:ln w="76200">
            <a:tailEnd type="triangle"/>
          </a:ln>
        </p:spPr>
        <p:style>
          <a:lnRef idx="3">
            <a:schemeClr val="accent2"/>
          </a:lnRef>
          <a:fillRef idx="0">
            <a:schemeClr val="accent2"/>
          </a:fillRef>
          <a:effectRef idx="2">
            <a:schemeClr val="accent2"/>
          </a:effectRef>
          <a:fontRef idx="minor">
            <a:schemeClr val="tx1"/>
          </a:fontRef>
        </p:style>
      </p:cxnSp>
      <p:cxnSp>
        <p:nvCxnSpPr>
          <p:cNvPr id="31" name="Straight Arrow Connector 30">
            <a:extLst>
              <a:ext uri="{FF2B5EF4-FFF2-40B4-BE49-F238E27FC236}">
                <a16:creationId xmlns:a16="http://schemas.microsoft.com/office/drawing/2014/main" id="{E5A73B02-BB65-486D-9ACE-40BAB243352E}"/>
              </a:ext>
            </a:extLst>
          </p:cNvPr>
          <p:cNvCxnSpPr>
            <a:cxnSpLocks/>
            <a:endCxn id="14" idx="5"/>
          </p:cNvCxnSpPr>
          <p:nvPr/>
        </p:nvCxnSpPr>
        <p:spPr>
          <a:xfrm flipH="1" flipV="1">
            <a:off x="5709431" y="959235"/>
            <a:ext cx="142730" cy="284350"/>
          </a:xfrm>
          <a:prstGeom prst="straightConnector1">
            <a:avLst/>
          </a:prstGeom>
          <a:ln w="4762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818305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4"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30D6A-DDBB-4DBC-9BC2-58F1B9E3416A}"/>
              </a:ext>
            </a:extLst>
          </p:cNvPr>
          <p:cNvSpPr>
            <a:spLocks noGrp="1"/>
          </p:cNvSpPr>
          <p:nvPr>
            <p:ph type="title"/>
          </p:nvPr>
        </p:nvSpPr>
        <p:spPr>
          <a:xfrm>
            <a:off x="1277047" y="2258568"/>
            <a:ext cx="10018713" cy="1752599"/>
          </a:xfrm>
        </p:spPr>
        <p:txBody>
          <a:bodyPr>
            <a:normAutofit/>
          </a:bodyPr>
          <a:lstStyle/>
          <a:p>
            <a:r>
              <a:rPr lang="en-US" sz="6400" b="1" dirty="0"/>
              <a:t>Any Questions???</a:t>
            </a:r>
          </a:p>
        </p:txBody>
      </p:sp>
      <p:sp>
        <p:nvSpPr>
          <p:cNvPr id="4" name="TextBox 3">
            <a:extLst>
              <a:ext uri="{FF2B5EF4-FFF2-40B4-BE49-F238E27FC236}">
                <a16:creationId xmlns:a16="http://schemas.microsoft.com/office/drawing/2014/main" id="{11D82AF6-876F-43BB-8617-328543637FD2}"/>
              </a:ext>
            </a:extLst>
          </p:cNvPr>
          <p:cNvSpPr txBox="1"/>
          <p:nvPr/>
        </p:nvSpPr>
        <p:spPr>
          <a:xfrm>
            <a:off x="4876800" y="4218430"/>
            <a:ext cx="6864096" cy="1200329"/>
          </a:xfrm>
          <a:prstGeom prst="rect">
            <a:avLst/>
          </a:prstGeom>
          <a:noFill/>
        </p:spPr>
        <p:txBody>
          <a:bodyPr wrap="square" rtlCol="0">
            <a:spAutoFit/>
          </a:bodyPr>
          <a:lstStyle/>
          <a:p>
            <a:r>
              <a:rPr lang="en-US" b="1" dirty="0"/>
              <a:t>Nathan Wilson</a:t>
            </a:r>
          </a:p>
          <a:p>
            <a:r>
              <a:rPr lang="en-US" b="1" dirty="0"/>
              <a:t>Operation Executive Administrator</a:t>
            </a:r>
          </a:p>
          <a:p>
            <a:r>
              <a:rPr lang="en-US" b="1" dirty="0"/>
              <a:t>Cell: 641-750-6911</a:t>
            </a:r>
          </a:p>
          <a:p>
            <a:r>
              <a:rPr lang="en-US" b="1" dirty="0"/>
              <a:t>Email: nathan.Wilson@ivh.state.ia.us</a:t>
            </a:r>
          </a:p>
        </p:txBody>
      </p:sp>
    </p:spTree>
    <p:extLst>
      <p:ext uri="{BB962C8B-B14F-4D97-AF65-F5344CB8AC3E}">
        <p14:creationId xmlns:p14="http://schemas.microsoft.com/office/powerpoint/2010/main" val="24835820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7023227-530E-4024-91EF-312A851A758C}">
  <ds:schemaRefs>
    <ds:schemaRef ds:uri="http://www.w3.org/XML/1998/namespace"/>
    <ds:schemaRef ds:uri="http://schemas.microsoft.com/office/2006/metadata/properties"/>
    <ds:schemaRef ds:uri="71af3243-3dd4-4a8d-8c0d-dd76da1f02a5"/>
    <ds:schemaRef ds:uri="http://purl.org/dc/elements/1.1/"/>
    <ds:schemaRef ds:uri="16c05727-aa75-4e4a-9b5f-8a80a1165891"/>
    <ds:schemaRef ds:uri="http://schemas.microsoft.com/office/infopath/2007/PartnerControls"/>
    <ds:schemaRef ds:uri="http://schemas.microsoft.com/office/2006/documentManagement/types"/>
    <ds:schemaRef ds:uri="http://schemas.openxmlformats.org/package/2006/metadata/core-properties"/>
    <ds:schemaRef ds:uri="http://purl.org/dc/dcmitype/"/>
    <ds:schemaRef ds:uri="http://purl.org/dc/terms/"/>
  </ds:schemaRefs>
</ds:datastoreItem>
</file>

<file path=customXml/itemProps2.xml><?xml version="1.0" encoding="utf-8"?>
<ds:datastoreItem xmlns:ds="http://schemas.openxmlformats.org/officeDocument/2006/customXml" ds:itemID="{33315AA3-EAE3-44ED-8368-BAC2FFFB4817}">
  <ds:schemaRefs>
    <ds:schemaRef ds:uri="http://schemas.microsoft.com/sharepoint/v3/contenttype/forms"/>
  </ds:schemaRefs>
</ds:datastoreItem>
</file>

<file path=customXml/itemProps3.xml><?xml version="1.0" encoding="utf-8"?>
<ds:datastoreItem xmlns:ds="http://schemas.openxmlformats.org/officeDocument/2006/customXml" ds:itemID="{627C19A7-3107-4CB2-BD0D-F7C79BE028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Parallax design</Template>
  <TotalTime>0</TotalTime>
  <Words>376</Words>
  <Application>Microsoft Office PowerPoint</Application>
  <PresentationFormat>Widescreen</PresentationFormat>
  <Paragraphs>55</Paragraphs>
  <Slides>7</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Corbel</vt:lpstr>
      <vt:lpstr>Parallax</vt:lpstr>
      <vt:lpstr>County Training Allocation</vt:lpstr>
      <vt:lpstr>House File 2663</vt:lpstr>
      <vt:lpstr>Administrative Rules Chapter 7</vt:lpstr>
      <vt:lpstr>County Allocation Process</vt:lpstr>
      <vt:lpstr>County Allocation Process</vt:lpstr>
      <vt:lpstr>PowerPoint Presentation</vt:lpstr>
      <vt:lpstr>Any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2024-10-10T13:53:54Z</dcterms:created>
  <dcterms:modified xsi:type="dcterms:W3CDTF">2024-10-10T18:38:39Z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