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4226" r:id="rId4"/>
    <p:sldMasterId id="2147484239" r:id="rId5"/>
    <p:sldMasterId id="2147484248" r:id="rId6"/>
    <p:sldMasterId id="2147484258" r:id="rId7"/>
    <p:sldMasterId id="2147484268" r:id="rId8"/>
    <p:sldMasterId id="2147484278" r:id="rId9"/>
    <p:sldMasterId id="2147484288" r:id="rId10"/>
    <p:sldMasterId id="2147484294" r:id="rId11"/>
  </p:sldMasterIdLst>
  <p:notesMasterIdLst>
    <p:notesMasterId r:id="rId35"/>
  </p:notesMasterIdLst>
  <p:sldIdLst>
    <p:sldId id="3617" r:id="rId12"/>
    <p:sldId id="3601" r:id="rId13"/>
    <p:sldId id="3171" r:id="rId14"/>
    <p:sldId id="3231" r:id="rId15"/>
    <p:sldId id="3616" r:id="rId16"/>
    <p:sldId id="3618" r:id="rId17"/>
    <p:sldId id="3572" r:id="rId18"/>
    <p:sldId id="3609" r:id="rId19"/>
    <p:sldId id="3615" r:id="rId20"/>
    <p:sldId id="3614" r:id="rId21"/>
    <p:sldId id="3613" r:id="rId22"/>
    <p:sldId id="3623" r:id="rId23"/>
    <p:sldId id="3612" r:id="rId24"/>
    <p:sldId id="3620" r:id="rId25"/>
    <p:sldId id="3621" r:id="rId26"/>
    <p:sldId id="3619" r:id="rId27"/>
    <p:sldId id="3624" r:id="rId28"/>
    <p:sldId id="3230" r:id="rId29"/>
    <p:sldId id="3603" r:id="rId30"/>
    <p:sldId id="3606" r:id="rId31"/>
    <p:sldId id="3607" r:id="rId32"/>
    <p:sldId id="3625" r:id="rId33"/>
    <p:sldId id="3608" r:id="rId3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ckard, Michael B." initials="RMB" lastIdx="0" clrIdx="0">
    <p:extLst>
      <p:ext uri="{19B8F6BF-5375-455C-9EA6-DF929625EA0E}">
        <p15:presenceInfo xmlns:p15="http://schemas.microsoft.com/office/powerpoint/2012/main" userId="S::Michael.Reckard@va.gov::3325790a-75e8-48b9-b63a-5c7cd549e5e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5380" autoAdjust="0"/>
  </p:normalViewPr>
  <p:slideViewPr>
    <p:cSldViewPr snapToGrid="0">
      <p:cViewPr varScale="1">
        <p:scale>
          <a:sx n="86" d="100"/>
          <a:sy n="86" d="100"/>
        </p:scale>
        <p:origin x="4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6292661-1913-41F3-A50C-A230908B1934}" type="datetimeFigureOut">
              <a:rPr lang="en-US" smtClean="0"/>
              <a:t>10/7/2024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0E6680F-3405-4552-842E-F36FFA596F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14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6680F-3405-4552-842E-F36FFA596F8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072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6680F-3405-4552-842E-F36FFA596F8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83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6680F-3405-4552-842E-F36FFA596F8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036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Georgia"/>
                <a:ea typeface="ヒラギノ角ゴ Pro W3" charset="-128"/>
                <a:cs typeface="ヒラギノ角ゴ Pro W3" charset="-128"/>
              </a:rPr>
              <a:t>Visual representation of VA Mission ACT – provides overview of intent (why we are doing this)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Georgia"/>
                <a:ea typeface="ヒラギノ角ゴ Pro W3" charset="-128"/>
                <a:cs typeface="ヒラギノ角ゴ Pro W3" charset="-128"/>
              </a:rPr>
              <a:t>Expands eligibility to all eras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Georgia"/>
                <a:ea typeface="ヒラギノ角ゴ Pro W3" charset="-128"/>
                <a:cs typeface="ヒラギノ角ゴ Pro W3" charset="-128"/>
              </a:rPr>
              <a:t>Increases oversight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Georgia"/>
                <a:ea typeface="ヒラギノ角ゴ Pro W3" charset="-128"/>
                <a:cs typeface="ヒラギノ角ゴ Pro W3" charset="-128"/>
              </a:rPr>
              <a:t>Standardizes eligibility determinations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Georgia"/>
                <a:ea typeface="ヒラギノ角ゴ Pro W3" charset="-128"/>
                <a:cs typeface="ヒラギノ角ゴ Pro W3" charset="-128"/>
              </a:rPr>
              <a:t>Promotes consistency of caregiver training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Georgia"/>
                <a:ea typeface="ヒラギノ角ゴ Pro W3" charset="-128"/>
                <a:cs typeface="ヒラギノ角ゴ Pro W3" charset="-128"/>
              </a:rPr>
              <a:t>Provides additional benefits of Legal Services &amp; Financial Planning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Georgia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11901-4175-4ECD-95D0-1E6C06BBC3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555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Georgia"/>
                <a:ea typeface="ヒラギノ角ゴ Pro W3" charset="-128"/>
                <a:cs typeface="ヒラギノ角ゴ Pro W3" charset="-128"/>
              </a:rPr>
              <a:t>Visual representation of VA Mission ACT – provides overview of intent (why we are doing this)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Georgia"/>
                <a:ea typeface="ヒラギノ角ゴ Pro W3" charset="-128"/>
                <a:cs typeface="ヒラギノ角ゴ Pro W3" charset="-128"/>
              </a:rPr>
              <a:t>Expands eligibility to all eras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Georgia"/>
                <a:ea typeface="ヒラギノ角ゴ Pro W3" charset="-128"/>
                <a:cs typeface="ヒラギノ角ゴ Pro W3" charset="-128"/>
              </a:rPr>
              <a:t>Increases oversight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Georgia"/>
                <a:ea typeface="ヒラギノ角ゴ Pro W3" charset="-128"/>
                <a:cs typeface="ヒラギノ角ゴ Pro W3" charset="-128"/>
              </a:rPr>
              <a:t>Standardizes eligibility determinations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Georgia"/>
                <a:ea typeface="ヒラギノ角ゴ Pro W3" charset="-128"/>
                <a:cs typeface="ヒラギノ角ゴ Pro W3" charset="-128"/>
              </a:rPr>
              <a:t>Promotes consistency of caregiver training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Georgia"/>
                <a:ea typeface="ヒラギノ角ゴ Pro W3" charset="-128"/>
                <a:cs typeface="ヒラギノ角ゴ Pro W3" charset="-128"/>
              </a:rPr>
              <a:t>Provides additional benefits of Legal Services &amp; Financial Planning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Georgia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11901-4175-4ECD-95D0-1E6C06BBC3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011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6680F-3405-4552-842E-F36FFA596F8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21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Georgia"/>
                <a:ea typeface="ヒラギノ角ゴ Pro W3" charset="-128"/>
                <a:cs typeface="ヒラギノ角ゴ Pro W3" charset="-128"/>
              </a:rPr>
              <a:t>Visual representation of VA Mission ACT – provides overview of intent (why we are doing this)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Georgia"/>
                <a:ea typeface="ヒラギノ角ゴ Pro W3" charset="-128"/>
                <a:cs typeface="ヒラギノ角ゴ Pro W3" charset="-128"/>
              </a:rPr>
              <a:t>Expands eligibility to all eras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Georgia"/>
                <a:ea typeface="ヒラギノ角ゴ Pro W3" charset="-128"/>
                <a:cs typeface="ヒラギノ角ゴ Pro W3" charset="-128"/>
              </a:rPr>
              <a:t>Increases oversight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Georgia"/>
                <a:ea typeface="ヒラギノ角ゴ Pro W3" charset="-128"/>
                <a:cs typeface="ヒラギノ角ゴ Pro W3" charset="-128"/>
              </a:rPr>
              <a:t>Standardizes eligibility determinations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Georgia"/>
                <a:ea typeface="ヒラギノ角ゴ Pro W3" charset="-128"/>
                <a:cs typeface="ヒラギノ角ゴ Pro W3" charset="-128"/>
              </a:rPr>
              <a:t>Promotes consistency of caregiver training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Georgia"/>
                <a:ea typeface="ヒラギノ角ゴ Pro W3" charset="-128"/>
                <a:cs typeface="ヒラギノ角ゴ Pro W3" charset="-128"/>
              </a:rPr>
              <a:t>Provides additional benefits of Legal Services &amp; Financial Planning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Georgia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11901-4175-4ECD-95D0-1E6C06BBC3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734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Georgia"/>
                <a:ea typeface="ヒラギノ角ゴ Pro W3" charset="-128"/>
                <a:cs typeface="ヒラギノ角ゴ Pro W3" charset="-128"/>
              </a:rPr>
              <a:t>Visual representation of VA Mission ACT – provides overview of intent (why we are doing this)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Georgia"/>
                <a:ea typeface="ヒラギノ角ゴ Pro W3" charset="-128"/>
                <a:cs typeface="ヒラギノ角ゴ Pro W3" charset="-128"/>
              </a:rPr>
              <a:t>Expands eligibility to all eras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Georgia"/>
                <a:ea typeface="ヒラギノ角ゴ Pro W3" charset="-128"/>
                <a:cs typeface="ヒラギノ角ゴ Pro W3" charset="-128"/>
              </a:rPr>
              <a:t>Increases oversight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Georgia"/>
                <a:ea typeface="ヒラギノ角ゴ Pro W3" charset="-128"/>
                <a:cs typeface="ヒラギノ角ゴ Pro W3" charset="-128"/>
              </a:rPr>
              <a:t>Standardizes eligibility determinations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Georgia"/>
                <a:ea typeface="ヒラギノ角ゴ Pro W3" charset="-128"/>
                <a:cs typeface="ヒラギノ角ゴ Pro W3" charset="-128"/>
              </a:rPr>
              <a:t>Promotes consistency of caregiver training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Georgia"/>
                <a:ea typeface="ヒラギノ角ゴ Pro W3" charset="-128"/>
                <a:cs typeface="ヒラギノ角ゴ Pro W3" charset="-128"/>
              </a:rPr>
              <a:t>Provides additional benefits of Legal Services &amp; Financial Planning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Georgia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11901-4175-4ECD-95D0-1E6C06BBC3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419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6680F-3405-4552-842E-F36FFA596F8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63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FB767-D63F-4558-940F-81DF50CB5D9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199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2F54BC-A22F-4F12-95CD-05E42216CD3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415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Annie = text messaging service that promotes self-care for </a:t>
            </a:r>
            <a:r>
              <a:rPr lang="en-US" dirty="0" err="1"/>
              <a:t>CGers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Building Better Caregivers = Provides </a:t>
            </a:r>
            <a:r>
              <a:rPr lang="en-US" dirty="0" err="1"/>
              <a:t>CGers</a:t>
            </a:r>
            <a:r>
              <a:rPr lang="en-US" dirty="0"/>
              <a:t> with training in how to provide diagnosis specific care and how to manage their own emotions, stress, and physical health. 6 week group workshop.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REACH = Resources for Enhancing All Caregivers Health (provides support to stressed and burdened </a:t>
            </a:r>
            <a:r>
              <a:rPr lang="en-US" dirty="0" err="1"/>
              <a:t>CGers</a:t>
            </a:r>
            <a:r>
              <a:rPr lang="en-US" dirty="0"/>
              <a:t>) – specific to diagnosis of Vet or general)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Contact local CSP to sign up/learn more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6680F-3405-4552-842E-F36FFA596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076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6680F-3405-4552-842E-F36FFA596F8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076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6680F-3405-4552-842E-F36FFA596F8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52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6680F-3405-4552-842E-F36FFA596F8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796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6680F-3405-4552-842E-F36FFA596F8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041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Draft - Pre-Decisional Deliberative Document  Internal VA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46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Draft - Pre-Decisional Deliberative Document  Internal VA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3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Draft - Pre-Decisional Deliberative Document  Internal VA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62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4876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/>
            </a:lvl1pPr>
            <a:lvl2pPr marL="347472" indent="-347472" algn="ctr">
              <a:spcBef>
                <a:spcPts val="480"/>
              </a:spcBef>
              <a:buFont typeface="Arial" panose="020B0604020202020204" pitchFamily="34" charset="0"/>
              <a:buChar char="•"/>
              <a:defRPr sz="3600"/>
            </a:lvl2pPr>
            <a:lvl3pPr marL="740664" indent="-283464" algn="ctr">
              <a:spcBef>
                <a:spcPts val="432"/>
              </a:spcBef>
              <a:buFont typeface="Arial" panose="020B0604020202020204" pitchFamily="34" charset="0"/>
              <a:buChar char="–"/>
              <a:defRPr sz="3600"/>
            </a:lvl3pPr>
            <a:lvl4pPr marL="1143000" indent="-228600" algn="ctr">
              <a:spcBef>
                <a:spcPts val="384"/>
              </a:spcBef>
              <a:buFont typeface="Arial" panose="020B0604020202020204" pitchFamily="34" charset="0"/>
              <a:buChar char="•"/>
              <a:defRPr sz="3600"/>
            </a:lvl4pPr>
            <a:lvl5pPr marL="1600200" indent="-228600" algn="ctr">
              <a:buFont typeface="Arial" panose="020B0604020202020204" pitchFamily="34" charset="0"/>
              <a:buChar char="–"/>
              <a:defRPr sz="3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it-IT"/>
              <a:t>Draft - Pre-Decisional Deliberative Document </a:t>
            </a:r>
          </a:p>
          <a:p>
            <a:r>
              <a:rPr lang="it-IT"/>
              <a:t>Internal VA Use Only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5196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2130426"/>
            <a:ext cx="9144000" cy="14700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886200"/>
            <a:ext cx="82296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June 2019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VA Caregiver Support Program 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A5AC5-3E16-4E3C-A3B7-2737D5907A5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6328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98438"/>
            <a:ext cx="102616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20800" y="1143000"/>
            <a:ext cx="10261600" cy="5181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74782"/>
                </a:solidFill>
                <a:latin typeface="Georgia"/>
              </a:defRPr>
            </a:lvl1pPr>
            <a:lvl2pPr>
              <a:defRPr>
                <a:latin typeface="Georgia"/>
              </a:defRPr>
            </a:lvl2pPr>
            <a:lvl3pPr>
              <a:defRPr>
                <a:latin typeface="Georgia"/>
              </a:defRPr>
            </a:lvl3pPr>
            <a:lvl4pPr>
              <a:defRPr>
                <a:latin typeface="Georgia"/>
              </a:defRPr>
            </a:lvl4pPr>
            <a:lvl5pPr>
              <a:defRPr>
                <a:latin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June 2019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VA Caregiver Support Program 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9F25A-84D3-4F9E-BD6A-3ADD05BBF9F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8884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09600" y="6553200"/>
            <a:ext cx="2844800" cy="304800"/>
          </a:xfrm>
        </p:spPr>
        <p:txBody>
          <a:bodyPr/>
          <a:lstStyle>
            <a:lvl1pPr>
              <a:defRPr>
                <a:solidFill>
                  <a:srgbClr val="174782"/>
                </a:solidFill>
              </a:defRPr>
            </a:lvl1pPr>
          </a:lstStyle>
          <a:p>
            <a:pPr>
              <a:defRPr/>
            </a:pPr>
            <a:r>
              <a:rPr lang="en-US" dirty="0"/>
              <a:t>June 2019</a:t>
            </a:r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62400" y="6553200"/>
            <a:ext cx="5181600" cy="304800"/>
          </a:xfrm>
        </p:spPr>
        <p:txBody>
          <a:bodyPr/>
          <a:lstStyle>
            <a:lvl1pPr>
              <a:defRPr>
                <a:solidFill>
                  <a:srgbClr val="174782"/>
                </a:solidFill>
              </a:defRPr>
            </a:lvl1pPr>
          </a:lstStyle>
          <a:p>
            <a:pPr>
              <a:defRPr/>
            </a:pPr>
            <a:r>
              <a:rPr lang="en-US" dirty="0"/>
              <a:t>VA Caregiver Support Program </a:t>
            </a:r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737600" y="6553200"/>
            <a:ext cx="2844800" cy="304800"/>
          </a:xfrm>
        </p:spPr>
        <p:txBody>
          <a:bodyPr/>
          <a:lstStyle>
            <a:lvl1pPr>
              <a:defRPr>
                <a:solidFill>
                  <a:srgbClr val="174782"/>
                </a:solidFill>
              </a:defRPr>
            </a:lvl1pPr>
          </a:lstStyle>
          <a:p>
            <a:fld id="{A829F25A-84D3-4F9E-BD6A-3ADD05BBF9F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3740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09600" y="6553200"/>
            <a:ext cx="28448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June 2019</a:t>
            </a: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62400" y="6553200"/>
            <a:ext cx="5181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VA Caregiver Support Program </a:t>
            </a:r>
          </a:p>
        </p:txBody>
      </p:sp>
      <p:sp>
        <p:nvSpPr>
          <p:cNvPr id="1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737600" y="6553200"/>
            <a:ext cx="2844800" cy="304800"/>
          </a:xfrm>
        </p:spPr>
        <p:txBody>
          <a:bodyPr/>
          <a:lstStyle>
            <a:lvl1pPr>
              <a:defRPr/>
            </a:lvl1pPr>
          </a:lstStyle>
          <a:p>
            <a:fld id="{A829F25A-84D3-4F9E-BD6A-3ADD05BBF9F6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22400" y="1143000"/>
            <a:ext cx="50292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quarter" idx="14"/>
          </p:nvPr>
        </p:nvSpPr>
        <p:spPr>
          <a:xfrm>
            <a:off x="6705600" y="1143000"/>
            <a:ext cx="50292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20800" y="198438"/>
            <a:ext cx="102616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183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8"/>
          <p:cNvSpPr>
            <a:spLocks noGrp="1"/>
          </p:cNvSpPr>
          <p:nvPr>
            <p:ph type="dt" sz="half" idx="10"/>
          </p:nvPr>
        </p:nvSpPr>
        <p:spPr>
          <a:xfrm>
            <a:off x="609600" y="6553200"/>
            <a:ext cx="28448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June 2019</a:t>
            </a:r>
          </a:p>
        </p:txBody>
      </p:sp>
      <p:sp>
        <p:nvSpPr>
          <p:cNvPr id="1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62400" y="6553200"/>
            <a:ext cx="5181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VA Caregiver Support Program </a:t>
            </a:r>
          </a:p>
        </p:txBody>
      </p:sp>
      <p:sp>
        <p:nvSpPr>
          <p:cNvPr id="1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737600" y="6553200"/>
            <a:ext cx="2844800" cy="304800"/>
          </a:xfrm>
        </p:spPr>
        <p:txBody>
          <a:bodyPr/>
          <a:lstStyle>
            <a:lvl1pPr>
              <a:defRPr/>
            </a:lvl1pPr>
          </a:lstStyle>
          <a:p>
            <a:fld id="{A829F25A-84D3-4F9E-BD6A-3ADD05BBF9F6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3"/>
          </p:nvPr>
        </p:nvSpPr>
        <p:spPr>
          <a:xfrm>
            <a:off x="1320800" y="1143000"/>
            <a:ext cx="4775200" cy="510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99200" y="5562600"/>
            <a:ext cx="5158317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174782"/>
                </a:solidFill>
              </a:defRPr>
            </a:lvl1pPr>
            <a:lvl2pPr>
              <a:defRPr sz="1400">
                <a:solidFill>
                  <a:srgbClr val="174782"/>
                </a:solidFill>
              </a:defRPr>
            </a:lvl2pPr>
            <a:lvl3pPr>
              <a:defRPr sz="1400">
                <a:solidFill>
                  <a:srgbClr val="174782"/>
                </a:solidFill>
              </a:defRPr>
            </a:lvl3pPr>
            <a:lvl4pPr>
              <a:defRPr sz="1400">
                <a:solidFill>
                  <a:srgbClr val="174782"/>
                </a:solidFill>
              </a:defRPr>
            </a:lvl4pPr>
            <a:lvl5pPr>
              <a:defRPr sz="1400">
                <a:solidFill>
                  <a:srgbClr val="174782"/>
                </a:solidFill>
              </a:defRPr>
            </a:lvl5pPr>
          </a:lstStyle>
          <a:p>
            <a:pPr lvl="0"/>
            <a:r>
              <a:rPr lang="en-US" dirty="0"/>
              <a:t>Image caption 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99200" y="1143000"/>
            <a:ext cx="5181600" cy="4343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20800" y="198438"/>
            <a:ext cx="102616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54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8"/>
          <p:cNvSpPr>
            <a:spLocks noGrp="1"/>
          </p:cNvSpPr>
          <p:nvPr>
            <p:ph type="dt" sz="half" idx="10"/>
          </p:nvPr>
        </p:nvSpPr>
        <p:spPr>
          <a:xfrm>
            <a:off x="609600" y="6553200"/>
            <a:ext cx="28448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June 2019</a:t>
            </a: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62400" y="6553200"/>
            <a:ext cx="5181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VA Caregiver Support Program </a:t>
            </a:r>
          </a:p>
        </p:txBody>
      </p:sp>
      <p:sp>
        <p:nvSpPr>
          <p:cNvPr id="17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737600" y="6553200"/>
            <a:ext cx="2844800" cy="304800"/>
          </a:xfrm>
        </p:spPr>
        <p:txBody>
          <a:bodyPr/>
          <a:lstStyle>
            <a:lvl1pPr>
              <a:defRPr/>
            </a:lvl1pPr>
          </a:lstStyle>
          <a:p>
            <a:fld id="{A829F25A-84D3-4F9E-BD6A-3ADD05BBF9F6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3"/>
          </p:nvPr>
        </p:nvSpPr>
        <p:spPr>
          <a:xfrm>
            <a:off x="1219200" y="4038600"/>
            <a:ext cx="10363200" cy="2362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1219200" y="1066800"/>
            <a:ext cx="4978400" cy="289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6400800" y="1066800"/>
            <a:ext cx="5181600" cy="289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20800" y="198438"/>
            <a:ext cx="102616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219200" y="4038600"/>
            <a:ext cx="10363200" cy="2362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June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VA Caregiver Support Program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9FBEEDD-0B05-4B03-823B-B7B914ED2C1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1219200" y="1066800"/>
            <a:ext cx="3352800" cy="289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2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4724400" y="1066800"/>
            <a:ext cx="3352800" cy="289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8229600" y="1066800"/>
            <a:ext cx="3352800" cy="289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20800" y="198438"/>
            <a:ext cx="102616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93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Draft - Pre-Decisional Deliberative Document  Internal VA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965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16000" y="1371600"/>
            <a:ext cx="10261600" cy="502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47990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2581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814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4FEBD-B590-4EC6-A711-D99E3D2E1E7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2"/>
            <a:ext cx="12192000" cy="506626"/>
          </a:xfrm>
          <a:prstGeom prst="rect">
            <a:avLst/>
          </a:prstGeom>
          <a:solidFill>
            <a:srgbClr val="003F72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0371"/>
            <a:ext cx="12192000" cy="1143000"/>
          </a:xfrm>
        </p:spPr>
        <p:txBody>
          <a:bodyPr>
            <a:normAutofit/>
          </a:bodyPr>
          <a:lstStyle>
            <a:lvl1pPr>
              <a:defRPr sz="21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935956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4FEBD-B590-4EC6-A711-D99E3D2E1E7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506626"/>
          </a:xfrm>
          <a:prstGeom prst="rect">
            <a:avLst/>
          </a:prstGeom>
          <a:solidFill>
            <a:srgbClr val="003F72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04800"/>
            <a:ext cx="10972800" cy="1143000"/>
          </a:xfrm>
        </p:spPr>
        <p:txBody>
          <a:bodyPr>
            <a:normAutofit/>
          </a:bodyPr>
          <a:lstStyle>
            <a:lvl1pPr>
              <a:defRPr sz="21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465238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4FEBD-B590-4EC6-A711-D99E3D2E1E7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506626"/>
          </a:xfrm>
          <a:prstGeom prst="rect">
            <a:avLst/>
          </a:prstGeom>
          <a:solidFill>
            <a:srgbClr val="003F72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81200"/>
            <a:ext cx="10972800" cy="1143000"/>
          </a:xfrm>
        </p:spPr>
        <p:txBody>
          <a:bodyPr>
            <a:normAutofit/>
          </a:bodyPr>
          <a:lstStyle>
            <a:lvl1pPr>
              <a:defRPr sz="2700" b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81594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658F7-C6FB-4A0E-BFD3-2ABFA91356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19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4FEBD-B590-4EC6-A711-D99E3D2E1E7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758549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Last Modified: 6/27/2019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4FEBD-B590-4EC6-A711-D99E3D2E1E7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7220152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Last Modified: 6/27/2019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4FEBD-B590-4EC6-A711-D99E3D2E1E7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5380574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5376955"/>
            <a:ext cx="12192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714248" y="1694039"/>
            <a:ext cx="8852152" cy="1558035"/>
            <a:chOff x="966536" y="1694131"/>
            <a:chExt cx="6639114" cy="1558035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966536" y="1763943"/>
              <a:ext cx="2133600" cy="1488223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1500" b="1" spc="-100" dirty="0">
                  <a:solidFill>
                    <a:srgbClr val="003F72">
                      <a:lumMod val="50000"/>
                    </a:srgbClr>
                  </a:solidFill>
                  <a:latin typeface="Myriad Pro"/>
                  <a:cs typeface="Arial" panose="020B0604020202020204" pitchFamily="34" charset="0"/>
                </a:rPr>
                <a:t>VA</a:t>
              </a: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3383191" y="1763943"/>
              <a:ext cx="4222459" cy="130700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4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Employee Education System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3021618" y="1694131"/>
              <a:ext cx="12032" cy="1280160"/>
            </a:xfrm>
            <a:prstGeom prst="line">
              <a:avLst/>
            </a:prstGeom>
            <a:ln w="222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552" y="5644912"/>
            <a:ext cx="4064000" cy="82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86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Draft - Pre-Decisional Deliberative Document  Internal VA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5915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12192000" cy="731520"/>
          </a:xfrm>
          <a:prstGeom prst="rect">
            <a:avLst/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12192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Agenda</a:t>
            </a:r>
            <a:endParaRPr lang="en-US" sz="3600" u="sng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41832" y="1659466"/>
            <a:ext cx="11308337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 rtlCol="0">
            <a:spAutoFit/>
          </a:bodyPr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3591" y="2749897"/>
            <a:ext cx="10522964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lvl="1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</a:rPr>
              <a:t>Good News Story</a:t>
            </a:r>
          </a:p>
          <a:p>
            <a:pPr marL="0" lvl="1">
              <a:spcBef>
                <a:spcPts val="1200"/>
              </a:spcBef>
            </a:pP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3B5E68-2C29-477F-8153-8EC7DA6934A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919944" y="6356442"/>
            <a:ext cx="546802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Draft - Pre-Decisional Deliberative Document </a:t>
            </a:r>
          </a:p>
          <a:p>
            <a:pPr defTabSz="457200"/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Internal VA Use Only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8726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12192000" cy="731520"/>
          </a:xfrm>
          <a:prstGeom prst="rect">
            <a:avLst/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12192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A42A673-C650-414F-8418-1B68985FB53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919944" y="6356442"/>
            <a:ext cx="546802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Draft - Pre-Decisional Deliberative Document </a:t>
            </a:r>
          </a:p>
          <a:p>
            <a:pPr defTabSz="457200"/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Internal VA Use Only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3782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250441" y="640023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z="1200" smtClean="0">
                <a:solidFill>
                  <a:prstClr val="white"/>
                </a:solidFill>
              </a:rPr>
              <a:pPr/>
              <a:t>‹#›</a:t>
            </a:fld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F8665-3C02-41E8-8865-1F15AB4A245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919944" y="6356442"/>
            <a:ext cx="546802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Draft - Pre-Decisional Deliberative Document </a:t>
            </a:r>
          </a:p>
          <a:p>
            <a:pPr defTabSz="457200"/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Internal VA Use Only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6573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1"/>
            <a:ext cx="109728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76200"/>
            <a:ext cx="12192000" cy="731520"/>
          </a:xfrm>
          <a:prstGeom prst="rect">
            <a:avLst/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12192000" cy="731520"/>
          </a:xfrm>
        </p:spPr>
        <p:txBody>
          <a:bodyPr>
            <a:normAutofit/>
          </a:bodyPr>
          <a:lstStyle>
            <a:lvl1pPr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18DD317-322A-4E6D-915D-4E1180FF36F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919944" y="6356442"/>
            <a:ext cx="546802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Draft - Pre-Decisional Deliberative Document </a:t>
            </a:r>
          </a:p>
          <a:p>
            <a:pPr defTabSz="457200"/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Internal VA Use Only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180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12192000" cy="731520"/>
          </a:xfrm>
          <a:prstGeom prst="rect">
            <a:avLst/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12192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B1FCE1E-4271-4ADC-B994-A71B6DD5DA3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919944" y="6356442"/>
            <a:ext cx="546802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Draft - Pre-Decisional Deliberative Document </a:t>
            </a:r>
          </a:p>
          <a:p>
            <a:pPr defTabSz="457200"/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Internal VA Use Only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410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142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857" y="273056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6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169F60A-6710-4350-87AC-CD101AFD0A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919944" y="6356442"/>
            <a:ext cx="546802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Draft - Pre-Decisional Deliberative Document </a:t>
            </a:r>
          </a:p>
          <a:p>
            <a:pPr defTabSz="457200"/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Internal VA Use Only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7056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2F0F6CF-8908-4B69-8B8E-1D144A167DC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919944" y="6356442"/>
            <a:ext cx="546802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Draft - Pre-Decisional Deliberative Document </a:t>
            </a:r>
          </a:p>
          <a:p>
            <a:pPr defTabSz="457200"/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Internal VA Use Only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9488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4A6BB77-9D50-458D-832C-FB844B4E511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919944" y="6356442"/>
            <a:ext cx="546802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Draft - Pre-Decisional Deliberative Document </a:t>
            </a:r>
          </a:p>
          <a:p>
            <a:pPr defTabSz="457200"/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Internal VA Use Only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066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5376957"/>
            <a:ext cx="12192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714248" y="1694041"/>
            <a:ext cx="8852152" cy="1558035"/>
            <a:chOff x="966536" y="1694131"/>
            <a:chExt cx="6639114" cy="1558035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966536" y="1763943"/>
              <a:ext cx="2133600" cy="1488223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1500" b="1" spc="-100" dirty="0">
                  <a:solidFill>
                    <a:srgbClr val="003F72">
                      <a:lumMod val="50000"/>
                    </a:srgbClr>
                  </a:solidFill>
                  <a:latin typeface="Myriad Pro"/>
                  <a:cs typeface="Arial" panose="020B0604020202020204" pitchFamily="34" charset="0"/>
                </a:rPr>
                <a:t>VA</a:t>
              </a: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3383191" y="1763943"/>
              <a:ext cx="4222459" cy="130700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4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Employee Education System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3021618" y="1694131"/>
              <a:ext cx="12032" cy="1280160"/>
            </a:xfrm>
            <a:prstGeom prst="line">
              <a:avLst/>
            </a:prstGeom>
            <a:ln w="222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552" y="5644912"/>
            <a:ext cx="4064000" cy="82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6536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12192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12192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Agenda</a:t>
            </a:r>
            <a:endParaRPr lang="en-US" sz="3600" u="sng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41833" y="1659466"/>
            <a:ext cx="11308337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 rtlCol="0">
            <a:spAutoFit/>
          </a:bodyPr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3591" y="2749897"/>
            <a:ext cx="10522964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lvl="1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</a:rPr>
              <a:t>Good News Story</a:t>
            </a:r>
          </a:p>
          <a:p>
            <a:pPr marL="0" lvl="1">
              <a:spcBef>
                <a:spcPts val="1200"/>
              </a:spcBef>
            </a:pP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03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Draft - Pre-Decisional Deliberative Document  Internal VA Use Only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7748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12192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12192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8373376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250441" y="640023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z="1200" smtClean="0">
                <a:solidFill>
                  <a:prstClr val="white"/>
                </a:solidFill>
              </a:rPr>
              <a:pPr/>
              <a:t>‹#›</a:t>
            </a:fld>
            <a:endParaRPr lang="en-US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002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3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76200"/>
            <a:ext cx="12192000" cy="731520"/>
          </a:xfrm>
          <a:prstGeom prst="rect">
            <a:avLst/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12192000" cy="731520"/>
          </a:xfrm>
        </p:spPr>
        <p:txBody>
          <a:bodyPr>
            <a:normAutofit/>
          </a:bodyPr>
          <a:lstStyle>
            <a:lvl1pPr>
              <a:defRPr sz="25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36779877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12192000" cy="731520"/>
          </a:xfrm>
          <a:prstGeom prst="rect">
            <a:avLst/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12192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25515675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14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858" y="273058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8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899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526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447"/>
            <a:ext cx="3860800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ctr">
              <a:defRPr sz="105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2777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5376955"/>
            <a:ext cx="12192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714248" y="1694039"/>
            <a:ext cx="8852152" cy="1558035"/>
            <a:chOff x="966536" y="1694131"/>
            <a:chExt cx="6639114" cy="1558035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966536" y="1763943"/>
              <a:ext cx="2133600" cy="1488223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1500" b="1" spc="-100" dirty="0">
                  <a:solidFill>
                    <a:srgbClr val="003F72">
                      <a:lumMod val="50000"/>
                    </a:srgbClr>
                  </a:solidFill>
                  <a:latin typeface="Myriad Pro"/>
                  <a:cs typeface="Arial" panose="020B0604020202020204" pitchFamily="34" charset="0"/>
                </a:rPr>
                <a:t>VA</a:t>
              </a: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3383191" y="1763943"/>
              <a:ext cx="4222459" cy="130700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4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Employee Education System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3021618" y="1694131"/>
              <a:ext cx="12032" cy="1280160"/>
            </a:xfrm>
            <a:prstGeom prst="line">
              <a:avLst/>
            </a:prstGeom>
            <a:ln w="222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552" y="5644912"/>
            <a:ext cx="4064000" cy="82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9135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12192000" cy="731520"/>
          </a:xfrm>
          <a:prstGeom prst="rect">
            <a:avLst/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12192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Agenda</a:t>
            </a:r>
            <a:endParaRPr lang="en-US" sz="3600" u="sng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41832" y="1659466"/>
            <a:ext cx="11308337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 rtlCol="0">
            <a:spAutoFit/>
          </a:bodyPr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3591" y="2749897"/>
            <a:ext cx="10522964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lvl="1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</a:rPr>
              <a:t>Good News Story</a:t>
            </a:r>
          </a:p>
          <a:p>
            <a:pPr marL="0" lvl="1">
              <a:spcBef>
                <a:spcPts val="1200"/>
              </a:spcBef>
            </a:pP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3B5E68-2C29-477F-8153-8EC7DA6934A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919944" y="6356442"/>
            <a:ext cx="546802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Draft - Pre-Decisional Deliberative Document </a:t>
            </a:r>
          </a:p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Internal VA Use Only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1405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12192000" cy="731520"/>
          </a:xfrm>
          <a:prstGeom prst="rect">
            <a:avLst/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12192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A42A673-C650-414F-8418-1B68985FB53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919944" y="6356442"/>
            <a:ext cx="546802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Draft - Pre-Decisional Deliberative Document </a:t>
            </a:r>
          </a:p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Internal VA Use Only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6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Draft - Pre-Decisional Deliberative Document  Internal VA Use Only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4864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250441" y="640023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z="1200" smtClean="0">
                <a:solidFill>
                  <a:prstClr val="white"/>
                </a:solidFill>
              </a:rPr>
              <a:pPr/>
              <a:t>‹#›</a:t>
            </a:fld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F8665-3C02-41E8-8865-1F15AB4A245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919944" y="6356442"/>
            <a:ext cx="546802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Draft - Pre-Decisional Deliberative Document </a:t>
            </a:r>
          </a:p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Internal VA Use Only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4012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1"/>
            <a:ext cx="109728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76200"/>
            <a:ext cx="12192000" cy="731520"/>
          </a:xfrm>
          <a:prstGeom prst="rect">
            <a:avLst/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12192000" cy="731520"/>
          </a:xfrm>
        </p:spPr>
        <p:txBody>
          <a:bodyPr>
            <a:normAutofit/>
          </a:bodyPr>
          <a:lstStyle>
            <a:lvl1pPr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18DD317-322A-4E6D-915D-4E1180FF36F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919944" y="6356442"/>
            <a:ext cx="546802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Draft - Pre-Decisional Deliberative Document </a:t>
            </a:r>
          </a:p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Internal VA Use Only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2185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12192000" cy="731520"/>
          </a:xfrm>
          <a:prstGeom prst="rect">
            <a:avLst/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12192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B1FCE1E-4271-4ADC-B994-A71B6DD5DA3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919944" y="6356442"/>
            <a:ext cx="546802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Draft - Pre-Decisional Deliberative Document </a:t>
            </a:r>
          </a:p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Internal VA Use Only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2722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142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857" y="273056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6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169F60A-6710-4350-87AC-CD101AFD0A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919944" y="6356442"/>
            <a:ext cx="546802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Draft - Pre-Decisional Deliberative Document </a:t>
            </a:r>
          </a:p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Internal VA Use Only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787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2F0F6CF-8908-4B69-8B8E-1D144A167DC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919944" y="6356442"/>
            <a:ext cx="546802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Draft - Pre-Decisional Deliberative Document </a:t>
            </a:r>
          </a:p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Internal VA Use Only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6073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4A6BB77-9D50-458D-832C-FB844B4E511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919944" y="6356442"/>
            <a:ext cx="546802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Draft - Pre-Decisional Deliberative Document </a:t>
            </a:r>
          </a:p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Internal VA Use Only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3370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97152"/>
            <a:ext cx="10363200" cy="19842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4191000"/>
            <a:ext cx="8534400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Presentation for: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Date of briefing:</a:t>
            </a:r>
          </a:p>
          <a:p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250440" y="640023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z="1200" smtClean="0">
                <a:solidFill>
                  <a:prstClr val="white"/>
                </a:solidFill>
              </a:rPr>
              <a:pPr/>
              <a:t>‹#›</a:t>
            </a:fld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146628" y="457200"/>
            <a:ext cx="10363200" cy="1054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3200" dirty="0"/>
              <a:t>VETERANS HEALTH ADMINISTRATION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Draft - Pre-Decisional Deliberative Document </a:t>
            </a:r>
          </a:p>
          <a:p>
            <a:r>
              <a:rPr lang="it-IT"/>
              <a:t>Internal VA Use Only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4398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12192000" cy="762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8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it-IT"/>
              <a:t>Draft - Pre-Decisional Deliberative Document </a:t>
            </a:r>
          </a:p>
          <a:p>
            <a:r>
              <a:rPr lang="it-IT"/>
              <a:t>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31833717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it-IT"/>
              <a:t>Draft - Pre-Decisional Deliberative Document </a:t>
            </a:r>
          </a:p>
          <a:p>
            <a:r>
              <a:rPr lang="it-IT"/>
              <a:t>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32825277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it-IT"/>
              <a:t>Draft - Pre-Decisional Deliberative Document </a:t>
            </a:r>
          </a:p>
          <a:p>
            <a:r>
              <a:rPr lang="it-IT"/>
              <a:t>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322089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Draft - Pre-Decisional Deliberative Document  Internal VA Use Only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6514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it-IT"/>
              <a:t>Draft - Pre-Decisional Deliberative Document </a:t>
            </a:r>
          </a:p>
          <a:p>
            <a:r>
              <a:rPr lang="it-IT"/>
              <a:t>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31862719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2130426"/>
            <a:ext cx="9144000" cy="14700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886200"/>
            <a:ext cx="82296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DOCUMENT TYPE/STATUS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A5AC5-3E16-4E3C-A3B7-2737D5907A5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01746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98438"/>
            <a:ext cx="102616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20800" y="1143000"/>
            <a:ext cx="10261600" cy="5181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74782"/>
                </a:solidFill>
                <a:latin typeface="Georgia"/>
              </a:defRPr>
            </a:lvl1pPr>
            <a:lvl2pPr>
              <a:defRPr>
                <a:latin typeface="Georgia"/>
              </a:defRPr>
            </a:lvl2pPr>
            <a:lvl3pPr>
              <a:defRPr>
                <a:latin typeface="Georgia"/>
              </a:defRPr>
            </a:lvl3pPr>
            <a:lvl4pPr>
              <a:defRPr>
                <a:latin typeface="Georgia"/>
              </a:defRPr>
            </a:lvl4pPr>
            <a:lvl5pPr>
              <a:defRPr>
                <a:latin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DOCUMENT TYPE/STATUS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9F25A-84D3-4F9E-BD6A-3ADD05BBF9F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04910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09600" y="6553200"/>
            <a:ext cx="2844800" cy="304800"/>
          </a:xfrm>
        </p:spPr>
        <p:txBody>
          <a:bodyPr/>
          <a:lstStyle>
            <a:lvl1pPr>
              <a:defRPr>
                <a:solidFill>
                  <a:srgbClr val="174782"/>
                </a:solidFill>
              </a:defRPr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62400" y="6553200"/>
            <a:ext cx="5181600" cy="304800"/>
          </a:xfrm>
        </p:spPr>
        <p:txBody>
          <a:bodyPr/>
          <a:lstStyle>
            <a:lvl1pPr>
              <a:defRPr>
                <a:solidFill>
                  <a:srgbClr val="174782"/>
                </a:solidFill>
              </a:defRPr>
            </a:lvl1pPr>
          </a:lstStyle>
          <a:p>
            <a:pPr>
              <a:defRPr/>
            </a:pPr>
            <a:r>
              <a:rPr lang="en-US" dirty="0"/>
              <a:t>DOCUMENT TYPE/STATUS</a:t>
            </a:r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737600" y="6553200"/>
            <a:ext cx="2844800" cy="304800"/>
          </a:xfrm>
        </p:spPr>
        <p:txBody>
          <a:bodyPr/>
          <a:lstStyle>
            <a:lvl1pPr>
              <a:defRPr>
                <a:solidFill>
                  <a:srgbClr val="174782"/>
                </a:solidFill>
              </a:defRPr>
            </a:lvl1pPr>
          </a:lstStyle>
          <a:p>
            <a:fld id="{A829F25A-84D3-4F9E-BD6A-3ADD05BBF9F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2312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09600" y="6553200"/>
            <a:ext cx="28448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62400" y="6553200"/>
            <a:ext cx="5181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DOCUMENT TYPE/STATUS</a:t>
            </a:r>
          </a:p>
        </p:txBody>
      </p:sp>
      <p:sp>
        <p:nvSpPr>
          <p:cNvPr id="1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737600" y="6553200"/>
            <a:ext cx="2844800" cy="304800"/>
          </a:xfrm>
        </p:spPr>
        <p:txBody>
          <a:bodyPr/>
          <a:lstStyle>
            <a:lvl1pPr>
              <a:defRPr/>
            </a:lvl1pPr>
          </a:lstStyle>
          <a:p>
            <a:fld id="{A829F25A-84D3-4F9E-BD6A-3ADD05BBF9F6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22400" y="1143000"/>
            <a:ext cx="50292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quarter" idx="14"/>
          </p:nvPr>
        </p:nvSpPr>
        <p:spPr>
          <a:xfrm>
            <a:off x="6705600" y="1143000"/>
            <a:ext cx="50292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20800" y="198438"/>
            <a:ext cx="102616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386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8"/>
          <p:cNvSpPr>
            <a:spLocks noGrp="1"/>
          </p:cNvSpPr>
          <p:nvPr>
            <p:ph type="dt" sz="half" idx="10"/>
          </p:nvPr>
        </p:nvSpPr>
        <p:spPr>
          <a:xfrm>
            <a:off x="609600" y="6553200"/>
            <a:ext cx="28448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1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62400" y="6553200"/>
            <a:ext cx="5181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DOCUMENT TYPE/STATUS</a:t>
            </a:r>
          </a:p>
        </p:txBody>
      </p:sp>
      <p:sp>
        <p:nvSpPr>
          <p:cNvPr id="1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737600" y="6553200"/>
            <a:ext cx="2844800" cy="304800"/>
          </a:xfrm>
        </p:spPr>
        <p:txBody>
          <a:bodyPr/>
          <a:lstStyle>
            <a:lvl1pPr>
              <a:defRPr/>
            </a:lvl1pPr>
          </a:lstStyle>
          <a:p>
            <a:fld id="{A829F25A-84D3-4F9E-BD6A-3ADD05BBF9F6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3"/>
          </p:nvPr>
        </p:nvSpPr>
        <p:spPr>
          <a:xfrm>
            <a:off x="1320800" y="1143000"/>
            <a:ext cx="4775200" cy="510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99200" y="5562600"/>
            <a:ext cx="5158317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174782"/>
                </a:solidFill>
              </a:defRPr>
            </a:lvl1pPr>
            <a:lvl2pPr>
              <a:defRPr sz="1400">
                <a:solidFill>
                  <a:srgbClr val="174782"/>
                </a:solidFill>
              </a:defRPr>
            </a:lvl2pPr>
            <a:lvl3pPr>
              <a:defRPr sz="1400">
                <a:solidFill>
                  <a:srgbClr val="174782"/>
                </a:solidFill>
              </a:defRPr>
            </a:lvl3pPr>
            <a:lvl4pPr>
              <a:defRPr sz="1400">
                <a:solidFill>
                  <a:srgbClr val="174782"/>
                </a:solidFill>
              </a:defRPr>
            </a:lvl4pPr>
            <a:lvl5pPr>
              <a:defRPr sz="1400">
                <a:solidFill>
                  <a:srgbClr val="174782"/>
                </a:solidFill>
              </a:defRPr>
            </a:lvl5pPr>
          </a:lstStyle>
          <a:p>
            <a:pPr lvl="0"/>
            <a:r>
              <a:rPr lang="en-US" dirty="0"/>
              <a:t>Image caption 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99200" y="1143000"/>
            <a:ext cx="5181600" cy="4343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20800" y="198438"/>
            <a:ext cx="102616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579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8"/>
          <p:cNvSpPr>
            <a:spLocks noGrp="1"/>
          </p:cNvSpPr>
          <p:nvPr>
            <p:ph type="dt" sz="half" idx="10"/>
          </p:nvPr>
        </p:nvSpPr>
        <p:spPr>
          <a:xfrm>
            <a:off x="609600" y="6553200"/>
            <a:ext cx="28448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62400" y="6553200"/>
            <a:ext cx="5181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DOCUMENT TYPE/STATUS</a:t>
            </a:r>
          </a:p>
        </p:txBody>
      </p:sp>
      <p:sp>
        <p:nvSpPr>
          <p:cNvPr id="17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737600" y="6553200"/>
            <a:ext cx="2844800" cy="304800"/>
          </a:xfrm>
        </p:spPr>
        <p:txBody>
          <a:bodyPr/>
          <a:lstStyle>
            <a:lvl1pPr>
              <a:defRPr/>
            </a:lvl1pPr>
          </a:lstStyle>
          <a:p>
            <a:fld id="{A829F25A-84D3-4F9E-BD6A-3ADD05BBF9F6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3"/>
          </p:nvPr>
        </p:nvSpPr>
        <p:spPr>
          <a:xfrm>
            <a:off x="1219200" y="4038600"/>
            <a:ext cx="10363200" cy="2362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1219200" y="1066800"/>
            <a:ext cx="4978400" cy="289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6400800" y="1066800"/>
            <a:ext cx="5181600" cy="289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20800" y="198438"/>
            <a:ext cx="102616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2380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219200" y="4038600"/>
            <a:ext cx="10363200" cy="2362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DOCUMENT TYPE/STATUS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9FBEEDD-0B05-4B03-823B-B7B914ED2C1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1219200" y="1066800"/>
            <a:ext cx="3352800" cy="289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2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4724400" y="1066800"/>
            <a:ext cx="3352800" cy="289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8229600" y="1066800"/>
            <a:ext cx="3352800" cy="289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20800" y="198438"/>
            <a:ext cx="102616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9214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16000" y="1371600"/>
            <a:ext cx="10261600" cy="502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62938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/>
              <a:t>Draft - Pre-Decisional Deliberative Document  Internal VA Use Only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701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Draft - Pre-Decisional Deliberative Document  Internal VA Use Only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34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Draft - Pre-Decisional Deliberative Document  Internal VA Use Only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865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1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64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Draft - Pre-Decisional Deliberative Document  Internal VA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0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  <p:sldLayoutId id="2147484238" r:id="rId12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609600" y="6553200"/>
            <a:ext cx="28448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en-US" dirty="0"/>
              <a:t>June 2019</a:t>
            </a: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962400" y="6553200"/>
            <a:ext cx="5181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  <a:latin typeface="Georgia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en-US" dirty="0"/>
              <a:t>VA Caregiver Support Program </a:t>
            </a: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737600" y="6553200"/>
            <a:ext cx="28448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9FBEEDD-0B05-4B03-823B-B7B914ED2C1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963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135305"/>
            <a:ext cx="12192000" cy="731838"/>
          </a:xfrm>
          <a:prstGeom prst="rect">
            <a:avLst/>
          </a:prstGeom>
          <a:solidFill>
            <a:srgbClr val="1735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965" y="6266034"/>
            <a:ext cx="2946400" cy="4919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0440" y="640014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734FEBD-B590-4EC6-A711-D99E3D2E1E7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7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172200"/>
            <a:ext cx="2716744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92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</p:sldLayoutIdLst>
  <p:hf hdr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9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681"/>
            <a:ext cx="12192000" cy="7318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400233"/>
            <a:ext cx="512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172200"/>
            <a:ext cx="2716744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Seal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46" y="6184206"/>
            <a:ext cx="3417455" cy="64170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5C60CE5-3E88-4188-BEF8-EEE47CD10D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9944" y="6356442"/>
            <a:ext cx="546802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Draft - Pre-Decisional Deliberative Document </a:t>
            </a:r>
          </a:p>
          <a:p>
            <a:pPr defTabSz="457200"/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Internal VA Use Only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82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9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683"/>
            <a:ext cx="12192000" cy="7318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400235"/>
            <a:ext cx="512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172200"/>
            <a:ext cx="2716744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Seal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47" y="6184206"/>
            <a:ext cx="3417455" cy="64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1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75" r:id="rId7"/>
    <p:sldLayoutId id="2147484276" r:id="rId8"/>
    <p:sldLayoutId id="2147484277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9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681"/>
            <a:ext cx="12192000" cy="7318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400233"/>
            <a:ext cx="512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172200"/>
            <a:ext cx="2716744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Seal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46" y="6184206"/>
            <a:ext cx="3417455" cy="64170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5C60CE5-3E88-4188-BEF8-EEE47CD10D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9944" y="6356442"/>
            <a:ext cx="546802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Draft - Pre-Decisional Deliberative Document </a:t>
            </a:r>
          </a:p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Internal VA Use Only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6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40677"/>
            <a:ext cx="12192000" cy="73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9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965" y="6271406"/>
            <a:ext cx="2946400" cy="4919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9250440" y="640023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172200"/>
            <a:ext cx="2716744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9944" y="6356442"/>
            <a:ext cx="5468021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/>
              <a:t>Draft - Pre-Decisional Deliberative Document </a:t>
            </a:r>
          </a:p>
          <a:p>
            <a:r>
              <a:rPr lang="it-IT"/>
              <a:t>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209685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90" r:id="rId2"/>
    <p:sldLayoutId id="2147484291" r:id="rId3"/>
    <p:sldLayoutId id="2147484292" r:id="rId4"/>
    <p:sldLayoutId id="2147484293" r:id="rId5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609600" y="6553200"/>
            <a:ext cx="28448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962400" y="6553200"/>
            <a:ext cx="5181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  <a:latin typeface="Georgia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en-US" dirty="0"/>
              <a:t>DOCUMENT TYPE/STATUS</a:t>
            </a: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737600" y="6553200"/>
            <a:ext cx="28448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9FBEEDD-0B05-4B03-823B-B7B914ED2C1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803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giver.va.gov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a.buildingbettercaregivers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2948B-339D-4E3E-83D3-3794D6607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175" y="1684807"/>
            <a:ext cx="11151853" cy="1928548"/>
          </a:xfrm>
        </p:spPr>
        <p:txBody>
          <a:bodyPr/>
          <a:lstStyle/>
          <a:p>
            <a:pPr algn="ctr"/>
            <a:b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VA Central Iowa </a:t>
            </a:r>
            <a:b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Health Care System </a:t>
            </a:r>
            <a:b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Caregiver Support Program</a:t>
            </a:r>
            <a:b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17CAFD9-F026-4A10-8A7A-EC59E5C5E52A}"/>
              </a:ext>
            </a:extLst>
          </p:cNvPr>
          <p:cNvSpPr txBox="1">
            <a:spLocks/>
          </p:cNvSpPr>
          <p:nvPr/>
        </p:nvSpPr>
        <p:spPr>
          <a:xfrm>
            <a:off x="1524000" y="4512228"/>
            <a:ext cx="9144000" cy="2345772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Georgia"/>
                <a:ea typeface="ヒラギノ角ゴ Pro W3" charset="-128"/>
                <a:cs typeface="ヒラギノ角ゴ Pro W3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041A34B-7187-4D7B-AC3F-5531C7DCE5A9}"/>
              </a:ext>
            </a:extLst>
          </p:cNvPr>
          <p:cNvSpPr txBox="1">
            <a:spLocks/>
          </p:cNvSpPr>
          <p:nvPr/>
        </p:nvSpPr>
        <p:spPr>
          <a:xfrm>
            <a:off x="6187441" y="5362071"/>
            <a:ext cx="5660430" cy="149592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Georgia"/>
                <a:ea typeface="ヒラギノ角ゴ Pro W3" charset="-128"/>
                <a:cs typeface="ヒラギノ角ゴ Pro W3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b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41454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5B2133-530D-4986-965E-DE1E9D1D7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3"/>
            <a:ext cx="10972800" cy="482830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500" dirty="0"/>
              <a:t>Caregiver Support Line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5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3500" dirty="0"/>
              <a:t>1-855-260-3274</a:t>
            </a:r>
          </a:p>
          <a:p>
            <a:pPr marL="0" indent="0" algn="ctr">
              <a:buNone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500" dirty="0"/>
              <a:t>VA clinical social workers respond to calls from caregivers, Veterans, and community agencies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500" dirty="0"/>
              <a:t>Provide information about available resources, offer supportive counseling, and connect callers to their local Caregiver Support Coordinator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32F5BE-5F86-439B-96AF-09BBF7310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587940-11FA-4999-8D89-846215091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prstClr val="white"/>
                </a:solidFill>
              </a:rPr>
              <a:t>National Resource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37338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5B2133-530D-4986-965E-DE1E9D1D7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3"/>
            <a:ext cx="10972800" cy="48283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dirty="0"/>
              <a:t>Caregiver Support Line Telephone Education Groups</a:t>
            </a:r>
          </a:p>
          <a:p>
            <a:pPr marL="0" indent="0" algn="ctr">
              <a:buNone/>
            </a:pPr>
            <a:endParaRPr lang="en-US" sz="35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500" dirty="0"/>
              <a:t>Offers monthly telephone educational calls for Caregiver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500" dirty="0"/>
              <a:t>Educational theme is “Care for the Caregiver” with topics changing monthly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500" dirty="0"/>
              <a:t>Both English (monthly) and Spanish (quarterly) support calls are offered.</a:t>
            </a:r>
          </a:p>
          <a:p>
            <a:pPr algn="ctr"/>
            <a:endParaRPr lang="en-US" sz="2500" dirty="0"/>
          </a:p>
          <a:p>
            <a:pPr marL="0" indent="0" algn="ctr">
              <a:buNone/>
            </a:pP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32F5BE-5F86-439B-96AF-09BBF7310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587940-11FA-4999-8D89-846215091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prstClr val="white"/>
                </a:solidFill>
              </a:rPr>
              <a:t>National Resource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55126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A1047D-2096-6665-5E8E-ACE911E4F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dirty="0"/>
              <a:t>VA S.A.V.E. for Caregivers Training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Virtual training offered twice a year which teaches caregivers how to recognize warning signs for suicide risk and connect veterans in distress to help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Information is given on resources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And overview is given on PGCSS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Time is given for a mindfulness skill for self-care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7CA4F5-8CFF-6C1D-6C55-54842E4E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C6F026-E9DF-9244-E857-715A8D459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prstClr val="white"/>
                </a:solidFill>
              </a:rPr>
              <a:t>National Resources Offered at Local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592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5B2133-530D-4986-965E-DE1E9D1D7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3"/>
            <a:ext cx="10972800" cy="482830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5600" dirty="0"/>
              <a:t>Resources for Enhancing All Caregivers Health (REACH) VA</a:t>
            </a:r>
          </a:p>
          <a:p>
            <a:pPr marL="0" indent="0" algn="ctr">
              <a:buNone/>
            </a:pP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Evidenced based intervention delivered by VA clinical staff, via individual or group sessions.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Provides support to stressed and burdened caregivers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Serves Caregivers of Veterans with dementia, spinal cord injury, MS, PTSD and ALS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Can be delivered by phone, telehealth, or face-to-face</a:t>
            </a:r>
          </a:p>
          <a:p>
            <a:pPr marL="0" indent="0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32F5BE-5F86-439B-96AF-09BBF7310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587940-11FA-4999-8D89-846215091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prstClr val="white"/>
                </a:solidFill>
              </a:rPr>
              <a:t>National Resources Offered at Local Level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85330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7DCB49-EB33-28C1-6747-8212CAF92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Caregivers FIRST</a:t>
            </a:r>
          </a:p>
          <a:p>
            <a:r>
              <a:rPr lang="en-US" sz="3200" dirty="0"/>
              <a:t>Evidence-based program</a:t>
            </a:r>
          </a:p>
          <a:p>
            <a:r>
              <a:rPr lang="en-US" sz="3200" dirty="0"/>
              <a:t>Caregiver skills group training program with the goal of connecting caregivers with each other and resources to help them feel confident and supported in caregiving role</a:t>
            </a:r>
          </a:p>
          <a:p>
            <a:r>
              <a:rPr lang="en-US" sz="3200" dirty="0"/>
              <a:t>Topics range from hands-0n and shared decision-making strategies, coping skills, support-seeking skills, and navigating the VA system</a:t>
            </a:r>
          </a:p>
          <a:p>
            <a:r>
              <a:rPr lang="en-US" sz="3200" dirty="0"/>
              <a:t>Caregivers get a workbook </a:t>
            </a:r>
          </a:p>
          <a:p>
            <a:r>
              <a:rPr lang="en-US" sz="3200" dirty="0"/>
              <a:t>Virtual and telephone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686490-5461-2BF8-0D0A-30B3E3973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66D841-E437-3459-AB02-2AE235BFB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prstClr val="white"/>
                </a:solidFill>
              </a:rPr>
              <a:t>National Resource Offered at Local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503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BB2186-EE8C-BC4A-7E33-847782B3D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Caregiver Health and Wellbeing Coaching</a:t>
            </a:r>
          </a:p>
          <a:p>
            <a:r>
              <a:rPr lang="en-US" dirty="0"/>
              <a:t>The caregiver and a CSP staff trained in Caregiver Health and Wellbeing Coaching partner to implement a plan to enhance overall physical, emotional, and mental health</a:t>
            </a:r>
          </a:p>
          <a:p>
            <a:r>
              <a:rPr lang="en-US" dirty="0"/>
              <a:t>The coach will use a guiding helping style which places the focus on the caregiver and caregivers needs</a:t>
            </a:r>
          </a:p>
          <a:p>
            <a:r>
              <a:rPr lang="en-US" dirty="0"/>
              <a:t>Caregiver Health and Wellbeing Coaching is based on VA’s cutting-edge Whole Health approach, which focuses on what matters to you, not what’s the matter with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C4D742-FFE9-7E2D-EA74-530E48D3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04B1E9-96BC-30D7-435A-5C2C758BE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prstClr val="white"/>
                </a:solidFill>
              </a:rPr>
              <a:t>National Resource Offered at Local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582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7AF7CC-79C3-CDFA-9B72-77FB307ED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Caregiver Support Group is held in-person</a:t>
            </a:r>
            <a:r>
              <a:rPr lang="en-US" dirty="0"/>
              <a:t> and </a:t>
            </a:r>
            <a:r>
              <a:rPr lang="en-US" sz="3200" dirty="0"/>
              <a:t>telephone/virtual on the second and fourth Tuesdays of each month. This group is intended for all caregivers. This is an open group, and caregivers can attend as they are able.</a:t>
            </a:r>
          </a:p>
          <a:p>
            <a:endParaRPr lang="en-US" sz="3200" dirty="0"/>
          </a:p>
          <a:p>
            <a:r>
              <a:rPr lang="en-US" sz="3200" dirty="0"/>
              <a:t>PTSD Support Group held virtual/telephone the second and </a:t>
            </a:r>
            <a:r>
              <a:rPr lang="en-US" sz="3200"/>
              <a:t>fourth Thursdays </a:t>
            </a:r>
            <a:r>
              <a:rPr lang="en-US" sz="3200" dirty="0"/>
              <a:t>of each month from 5:30-6:30 pm. This group is intended for those who care for a veteran with PTSD. This is an open group.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7E1539-F95B-6222-D1A0-CAFB4F424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1AE91B-13F0-D992-5A91-77541776F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Resources</a:t>
            </a:r>
          </a:p>
        </p:txBody>
      </p:sp>
    </p:spTree>
    <p:extLst>
      <p:ext uri="{BB962C8B-B14F-4D97-AF65-F5344CB8AC3E}">
        <p14:creationId xmlns:p14="http://schemas.microsoft.com/office/powerpoint/2010/main" val="1519857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5C7435-34E6-8E45-9EC9-19E48F40A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dirty="0"/>
              <a:t>Program of Comprehensive Assistance For Family Caregivers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2FCC22-4D0F-24F5-B31E-2C1C1DEF3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D49254-2DFF-2F93-E124-B2A681001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PCAFC</a:t>
            </a:r>
          </a:p>
        </p:txBody>
      </p:sp>
    </p:spTree>
    <p:extLst>
      <p:ext uri="{BB962C8B-B14F-4D97-AF65-F5344CB8AC3E}">
        <p14:creationId xmlns:p14="http://schemas.microsoft.com/office/powerpoint/2010/main" val="949069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636907" y="5445962"/>
            <a:ext cx="938273" cy="194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662" dirty="0">
                <a:solidFill>
                  <a:prstClr val="white"/>
                </a:solidFill>
                <a:latin typeface="Calibri"/>
              </a:rPr>
              <a:t>See Slide Notes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D0BD99-50EB-48B0-92CC-EB2292424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Program of Comprehensive Assistance for Family Caregivers (PCAFC)</a:t>
            </a:r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1659AEEC-7846-49D7-8F9F-E7D9F3ABB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0800" y="6400235"/>
            <a:ext cx="384630" cy="365125"/>
          </a:xfrm>
        </p:spPr>
        <p:txBody>
          <a:bodyPr/>
          <a:lstStyle/>
          <a:p>
            <a:pPr defTabSz="914400"/>
            <a:fld id="{D983F1FA-211D-3044-9E35-958DFBC26156}" type="slidenum">
              <a: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/>
              <a:t>18</a:t>
            </a:fld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8B6437-1BB7-4C3B-8168-F4449548CA90}"/>
              </a:ext>
            </a:extLst>
          </p:cNvPr>
          <p:cNvSpPr txBox="1"/>
          <p:nvPr/>
        </p:nvSpPr>
        <p:spPr>
          <a:xfrm>
            <a:off x="339213" y="914400"/>
            <a:ext cx="1151849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>
              <a:spcAft>
                <a:spcPts val="338"/>
              </a:spcAft>
              <a:defRPr/>
            </a:pPr>
            <a:r>
              <a:rPr lang="en-US" sz="2000" dirty="0">
                <a:ea typeface="Calibri" panose="020F0502020204030204" pitchFamily="34" charset="0"/>
              </a:rPr>
              <a:t>						</a:t>
            </a:r>
            <a:r>
              <a:rPr lang="en-US" sz="4000" b="1" dirty="0">
                <a:ea typeface="Calibri" panose="020F0502020204030204" pitchFamily="34" charset="0"/>
              </a:rPr>
              <a:t>Eligibility</a:t>
            </a:r>
          </a:p>
          <a:p>
            <a:pPr lvl="3">
              <a:spcAft>
                <a:spcPts val="338"/>
              </a:spcAft>
              <a:defRPr/>
            </a:pPr>
            <a:endParaRPr lang="en-US" sz="2000" b="1" dirty="0">
              <a:ea typeface="Calibri" panose="020F0502020204030204" pitchFamily="34" charset="0"/>
            </a:endParaRPr>
          </a:p>
          <a:p>
            <a:pPr marL="257175" indent="-257175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Calibri" panose="020F0502020204030204" pitchFamily="34" charset="0"/>
              </a:rPr>
              <a:t>The Veteran must have a serious injury incurred or aggravated within the specified phased expansion date. </a:t>
            </a:r>
            <a:r>
              <a:rPr lang="en-US" sz="2000" i="1" dirty="0"/>
              <a:t>Serious injury</a:t>
            </a:r>
            <a:r>
              <a:rPr lang="en-US" sz="2000" dirty="0"/>
              <a:t> means any service-connected disability that (1) is rated at 70 percent or more by VA, or (2) combined with any other service-connected disability or disabilities, is rated at 70 percent or more by VA.</a:t>
            </a:r>
          </a:p>
          <a:p>
            <a:pPr>
              <a:spcBef>
                <a:spcPts val="0"/>
              </a:spcBef>
              <a:spcAft>
                <a:spcPts val="338"/>
              </a:spcAft>
              <a:defRPr/>
            </a:pPr>
            <a:endParaRPr lang="en-US" sz="2000" dirty="0">
              <a:ea typeface="Calibri" panose="020F0502020204030204" pitchFamily="34" charset="0"/>
            </a:endParaRPr>
          </a:p>
          <a:p>
            <a:pPr marL="257175" indent="-257175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Calibri" panose="020F0502020204030204" pitchFamily="34" charset="0"/>
              </a:rPr>
              <a:t>The Veteran </a:t>
            </a:r>
            <a:r>
              <a:rPr lang="en-US" sz="2000" b="1" dirty="0">
                <a:ea typeface="Calibri" panose="020F0502020204030204" pitchFamily="34" charset="0"/>
              </a:rPr>
              <a:t>must need in-person personal care services </a:t>
            </a:r>
            <a:r>
              <a:rPr lang="en-US" sz="2000" dirty="0">
                <a:ea typeface="Calibri" panose="020F0502020204030204" pitchFamily="34" charset="0"/>
              </a:rPr>
              <a:t>for a minimum of six (6) continuous months based on one or more of the following:</a:t>
            </a:r>
            <a:r>
              <a:rPr lang="en-US" sz="2000" b="1" dirty="0">
                <a:solidFill>
                  <a:srgbClr val="2E2E2E"/>
                </a:solidFill>
              </a:rPr>
              <a:t> </a:t>
            </a:r>
          </a:p>
          <a:p>
            <a:pPr marL="483489" lvl="3" indent="0">
              <a:spcBef>
                <a:spcPts val="0"/>
              </a:spcBef>
              <a:spcAft>
                <a:spcPts val="338"/>
              </a:spcAft>
              <a:buNone/>
              <a:defRPr/>
            </a:pPr>
            <a:r>
              <a:rPr lang="en-US" sz="2000" b="1" dirty="0">
                <a:solidFill>
                  <a:srgbClr val="2E2E2E"/>
                </a:solidFill>
              </a:rPr>
              <a:t>- </a:t>
            </a:r>
            <a:r>
              <a:rPr lang="en-US" sz="2000" dirty="0">
                <a:solidFill>
                  <a:srgbClr val="2E2E2E"/>
                </a:solidFill>
              </a:rPr>
              <a:t>An inability to perform an activity of daily living. </a:t>
            </a:r>
            <a:br>
              <a:rPr lang="en-US" sz="2000" dirty="0"/>
            </a:br>
            <a:r>
              <a:rPr lang="en-US" sz="2000" b="1" dirty="0">
                <a:solidFill>
                  <a:srgbClr val="2E2E2E"/>
                </a:solidFill>
              </a:rPr>
              <a:t>- </a:t>
            </a:r>
            <a:r>
              <a:rPr lang="en-US" sz="2000" dirty="0">
                <a:solidFill>
                  <a:srgbClr val="2E2E2E"/>
                </a:solidFill>
              </a:rPr>
              <a:t>A need for supervision or protection based on symptoms or residuals of neurological or other impairment or injury; or</a:t>
            </a:r>
            <a:br>
              <a:rPr lang="en-US" sz="2000" dirty="0"/>
            </a:br>
            <a:r>
              <a:rPr lang="en-US" sz="2000" b="1" dirty="0">
                <a:solidFill>
                  <a:srgbClr val="2E2E2E"/>
                </a:solidFill>
              </a:rPr>
              <a:t>-</a:t>
            </a:r>
            <a:r>
              <a:rPr lang="en-US" sz="2000" dirty="0">
                <a:solidFill>
                  <a:srgbClr val="2E2E2E"/>
                </a:solidFill>
              </a:rPr>
              <a:t> A need for regular or extensive instruction or supervision without which the ability of the Veteran to function in daily life, would be seriously impaired.  </a:t>
            </a:r>
          </a:p>
          <a:p>
            <a:pPr marL="483489" lvl="3" indent="0">
              <a:spcBef>
                <a:spcPts val="0"/>
              </a:spcBef>
              <a:spcAft>
                <a:spcPts val="338"/>
              </a:spcAft>
              <a:buNone/>
              <a:defRPr/>
            </a:pPr>
            <a:endParaRPr lang="en-US" sz="20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51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636907" y="5445962"/>
            <a:ext cx="938273" cy="194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662" dirty="0">
                <a:solidFill>
                  <a:prstClr val="white"/>
                </a:solidFill>
                <a:latin typeface="Calibri"/>
              </a:rPr>
              <a:t>See Slide Notes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D0BD99-50EB-48B0-92CC-EB2292424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Program of Comprehensive Assistance for Family Caregivers (PCAFC)</a:t>
            </a:r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1659AEEC-7846-49D7-8F9F-E7D9F3ABB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0800" y="6400235"/>
            <a:ext cx="384630" cy="365125"/>
          </a:xfrm>
        </p:spPr>
        <p:txBody>
          <a:bodyPr/>
          <a:lstStyle/>
          <a:p>
            <a:pPr defTabSz="914400"/>
            <a:fld id="{D983F1FA-211D-3044-9E35-958DFBC26156}" type="slidenum">
              <a: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/>
              <a:t>19</a:t>
            </a:fld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8B6437-1BB7-4C3B-8168-F4449548CA90}"/>
              </a:ext>
            </a:extLst>
          </p:cNvPr>
          <p:cNvSpPr txBox="1"/>
          <p:nvPr/>
        </p:nvSpPr>
        <p:spPr>
          <a:xfrm>
            <a:off x="339213" y="914400"/>
            <a:ext cx="11518490" cy="5261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300" dirty="0"/>
              <a:t>In addition to all services under the General Program, eligible Caregivers may also receive: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/>
              <a:t>Financial monthly stipend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OPM GS Annual Rate for GS 4, Step 1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/>
              <a:t>Level 2: For an eligible Veteran who is determined to be unable to self-sustain in the community, the Primary Family Caregiver’s stipend amount will be 100% of the monthly stipend rate.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/>
              <a:t>Level 1: For an eligible Veteran who is determined to be unable to self-self sustain in the community, the Primary Family Caregiver’s stipend amount will be 62.5% of the monthly stipend rate.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b="1" dirty="0"/>
              <a:t>*Legacy Participants are on a 3-tier system</a:t>
            </a:r>
          </a:p>
          <a:p>
            <a:pPr lvl="3"/>
            <a:endParaRPr lang="en-US" b="1" dirty="0"/>
          </a:p>
          <a:p>
            <a:pPr marL="649605" lvl="1" indent="-192405">
              <a:lnSpc>
                <a:spcPct val="107000"/>
              </a:lnSpc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/>
                <a:cs typeface="Arial"/>
              </a:rPr>
              <a:t>  Counseling/ Virtual Psychotherapy Program for Caregivers (VPPC)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/>
              <a:t>Enhanced Respite care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/>
              <a:t>Legal and financial planning services for Primary Family Caregivers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/>
              <a:t>Access to health care through CHAMPVA, if eligible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/>
              <a:t>Beneficiary travel benefits*</a:t>
            </a:r>
            <a:endParaRPr lang="en-US" sz="2400" i="1" dirty="0"/>
          </a:p>
          <a:p>
            <a:pPr lvl="1" algn="r"/>
            <a:r>
              <a:rPr lang="en-US" sz="2400" i="1" dirty="0"/>
              <a:t>*  Please see PCAFC staff for specifics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00358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FCB2B2-2D60-43F4-92ED-6A4ECCE62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CD1DE9-9BAD-4A49-BB46-9DB45124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3000" dirty="0"/>
              <a:t>Overview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C0CAE19-1304-4E1D-9EE5-8192A7B7B4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1459" y="1409742"/>
            <a:ext cx="10649082" cy="35162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Introduction to VA Caregiver Support Program</a:t>
            </a:r>
          </a:p>
          <a:p>
            <a:pPr marL="0" indent="0">
              <a:buNone/>
            </a:pPr>
            <a:endParaRPr lang="en-US" sz="15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Program of General Caregiver Support Services (PGCSS)</a:t>
            </a:r>
          </a:p>
          <a:p>
            <a:pPr marL="0" indent="0">
              <a:buNone/>
            </a:pPr>
            <a:endParaRPr lang="en-US" sz="15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Program of Comprehensive Assistance for Family Caregivers (PCAFC)</a:t>
            </a:r>
          </a:p>
        </p:txBody>
      </p:sp>
    </p:spTree>
    <p:extLst>
      <p:ext uri="{BB962C8B-B14F-4D97-AF65-F5344CB8AC3E}">
        <p14:creationId xmlns:p14="http://schemas.microsoft.com/office/powerpoint/2010/main" val="942682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FCB2B2-2D60-43F4-92ED-6A4ECCE62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CD1DE9-9BAD-4A49-BB46-9DB45124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3000" dirty="0"/>
              <a:t>PCAFC - What about those already approved?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C0CAE19-1304-4E1D-9EE5-8192A7B7B4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900" y="800100"/>
            <a:ext cx="11668125" cy="52768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Legacy Participants: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Veteran and Caregivers enrolled in the PCAFC prior to 10/01/20.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900" dirty="0"/>
              <a:t>VA Central Office continues to review and examine the Program of Comprehensive Assistance for Family Caregivers (PCAFC) eligibility criteria.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900" dirty="0"/>
              <a:t>VA will not remove anyone from the program or decrease any support based on reassessments before re-examination of our current eligibility criteria.  Changes will be considered if necessary.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884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636907" y="5445962"/>
            <a:ext cx="938273" cy="194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662" dirty="0">
                <a:solidFill>
                  <a:prstClr val="white"/>
                </a:solidFill>
                <a:latin typeface="Calibri"/>
              </a:rPr>
              <a:t>See Slide Notes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D0BD99-50EB-48B0-92CC-EB2292424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How to Apply to PCAFC</a:t>
            </a:r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1659AEEC-7846-49D7-8F9F-E7D9F3ABB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0800" y="6400235"/>
            <a:ext cx="384630" cy="365125"/>
          </a:xfrm>
        </p:spPr>
        <p:txBody>
          <a:bodyPr/>
          <a:lstStyle/>
          <a:p>
            <a:pPr defTabSz="914400"/>
            <a:fld id="{D983F1FA-211D-3044-9E35-958DFBC26156}" type="slidenum">
              <a: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/>
              <a:t>21</a:t>
            </a:fld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8B6437-1BB7-4C3B-8168-F4449548CA90}"/>
              </a:ext>
            </a:extLst>
          </p:cNvPr>
          <p:cNvSpPr txBox="1"/>
          <p:nvPr/>
        </p:nvSpPr>
        <p:spPr>
          <a:xfrm>
            <a:off x="339213" y="914400"/>
            <a:ext cx="115184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Veterans and Caregivers may apply for the PCAFC in three ways: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400" dirty="0"/>
              <a:t>Complete the application online at: </a:t>
            </a:r>
            <a:r>
              <a:rPr lang="en-US" sz="2400" dirty="0">
                <a:hlinkClick r:id="rId3"/>
              </a:rPr>
              <a:t>http://www.caregiver.va.gov</a:t>
            </a:r>
            <a:endParaRPr lang="en-US" sz="2400" dirty="0"/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/>
                </a:solidFill>
              </a:rPr>
              <a:t>For most, this is the fastest and easiest route!</a:t>
            </a:r>
          </a:p>
          <a:p>
            <a:pPr lvl="3"/>
            <a:endParaRPr lang="en-US" sz="2400" dirty="0"/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400" dirty="0"/>
              <a:t>Access and download the application (VA Form 10-10CG) and mail to your local Caregiver Support Program.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en-US" sz="2400" dirty="0"/>
              <a:t>You may also contact your local Caregiver Support Program for assistance at 515-699-5477</a:t>
            </a:r>
          </a:p>
          <a:p>
            <a:pPr lvl="3"/>
            <a:endParaRPr lang="en-US" sz="2400" dirty="0"/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400" dirty="0"/>
              <a:t>Connect with your local Veteran Service Office for assistance in completing and submission of the application.</a:t>
            </a:r>
          </a:p>
          <a:p>
            <a:pPr lvl="2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6680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5B3A8F-FEB7-72C6-A25E-7AB76765D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There is a new 10-10CG application to apply for PCAFC</a:t>
            </a:r>
          </a:p>
          <a:p>
            <a:r>
              <a:rPr lang="en-US" b="1" dirty="0"/>
              <a:t>Please make sure you put the County the Veteran and Caregiver reside in and not the Country.</a:t>
            </a:r>
          </a:p>
          <a:p>
            <a:pPr marL="0" indent="0">
              <a:buNone/>
            </a:pPr>
            <a:endParaRPr lang="en-US" b="1" dirty="0"/>
          </a:p>
          <a:p>
            <a:endParaRPr lang="en-US" sz="3200" b="1" dirty="0"/>
          </a:p>
          <a:p>
            <a:r>
              <a:rPr lang="en-US" b="1" dirty="0"/>
              <a:t>All application and decision letters will be mailed to the POA on file for the Veteran.</a:t>
            </a:r>
            <a:endParaRPr lang="en-US" sz="3200" b="1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C23319-E5D3-1247-3C3D-ADC9A7C3D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E60797-7080-2F4E-B375-7B2155583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Recent Changes</a:t>
            </a:r>
          </a:p>
        </p:txBody>
      </p:sp>
    </p:spTree>
    <p:extLst>
      <p:ext uri="{BB962C8B-B14F-4D97-AF65-F5344CB8AC3E}">
        <p14:creationId xmlns:p14="http://schemas.microsoft.com/office/powerpoint/2010/main" val="1376852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636907" y="5445962"/>
            <a:ext cx="938273" cy="194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662" dirty="0">
                <a:solidFill>
                  <a:prstClr val="white"/>
                </a:solidFill>
                <a:latin typeface="Calibri"/>
              </a:rPr>
              <a:t>See Slide Notes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D0BD99-50EB-48B0-92CC-EB2292424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How Do You Reach Your Local Caregiver Support Program?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78FC56-CA8D-4ED4-A4EB-BE4BFD667D18}"/>
              </a:ext>
            </a:extLst>
          </p:cNvPr>
          <p:cNvSpPr txBox="1"/>
          <p:nvPr/>
        </p:nvSpPr>
        <p:spPr>
          <a:xfrm>
            <a:off x="311971" y="774427"/>
            <a:ext cx="1103734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VA Central Iowa Caregiver Support Contact Information</a:t>
            </a:r>
          </a:p>
          <a:p>
            <a:pPr algn="ctr"/>
            <a:r>
              <a:rPr lang="en-US" sz="1600" dirty="0"/>
              <a:t>Centralized e-mail:  CentralIowaCaregiverSupport@va.gov</a:t>
            </a:r>
          </a:p>
          <a:p>
            <a:pPr algn="ctr"/>
            <a:r>
              <a:rPr lang="en-US" b="1" dirty="0"/>
              <a:t>Centralized phone contact: 515-699-5477</a:t>
            </a:r>
          </a:p>
          <a:p>
            <a:pPr algn="ctr"/>
            <a:endParaRPr lang="en-US" sz="400" dirty="0"/>
          </a:p>
          <a:p>
            <a:r>
              <a:rPr lang="en-US" b="1" dirty="0"/>
              <a:t>Caregiver Support Program Manager</a:t>
            </a:r>
          </a:p>
          <a:p>
            <a:r>
              <a:rPr lang="en-US" sz="2000" dirty="0"/>
              <a:t>	</a:t>
            </a:r>
            <a:r>
              <a:rPr lang="en-US" sz="1400" dirty="0"/>
              <a:t>Michelle Buethe, LISW</a:t>
            </a:r>
          </a:p>
          <a:p>
            <a:r>
              <a:rPr lang="en-US" sz="1400" dirty="0"/>
              <a:t>	515-699-5662		 </a:t>
            </a:r>
            <a:endParaRPr lang="en-US" sz="900" dirty="0"/>
          </a:p>
          <a:p>
            <a:r>
              <a:rPr lang="en-US" b="1" dirty="0"/>
              <a:t>Program Support Assistant</a:t>
            </a:r>
          </a:p>
          <a:p>
            <a:r>
              <a:rPr lang="en-US" sz="2000" dirty="0"/>
              <a:t>	</a:t>
            </a:r>
            <a:r>
              <a:rPr lang="en-US" sz="1400" dirty="0"/>
              <a:t> </a:t>
            </a:r>
            <a:r>
              <a:rPr lang="en-US" sz="1400"/>
              <a:t>Brenda Bartels</a:t>
            </a:r>
            <a:endParaRPr lang="en-US" sz="1400" dirty="0"/>
          </a:p>
          <a:p>
            <a:r>
              <a:rPr lang="en-US" sz="1400" dirty="0"/>
              <a:t>	515-699-5477</a:t>
            </a:r>
          </a:p>
          <a:p>
            <a:endParaRPr lang="en-US" sz="900" dirty="0"/>
          </a:p>
          <a:p>
            <a:r>
              <a:rPr lang="en-US" b="1" dirty="0"/>
              <a:t>Program of General Caregiver Supportive Services (PGCSS)</a:t>
            </a:r>
          </a:p>
          <a:p>
            <a:r>
              <a:rPr lang="en-US" sz="2000" dirty="0"/>
              <a:t>	</a:t>
            </a:r>
            <a:r>
              <a:rPr lang="en-US" sz="1400" b="1" dirty="0"/>
              <a:t>Caregiver Support Coordinator:</a:t>
            </a:r>
          </a:p>
          <a:p>
            <a:r>
              <a:rPr lang="en-US" sz="2000" dirty="0"/>
              <a:t>	</a:t>
            </a:r>
            <a:r>
              <a:rPr lang="en-US" sz="1400" dirty="0"/>
              <a:t>Sarah Greazel, LISW</a:t>
            </a:r>
          </a:p>
          <a:p>
            <a:r>
              <a:rPr lang="en-US" sz="1400" dirty="0"/>
              <a:t>	515-661-2864</a:t>
            </a:r>
          </a:p>
          <a:p>
            <a:endParaRPr lang="en-US" sz="900" dirty="0"/>
          </a:p>
          <a:p>
            <a:r>
              <a:rPr lang="en-US" b="1" dirty="0"/>
              <a:t>Program of Comprehensive Assistance for Family Caregivers (PCAFC)</a:t>
            </a:r>
          </a:p>
          <a:p>
            <a:r>
              <a:rPr lang="en-US" sz="2000" b="1" dirty="0"/>
              <a:t>	</a:t>
            </a:r>
            <a:r>
              <a:rPr lang="en-US" sz="1400" b="1" dirty="0"/>
              <a:t>Caregiver</a:t>
            </a:r>
            <a:r>
              <a:rPr lang="en-US" sz="1400" dirty="0"/>
              <a:t> </a:t>
            </a:r>
            <a:r>
              <a:rPr lang="en-US" sz="1400" b="1" dirty="0"/>
              <a:t>Support Coordinator</a:t>
            </a:r>
          </a:p>
          <a:p>
            <a:r>
              <a:rPr lang="en-US" sz="2000" dirty="0"/>
              <a:t>	</a:t>
            </a:r>
            <a:r>
              <a:rPr lang="en-US" sz="1400" dirty="0"/>
              <a:t> Sara Simbric, LISW</a:t>
            </a:r>
          </a:p>
          <a:p>
            <a:r>
              <a:rPr lang="en-US" sz="1400" dirty="0"/>
              <a:t>	515-699-5999 x 24015</a:t>
            </a:r>
          </a:p>
          <a:p>
            <a:endParaRPr lang="en-US" sz="400" dirty="0"/>
          </a:p>
          <a:p>
            <a:r>
              <a:rPr lang="en-US" dirty="0"/>
              <a:t>	</a:t>
            </a:r>
            <a:r>
              <a:rPr lang="en-US" sz="1400" b="1" dirty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3167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518E9-0582-4873-9697-88FB59480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428" y="57842"/>
            <a:ext cx="9144000" cy="762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Overview of Caregiver Support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5F96D-7DB8-4307-A937-67638D3D3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8E8F9-BA9C-4F20-B0D2-8B363C7A40F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it-IT" dirty="0"/>
              <a:t>Caregiver support program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D6AA89-5A9D-486E-97FB-AE3041597D58}"/>
              </a:ext>
            </a:extLst>
          </p:cNvPr>
          <p:cNvSpPr/>
          <p:nvPr/>
        </p:nvSpPr>
        <p:spPr>
          <a:xfrm>
            <a:off x="1675548" y="838200"/>
            <a:ext cx="891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Our mission is to promote the health and well-being of family caregivers who care for our nation’s Veterans, through education, resources, and supportive services, and service excellence.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CE63EB-DB27-4AC4-B72A-E38D417E4159}"/>
              </a:ext>
            </a:extLst>
          </p:cNvPr>
          <p:cNvSpPr txBox="1"/>
          <p:nvPr/>
        </p:nvSpPr>
        <p:spPr>
          <a:xfrm>
            <a:off x="1512867" y="1871123"/>
            <a:ext cx="1149741" cy="418541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i="1" dirty="0">
                <a:solidFill>
                  <a:srgbClr val="699BFF"/>
                </a:solidFill>
              </a:rPr>
              <a:t>VHA also offers in-home and support services to all Veterans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C61C59-2794-4E85-8DA2-D4252F5CC919}"/>
              </a:ext>
            </a:extLst>
          </p:cNvPr>
          <p:cNvSpPr txBox="1"/>
          <p:nvPr/>
        </p:nvSpPr>
        <p:spPr>
          <a:xfrm>
            <a:off x="8888224" y="4157008"/>
            <a:ext cx="1779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736" lvl="1" indent="-174625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49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stipend</a:t>
            </a:r>
          </a:p>
          <a:p>
            <a:pPr marL="173736" lvl="1" indent="-174625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49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CHAMPVA health care insurance (if otherwise uninsured)</a:t>
            </a:r>
          </a:p>
          <a:p>
            <a:pPr marL="173736" lvl="1" indent="-174625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49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counseling</a:t>
            </a:r>
          </a:p>
          <a:p>
            <a:pPr marL="173736" lvl="1" indent="-174625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49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Caregiver training</a:t>
            </a:r>
          </a:p>
          <a:p>
            <a:pPr marL="173736" lvl="1" indent="-174625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49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Respite services </a:t>
            </a:r>
          </a:p>
          <a:p>
            <a:pPr marL="173736" lvl="1" indent="-174625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49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Beneficiary Travel, lodging and subsistence for medical appointments</a:t>
            </a:r>
          </a:p>
          <a:p>
            <a:pPr marL="173736" lvl="1" indent="-174625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49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monitoring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295730A-521F-411E-84DC-48239ECB0CEF}"/>
              </a:ext>
            </a:extLst>
          </p:cNvPr>
          <p:cNvGrpSpPr/>
          <p:nvPr/>
        </p:nvGrpSpPr>
        <p:grpSpPr>
          <a:xfrm>
            <a:off x="4876800" y="2102773"/>
            <a:ext cx="3927878" cy="3953762"/>
            <a:chOff x="2667000" y="2102773"/>
            <a:chExt cx="3927878" cy="395376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D3CC9C7-2915-4EC4-8745-373726C58070}"/>
                </a:ext>
              </a:extLst>
            </p:cNvPr>
            <p:cNvGrpSpPr/>
            <p:nvPr/>
          </p:nvGrpSpPr>
          <p:grpSpPr>
            <a:xfrm>
              <a:off x="2667000" y="2102773"/>
              <a:ext cx="3927878" cy="3953762"/>
              <a:chOff x="2137235" y="2169810"/>
              <a:chExt cx="2788840" cy="2807218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5A63A1AF-0D52-48B2-AE18-56644E60A548}"/>
                  </a:ext>
                </a:extLst>
              </p:cNvPr>
              <p:cNvSpPr/>
              <p:nvPr/>
            </p:nvSpPr>
            <p:spPr>
              <a:xfrm>
                <a:off x="2137235" y="2169810"/>
                <a:ext cx="2788840" cy="2807218"/>
              </a:xfrm>
              <a:custGeom>
                <a:avLst/>
                <a:gdLst>
                  <a:gd name="connsiteX0" fmla="*/ 0 w 2788840"/>
                  <a:gd name="connsiteY0" fmla="*/ 1403609 h 2807218"/>
                  <a:gd name="connsiteX1" fmla="*/ 1394420 w 2788840"/>
                  <a:gd name="connsiteY1" fmla="*/ 0 h 2807218"/>
                  <a:gd name="connsiteX2" fmla="*/ 2788840 w 2788840"/>
                  <a:gd name="connsiteY2" fmla="*/ 1403609 h 2807218"/>
                  <a:gd name="connsiteX3" fmla="*/ 1394420 w 2788840"/>
                  <a:gd name="connsiteY3" fmla="*/ 2807218 h 2807218"/>
                  <a:gd name="connsiteX4" fmla="*/ 0 w 2788840"/>
                  <a:gd name="connsiteY4" fmla="*/ 1403609 h 280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8840" h="2807218">
                    <a:moveTo>
                      <a:pt x="0" y="1403609"/>
                    </a:moveTo>
                    <a:cubicBezTo>
                      <a:pt x="0" y="628417"/>
                      <a:pt x="624303" y="0"/>
                      <a:pt x="1394420" y="0"/>
                    </a:cubicBezTo>
                    <a:cubicBezTo>
                      <a:pt x="2164537" y="0"/>
                      <a:pt x="2788840" y="628417"/>
                      <a:pt x="2788840" y="1403609"/>
                    </a:cubicBezTo>
                    <a:cubicBezTo>
                      <a:pt x="2788840" y="2178801"/>
                      <a:pt x="2164537" y="2807218"/>
                      <a:pt x="1394420" y="2807218"/>
                    </a:cubicBezTo>
                    <a:cubicBezTo>
                      <a:pt x="624303" y="2807218"/>
                      <a:pt x="0" y="2178801"/>
                      <a:pt x="0" y="1403609"/>
                    </a:cubicBezTo>
                    <a:close/>
                  </a:path>
                </a:pathLst>
              </a:custGeom>
              <a:solidFill>
                <a:srgbClr val="00009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80000"/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502920" tIns="365760" rIns="502920" bIns="18288" numCol="1" spcCol="1270" anchor="t" anchorCtr="0">
                <a:normAutofit/>
              </a:bodyPr>
              <a:lstStyle/>
              <a:p>
                <a:pPr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Program of General Caregiver Support Services (PGCSS)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E0B887-F48F-462C-86FF-A9A05FE115BB}"/>
                  </a:ext>
                </a:extLst>
              </p:cNvPr>
              <p:cNvSpPr txBox="1"/>
              <p:nvPr/>
            </p:nvSpPr>
            <p:spPr>
              <a:xfrm>
                <a:off x="2137235" y="3039615"/>
                <a:ext cx="2788840" cy="983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1" indent="-174625">
                  <a:buFont typeface="Arial" panose="020B0604020202020204" pitchFamily="34" charset="0"/>
                  <a:buChar char="•"/>
                </a:pPr>
                <a:r>
                  <a:rPr lang="en-US" sz="105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Training and Education (e.g., Building Better Caregivers) </a:t>
                </a:r>
              </a:p>
              <a:p>
                <a:pPr marL="285750" lvl="1" indent="-174625">
                  <a:buFont typeface="Arial" panose="020B0604020202020204" pitchFamily="34" charset="0"/>
                  <a:buChar char="•"/>
                </a:pPr>
                <a:r>
                  <a:rPr lang="en-US" sz="105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Caregiver Support Line</a:t>
                </a:r>
              </a:p>
              <a:p>
                <a:pPr marL="285750" lvl="1" indent="-174625">
                  <a:buFont typeface="Arial" panose="020B0604020202020204" pitchFamily="34" charset="0"/>
                  <a:buChar char="•"/>
                </a:pPr>
                <a:r>
                  <a:rPr lang="en-US" sz="105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Diagnosis Specific Programs for Caregivers</a:t>
                </a:r>
              </a:p>
              <a:p>
                <a:pPr marL="285750" lvl="1" indent="-174625">
                  <a:buFont typeface="Arial" panose="020B0604020202020204" pitchFamily="34" charset="0"/>
                  <a:buChar char="•"/>
                </a:pPr>
                <a:r>
                  <a:rPr lang="en-US" sz="105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Caregiver Support Program Website</a:t>
                </a:r>
              </a:p>
              <a:p>
                <a:pPr marL="285750" lvl="1" indent="-174625">
                  <a:buFont typeface="Arial" panose="020B0604020202020204" pitchFamily="34" charset="0"/>
                  <a:buChar char="•"/>
                </a:pPr>
                <a:r>
                  <a:rPr lang="en-US" sz="105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Peer Support Mentoring</a:t>
                </a:r>
              </a:p>
              <a:p>
                <a:pPr marL="285750" lvl="1" indent="-174625">
                  <a:buFont typeface="Arial" panose="020B0604020202020204" pitchFamily="34" charset="0"/>
                  <a:buChar char="•"/>
                </a:pPr>
                <a:r>
                  <a:rPr lang="en-US" sz="105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Email Listserv</a:t>
                </a:r>
              </a:p>
              <a:p>
                <a:pPr marL="285750" lvl="1" indent="-174625">
                  <a:buFont typeface="Arial" panose="020B0604020202020204" pitchFamily="34" charset="0"/>
                  <a:buChar char="•"/>
                </a:pPr>
                <a:r>
                  <a:rPr lang="en-US" sz="105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REACH VA</a:t>
                </a:r>
              </a:p>
              <a:p>
                <a:pPr marL="285750" lvl="1" indent="-174625">
                  <a:buFont typeface="Arial" panose="020B0604020202020204" pitchFamily="34" charset="0"/>
                  <a:buChar char="•"/>
                </a:pPr>
                <a:r>
                  <a:rPr lang="en-US" sz="105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Self-care courses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4775935-1C2C-4ED8-89A8-7F9382C2F412}"/>
                </a:ext>
              </a:extLst>
            </p:cNvPr>
            <p:cNvSpPr/>
            <p:nvPr/>
          </p:nvSpPr>
          <p:spPr>
            <a:xfrm>
              <a:off x="4419600" y="4030038"/>
              <a:ext cx="1752601" cy="1761162"/>
            </a:xfrm>
            <a:custGeom>
              <a:avLst/>
              <a:gdLst>
                <a:gd name="connsiteX0" fmla="*/ 0 w 2788840"/>
                <a:gd name="connsiteY0" fmla="*/ 1401231 h 2802462"/>
                <a:gd name="connsiteX1" fmla="*/ 1394420 w 2788840"/>
                <a:gd name="connsiteY1" fmla="*/ 0 h 2802462"/>
                <a:gd name="connsiteX2" fmla="*/ 2788840 w 2788840"/>
                <a:gd name="connsiteY2" fmla="*/ 1401231 h 2802462"/>
                <a:gd name="connsiteX3" fmla="*/ 1394420 w 2788840"/>
                <a:gd name="connsiteY3" fmla="*/ 2802462 h 2802462"/>
                <a:gd name="connsiteX4" fmla="*/ 0 w 2788840"/>
                <a:gd name="connsiteY4" fmla="*/ 1401231 h 280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8840" h="2802462">
                  <a:moveTo>
                    <a:pt x="0" y="1401231"/>
                  </a:moveTo>
                  <a:cubicBezTo>
                    <a:pt x="0" y="627352"/>
                    <a:pt x="624303" y="0"/>
                    <a:pt x="1394420" y="0"/>
                  </a:cubicBezTo>
                  <a:cubicBezTo>
                    <a:pt x="2164537" y="0"/>
                    <a:pt x="2788840" y="627352"/>
                    <a:pt x="2788840" y="1401231"/>
                  </a:cubicBezTo>
                  <a:cubicBezTo>
                    <a:pt x="2788840" y="2175110"/>
                    <a:pt x="2164537" y="2802462"/>
                    <a:pt x="1394420" y="2802462"/>
                  </a:cubicBezTo>
                  <a:cubicBezTo>
                    <a:pt x="624303" y="2802462"/>
                    <a:pt x="0" y="2175110"/>
                    <a:pt x="0" y="1401231"/>
                  </a:cubicBezTo>
                  <a:close/>
                </a:path>
              </a:pathLst>
            </a:custGeom>
            <a:solidFill>
              <a:srgbClr val="0049D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80000"/>
                <a:alpha val="50000"/>
                <a:hueOff val="682522"/>
                <a:satOff val="-57388"/>
                <a:lumOff val="37115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8288" tIns="18288" rIns="18288" bIns="18288" numCol="1" spcCol="1270" anchor="ctr" anchorCtr="0">
              <a:normAutofit/>
            </a:bodyPr>
            <a:lstStyle/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 of Comprehensive Assistance for Family Caregivers (PCAFC)</a:t>
              </a:r>
            </a:p>
          </p:txBody>
        </p:sp>
      </p:grpSp>
      <p:sp>
        <p:nvSpPr>
          <p:cNvPr id="24" name="Left Brace 23">
            <a:extLst>
              <a:ext uri="{FF2B5EF4-FFF2-40B4-BE49-F238E27FC236}">
                <a16:creationId xmlns:a16="http://schemas.microsoft.com/office/drawing/2014/main" id="{307B6D11-66BA-4114-99D9-B6DF151F9459}"/>
              </a:ext>
            </a:extLst>
          </p:cNvPr>
          <p:cNvSpPr/>
          <p:nvPr/>
        </p:nvSpPr>
        <p:spPr>
          <a:xfrm>
            <a:off x="8498532" y="4157008"/>
            <a:ext cx="646856" cy="1938993"/>
          </a:xfrm>
          <a:prstGeom prst="leftBrace">
            <a:avLst/>
          </a:prstGeom>
          <a:ln w="38100">
            <a:solidFill>
              <a:srgbClr val="0049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E8C8419-DB94-4719-B896-8EC01C4B19EE}"/>
              </a:ext>
            </a:extLst>
          </p:cNvPr>
          <p:cNvSpPr>
            <a:spLocks noChangeAspect="1"/>
          </p:cNvSpPr>
          <p:nvPr/>
        </p:nvSpPr>
        <p:spPr>
          <a:xfrm>
            <a:off x="3805171" y="3957760"/>
            <a:ext cx="1097280" cy="1097280"/>
          </a:xfrm>
          <a:prstGeom prst="ellipse">
            <a:avLst/>
          </a:prstGeom>
          <a:solidFill>
            <a:srgbClr val="699B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100" dirty="0"/>
              <a:t>Adult Day Health Care Centers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B1922C8-C3AC-4C4C-A830-66E0AA67EB1F}"/>
              </a:ext>
            </a:extLst>
          </p:cNvPr>
          <p:cNvSpPr>
            <a:spLocks noChangeAspect="1"/>
          </p:cNvSpPr>
          <p:nvPr/>
        </p:nvSpPr>
        <p:spPr>
          <a:xfrm>
            <a:off x="3093720" y="5029200"/>
            <a:ext cx="1097280" cy="1097280"/>
          </a:xfrm>
          <a:prstGeom prst="ellipse">
            <a:avLst/>
          </a:prstGeom>
          <a:solidFill>
            <a:srgbClr val="699B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100" dirty="0"/>
              <a:t>Home-Based Primary Care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1B5E4B5-C99E-499D-A6A7-95D3E64B7BC4}"/>
              </a:ext>
            </a:extLst>
          </p:cNvPr>
          <p:cNvSpPr>
            <a:spLocks noChangeAspect="1"/>
          </p:cNvSpPr>
          <p:nvPr/>
        </p:nvSpPr>
        <p:spPr>
          <a:xfrm>
            <a:off x="2667000" y="4008120"/>
            <a:ext cx="1097280" cy="1097280"/>
          </a:xfrm>
          <a:prstGeom prst="ellipse">
            <a:avLst/>
          </a:prstGeom>
          <a:solidFill>
            <a:srgbClr val="699B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100" dirty="0"/>
              <a:t>Home Hospice Care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AAD0CE7-77D1-473B-AFF8-8D6962615B93}"/>
              </a:ext>
            </a:extLst>
          </p:cNvPr>
          <p:cNvSpPr>
            <a:spLocks noChangeAspect="1"/>
          </p:cNvSpPr>
          <p:nvPr/>
        </p:nvSpPr>
        <p:spPr>
          <a:xfrm>
            <a:off x="4386426" y="1828800"/>
            <a:ext cx="1097280" cy="1097280"/>
          </a:xfrm>
          <a:prstGeom prst="ellipse">
            <a:avLst/>
          </a:prstGeom>
          <a:solidFill>
            <a:srgbClr val="699B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100" dirty="0"/>
              <a:t>Home-maker and Home Health Aides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D281D79-ADF2-488D-889A-4141BCC9E24B}"/>
              </a:ext>
            </a:extLst>
          </p:cNvPr>
          <p:cNvSpPr>
            <a:spLocks noChangeAspect="1"/>
          </p:cNvSpPr>
          <p:nvPr/>
        </p:nvSpPr>
        <p:spPr>
          <a:xfrm>
            <a:off x="3035478" y="1822669"/>
            <a:ext cx="1097280" cy="1097280"/>
          </a:xfrm>
          <a:prstGeom prst="ellipse">
            <a:avLst/>
          </a:prstGeom>
          <a:solidFill>
            <a:srgbClr val="699B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100" dirty="0"/>
              <a:t>Home Tele-health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C59A43B-8BF9-486C-B0F6-D260A3F06952}"/>
              </a:ext>
            </a:extLst>
          </p:cNvPr>
          <p:cNvSpPr>
            <a:spLocks noChangeAspect="1"/>
          </p:cNvSpPr>
          <p:nvPr/>
        </p:nvSpPr>
        <p:spPr>
          <a:xfrm>
            <a:off x="2649626" y="2895600"/>
            <a:ext cx="1097280" cy="1097280"/>
          </a:xfrm>
          <a:prstGeom prst="ellipse">
            <a:avLst/>
          </a:prstGeom>
          <a:solidFill>
            <a:srgbClr val="699B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100" dirty="0"/>
              <a:t>Respite Care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477A411-32BD-4A10-9E9A-46C8255DAEA5}"/>
              </a:ext>
            </a:extLst>
          </p:cNvPr>
          <p:cNvSpPr>
            <a:spLocks noChangeAspect="1"/>
          </p:cNvSpPr>
          <p:nvPr/>
        </p:nvSpPr>
        <p:spPr>
          <a:xfrm>
            <a:off x="4194859" y="5012731"/>
            <a:ext cx="1097280" cy="1097280"/>
          </a:xfrm>
          <a:prstGeom prst="ellipse">
            <a:avLst/>
          </a:prstGeom>
          <a:solidFill>
            <a:srgbClr val="699B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100" dirty="0"/>
              <a:t>Skilled Home Care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5911B35-2DD1-47ED-9278-2293CE67A54E}"/>
              </a:ext>
            </a:extLst>
          </p:cNvPr>
          <p:cNvSpPr>
            <a:spLocks noChangeAspect="1"/>
          </p:cNvSpPr>
          <p:nvPr/>
        </p:nvSpPr>
        <p:spPr>
          <a:xfrm>
            <a:off x="3733096" y="2788920"/>
            <a:ext cx="1097280" cy="1097280"/>
          </a:xfrm>
          <a:prstGeom prst="ellipse">
            <a:avLst/>
          </a:prstGeom>
          <a:solidFill>
            <a:srgbClr val="699B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100" dirty="0"/>
              <a:t>Specialty Clinic Care</a:t>
            </a:r>
          </a:p>
        </p:txBody>
      </p:sp>
    </p:spTree>
    <p:extLst>
      <p:ext uri="{BB962C8B-B14F-4D97-AF65-F5344CB8AC3E}">
        <p14:creationId xmlns:p14="http://schemas.microsoft.com/office/powerpoint/2010/main" val="3632803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00A22-0F0B-4AD2-B898-1FA4FB79B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127591"/>
            <a:ext cx="9144000" cy="731520"/>
          </a:xfrm>
        </p:spPr>
        <p:txBody>
          <a:bodyPr>
            <a:noAutofit/>
          </a:bodyPr>
          <a:lstStyle/>
          <a:p>
            <a:br>
              <a:rPr lang="en-US" sz="2600" dirty="0"/>
            </a:br>
            <a:r>
              <a:rPr lang="en-US" sz="2400" dirty="0"/>
              <a:t>Program of General Caregiver Support Services (PGCSS)</a:t>
            </a:r>
            <a:br>
              <a:rPr lang="en-US" sz="2600" dirty="0"/>
            </a:b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FED2D-5E53-4EE8-BAA3-D9BA78F57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3F1FA-211D-3044-9E35-958DFBC2615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DA52D1-520C-4077-AA47-9DBC62184E58}"/>
              </a:ext>
            </a:extLst>
          </p:cNvPr>
          <p:cNvSpPr txBox="1"/>
          <p:nvPr/>
        </p:nvSpPr>
        <p:spPr>
          <a:xfrm>
            <a:off x="1697736" y="731521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Vision: To serve caregivers with respect and service excellence through a wide range of support, education, and tools that empower them to care for themselves and the Veteran.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1213A0-BDCE-4DA0-937A-AC3C9A1C7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636" y="1982582"/>
            <a:ext cx="6414729" cy="403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69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5B2133-530D-4986-965E-DE1E9D1D7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3"/>
            <a:ext cx="10972800" cy="482830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National Resources: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cs typeface="Arial" panose="020B0604020202020204" pitchFamily="34" charset="0"/>
              </a:rPr>
              <a:t>Annie Caregiver Text Support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cs typeface="Arial" panose="020B0604020202020204" pitchFamily="34" charset="0"/>
              </a:rPr>
              <a:t>Building Better Caregivers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cs typeface="Arial" panose="020B0604020202020204" pitchFamily="34" charset="0"/>
              </a:rPr>
              <a:t>Peer Support Mentoring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cs typeface="Arial" panose="020B0604020202020204" pitchFamily="34" charset="0"/>
              </a:rPr>
              <a:t>Caregiver Support Line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cs typeface="Arial" panose="020B0604020202020204" pitchFamily="34" charset="0"/>
              </a:rPr>
              <a:t>Caregiver Education Calls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cs typeface="Arial" panose="020B0604020202020204" pitchFamily="34" charset="0"/>
              </a:rPr>
              <a:t>Resources for Enhancing All Caregivers Health (REACH) VA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cs typeface="Arial" panose="020B0604020202020204" pitchFamily="34" charset="0"/>
              </a:rPr>
              <a:t>Suicide Prevention Toolkit for Caregivers</a:t>
            </a:r>
          </a:p>
          <a:p>
            <a:pPr marL="457200" lvl="1" indent="0">
              <a:buNone/>
            </a:pPr>
            <a:endParaRPr lang="en-US" sz="2200" dirty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Local Resources: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cs typeface="Arial" panose="020B0604020202020204" pitchFamily="34" charset="0"/>
              </a:rPr>
              <a:t>Caregiver Resource Fair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cs typeface="Arial" panose="020B0604020202020204" pitchFamily="34" charset="0"/>
              </a:rPr>
              <a:t>Caregiver Support Summit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cs typeface="Arial" panose="020B0604020202020204" pitchFamily="34" charset="0"/>
              </a:rPr>
              <a:t>REACH (individual and group) sessions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cs typeface="Arial" panose="020B0604020202020204" pitchFamily="34" charset="0"/>
              </a:rPr>
              <a:t>Support Groups and Educational Events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cs typeface="Arial" panose="020B0604020202020204" pitchFamily="34" charset="0"/>
              </a:rPr>
              <a:t>Self-Care Courses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cs typeface="Arial" panose="020B0604020202020204" pitchFamily="34" charset="0"/>
              </a:rPr>
              <a:t>VA SAVE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cs typeface="Arial" panose="020B0604020202020204" pitchFamily="34" charset="0"/>
              </a:rPr>
              <a:t>Mental Health counseling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200" dirty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600" dirty="0">
              <a:highlight>
                <a:srgbClr val="FFFF00"/>
              </a:highlight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32F5BE-5F86-439B-96AF-09BBF7310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3F1FA-211D-3044-9E35-958DFBC261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587940-11FA-4999-8D89-846215091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prstClr val="white"/>
                </a:solidFill>
              </a:rPr>
              <a:t>National and Local Resources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61332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09610F-2D90-4B5A-9A9A-B5D235D6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B089CC-C011-4D9B-B210-3D145421E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Program of General Caregiver Support Service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D93A4E9-78E1-42D3-9180-9F71357BE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45259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 </a:t>
            </a:r>
            <a:r>
              <a:rPr lang="en-US" b="1" i="1" dirty="0">
                <a:solidFill>
                  <a:schemeClr val="tx1"/>
                </a:solidFill>
              </a:rPr>
              <a:t>Program of General Caregiver Support Services</a:t>
            </a:r>
            <a:r>
              <a:rPr lang="en-US" i="1" dirty="0">
                <a:solidFill>
                  <a:schemeClr val="tx1"/>
                </a:solidFill>
              </a:rPr>
              <a:t> (PGCSS) </a:t>
            </a:r>
            <a:r>
              <a:rPr lang="en-US" dirty="0">
                <a:solidFill>
                  <a:schemeClr val="tx1"/>
                </a:solidFill>
              </a:rPr>
              <a:t>provides resources, education and support to Caregivers of Veterans. </a:t>
            </a:r>
          </a:p>
          <a:p>
            <a:r>
              <a:rPr lang="en-US" dirty="0">
                <a:solidFill>
                  <a:schemeClr val="tx1"/>
                </a:solidFill>
              </a:rPr>
              <a:t>The Veteran does not need to have a service-connected condition, for which the caregiver is needed, and may have served during any era. </a:t>
            </a:r>
          </a:p>
          <a:p>
            <a:r>
              <a:rPr lang="en-US" dirty="0">
                <a:solidFill>
                  <a:schemeClr val="tx1"/>
                </a:solidFill>
              </a:rPr>
              <a:t>No formal application is required.</a:t>
            </a:r>
          </a:p>
          <a:p>
            <a:endParaRPr lang="en-US" dirty="0">
              <a:solidFill>
                <a:srgbClr val="003F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07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5B2133-530D-4986-965E-DE1E9D1D7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3"/>
            <a:ext cx="10972800" cy="3559882"/>
          </a:xfrm>
        </p:spPr>
        <p:txBody>
          <a:bodyPr>
            <a:normAutofit fontScale="92500" lnSpcReduction="20000"/>
          </a:bodyPr>
          <a:lstStyle/>
          <a:p>
            <a:pPr marL="457200" lvl="1" indent="0" algn="ctr">
              <a:buNone/>
            </a:pPr>
            <a:r>
              <a:rPr lang="en-US" sz="3500" b="1" dirty="0"/>
              <a:t>Annie Caregiver Text Support</a:t>
            </a:r>
          </a:p>
          <a:p>
            <a:pPr marL="457200" lvl="1" indent="0" algn="ctr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500" dirty="0"/>
              <a:t>Text messaging service that promotes self-care for caregivers.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500" dirty="0"/>
              <a:t>Provides tips three times per week.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/>
              <a:t>Stress management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/>
              <a:t>Coping During COVID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/>
              <a:t>Dementia Behaviors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/>
              <a:t>Grief Support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500" dirty="0"/>
              <a:t>Messages may be educational, motivational, or an activity.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32F5BE-5F86-439B-96AF-09BBF7310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587940-11FA-4999-8D89-846215091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prstClr val="white"/>
                </a:solidFill>
              </a:rPr>
              <a:t>National Resource</a:t>
            </a:r>
            <a:endParaRPr lang="en-US" sz="30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5EC3301-0833-454F-A43F-F4CB2767B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39" y="4717264"/>
            <a:ext cx="1548521" cy="87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754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5B2133-530D-4986-965E-DE1E9D1D7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3"/>
            <a:ext cx="10972800" cy="3947157"/>
          </a:xfrm>
        </p:spPr>
        <p:txBody>
          <a:bodyPr>
            <a:normAutofit fontScale="70000" lnSpcReduction="20000"/>
          </a:bodyPr>
          <a:lstStyle/>
          <a:p>
            <a:pPr marL="457200" lvl="1" indent="0" algn="ctr">
              <a:buNone/>
            </a:pPr>
            <a:r>
              <a:rPr lang="en-US" sz="4100" dirty="0"/>
              <a:t>Building Better Caregivers</a:t>
            </a:r>
          </a:p>
          <a:p>
            <a:pPr marL="457200" lvl="1" indent="0" algn="ctr">
              <a:buNone/>
            </a:pPr>
            <a:endParaRPr lang="en-US" sz="21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Provides caregivers with training in how to provide diagnosis specific care and how to manage their own emotions, stress, and physical health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Six-week online workshop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Serves caregivers of Veterans with memory difficulties, PTSD, a serious brain injury or any other serious injury or illness</a:t>
            </a:r>
          </a:p>
          <a:p>
            <a:pPr algn="ctr">
              <a:buFont typeface="Wingdings" panose="05000000000000000000" pitchFamily="2" charset="2"/>
              <a:buChar char="§"/>
            </a:pPr>
            <a:endParaRPr lang="en-US" dirty="0">
              <a:highlight>
                <a:srgbClr val="FFFF00"/>
              </a:highlight>
            </a:endParaRPr>
          </a:p>
          <a:p>
            <a:pPr algn="ctr">
              <a:buFont typeface="Wingdings" panose="05000000000000000000" pitchFamily="2" charset="2"/>
              <a:buChar char="§"/>
            </a:pPr>
            <a:r>
              <a:rPr lang="en-US" dirty="0"/>
              <a:t>Go here to learn more and sign up: </a:t>
            </a:r>
            <a:r>
              <a:rPr lang="en-US" dirty="0">
                <a:hlinkClick r:id="rId3" tooltip="https://va.buildingbettercaregivers.org/"/>
              </a:rPr>
              <a:t>https://va.buildingbettercaregivers.org/</a:t>
            </a:r>
            <a:endParaRPr lang="en-US" dirty="0"/>
          </a:p>
          <a:p>
            <a:pPr marL="457200" lvl="1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32F5BE-5F86-439B-96AF-09BBF7310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587940-11FA-4999-8D89-846215091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prstClr val="white"/>
                </a:solidFill>
              </a:rPr>
              <a:t>National Resource</a:t>
            </a:r>
            <a:endParaRPr lang="en-US" sz="30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4F7FFC6-2838-4265-B72D-84AE3C1C1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364" y="4937760"/>
            <a:ext cx="6017876" cy="93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183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5B2133-530D-4986-965E-DE1E9D1D7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3"/>
            <a:ext cx="10972800" cy="4828306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4100" dirty="0"/>
              <a:t>Peer Support Mentoring</a:t>
            </a:r>
          </a:p>
          <a:p>
            <a:pPr marL="457200" lvl="1" indent="0" algn="ctr">
              <a:buNone/>
            </a:pPr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900" dirty="0"/>
              <a:t>Developed to strengthen relationships between caregivers, provide networking opportunities, and to empower caregivers to help one another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1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900" dirty="0"/>
              <a:t>Links caregivers to a peer who has had similar challenges and situations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1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900" dirty="0"/>
              <a:t>Mentors can provide personalized guidance, friendship, and a good listener if needed</a:t>
            </a:r>
          </a:p>
          <a:p>
            <a:pPr marL="0" indent="0" algn="ctr">
              <a:buNone/>
            </a:pPr>
            <a:endParaRPr lang="en-US" sz="29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32F5BE-5F86-439B-96AF-09BBF7310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587940-11FA-4999-8D89-846215091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prstClr val="white"/>
                </a:solidFill>
              </a:rPr>
              <a:t>National Resource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7029851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Revised VA_PPT_TEMPLATE_DLJed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hoose VA">
  <a:themeElements>
    <a:clrScheme name="VA Community Care">
      <a:dk1>
        <a:srgbClr val="000000"/>
      </a:dk1>
      <a:lt1>
        <a:srgbClr val="FFFFFF"/>
      </a:lt1>
      <a:dk2>
        <a:srgbClr val="173558"/>
      </a:dk2>
      <a:lt2>
        <a:srgbClr val="7D6C5A"/>
      </a:lt2>
      <a:accent1>
        <a:srgbClr val="2372B1"/>
      </a:accent1>
      <a:accent2>
        <a:srgbClr val="CD2028"/>
      </a:accent2>
      <a:accent3>
        <a:srgbClr val="9A1C1F"/>
      </a:accent3>
      <a:accent4>
        <a:srgbClr val="BD872C"/>
      </a:accent4>
      <a:accent5>
        <a:srgbClr val="738F57"/>
      </a:accent5>
      <a:accent6>
        <a:srgbClr val="0092B2"/>
      </a:accent6>
      <a:hlink>
        <a:srgbClr val="00A1DE"/>
      </a:hlink>
      <a:folHlink>
        <a:srgbClr val="72C7E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hoose VA" id="{F9DFDB32-C473-45E6-A38D-EEBC4626F70B}" vid="{E80D63A8-2BF0-41FC-B039-66CD83838D30}"/>
    </a:ext>
  </a:extLst>
</a:theme>
</file>

<file path=ppt/theme/theme4.xml><?xml version="1.0" encoding="utf-8"?>
<a:theme xmlns:a="http://schemas.openxmlformats.org/drawingml/2006/main" name="10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1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2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3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Revised VA_PPT_TEMPLATE_DLJed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138708CFD62741ADB623E85864977C" ma:contentTypeVersion="2" ma:contentTypeDescription="Create a new document." ma:contentTypeScope="" ma:versionID="a99501617da042da83274307a216c34c">
  <xsd:schema xmlns:xsd="http://www.w3.org/2001/XMLSchema" xmlns:xs="http://www.w3.org/2001/XMLSchema" xmlns:p="http://schemas.microsoft.com/office/2006/metadata/properties" xmlns:ns2="3e24d78f-0ef5-4889-8157-5652918344d5" targetNamespace="http://schemas.microsoft.com/office/2006/metadata/properties" ma:root="true" ma:fieldsID="b39b68e3badb93c599148db2639a3cfb" ns2:_="">
    <xsd:import namespace="3e24d78f-0ef5-4889-8157-5652918344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24d78f-0ef5-4889-8157-5652918344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21651F-6F72-49E7-8862-08B120888E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24d78f-0ef5-4889-8157-5652918344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4D0B59-8B04-4518-8C3F-F61FC0FF7E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52E20F-8ACF-42BC-8616-C059002DBE19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3e24d78f-0ef5-4889-8157-5652918344d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9781</TotalTime>
  <Words>1918</Words>
  <Application>Microsoft Office PowerPoint</Application>
  <PresentationFormat>Widescreen</PresentationFormat>
  <Paragraphs>279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Arial</vt:lpstr>
      <vt:lpstr>Calibri</vt:lpstr>
      <vt:lpstr>Calibri Light</vt:lpstr>
      <vt:lpstr>Georgia</vt:lpstr>
      <vt:lpstr>Myriad Pro</vt:lpstr>
      <vt:lpstr>Wingdings</vt:lpstr>
      <vt:lpstr>Retrospect</vt:lpstr>
      <vt:lpstr>Revised VA_PPT_TEMPLATE_DLJedit</vt:lpstr>
      <vt:lpstr>Choose VA</vt:lpstr>
      <vt:lpstr>10_Office Theme</vt:lpstr>
      <vt:lpstr>11_Office Theme</vt:lpstr>
      <vt:lpstr>12_Office Theme</vt:lpstr>
      <vt:lpstr>13_Office Theme</vt:lpstr>
      <vt:lpstr>1_Revised VA_PPT_TEMPLATE_DLJedit</vt:lpstr>
      <vt:lpstr> VA Central Iowa  Health Care System  Caregiver Support Program   </vt:lpstr>
      <vt:lpstr>Overview</vt:lpstr>
      <vt:lpstr>Overview of Caregiver Support Program</vt:lpstr>
      <vt:lpstr> Program of General Caregiver Support Services (PGCSS) </vt:lpstr>
      <vt:lpstr>National and Local Resources</vt:lpstr>
      <vt:lpstr>The Program of General Caregiver Support Service</vt:lpstr>
      <vt:lpstr>National Resource</vt:lpstr>
      <vt:lpstr>National Resource</vt:lpstr>
      <vt:lpstr>National Resource</vt:lpstr>
      <vt:lpstr>National Resource</vt:lpstr>
      <vt:lpstr>National Resource</vt:lpstr>
      <vt:lpstr>National Resources Offered at Local Level</vt:lpstr>
      <vt:lpstr>National Resources Offered at Local Level</vt:lpstr>
      <vt:lpstr>National Resource Offered at Local Level</vt:lpstr>
      <vt:lpstr>National Resource Offered at Local Level</vt:lpstr>
      <vt:lpstr>Local Resources</vt:lpstr>
      <vt:lpstr>PCAFC</vt:lpstr>
      <vt:lpstr>Program of Comprehensive Assistance for Family Caregivers (PCAFC)</vt:lpstr>
      <vt:lpstr>Program of Comprehensive Assistance for Family Caregivers (PCAFC)</vt:lpstr>
      <vt:lpstr>PCAFC - What about those already approved?</vt:lpstr>
      <vt:lpstr>How to Apply to PCAFC</vt:lpstr>
      <vt:lpstr>Recent Changes</vt:lpstr>
      <vt:lpstr>How Do You Reach Your Local Caregiver Support Program?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Meiches, Robert k.</dc:creator>
  <cp:lastModifiedBy>Greazel, Sarah J.</cp:lastModifiedBy>
  <cp:revision>245</cp:revision>
  <cp:lastPrinted>2019-10-21T14:42:59Z</cp:lastPrinted>
  <dcterms:created xsi:type="dcterms:W3CDTF">2019-07-03T20:30:54Z</dcterms:created>
  <dcterms:modified xsi:type="dcterms:W3CDTF">2024-10-07T20:56:54Z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0x01010006138708CFD62741ADB623E85864977C</vt:lpwstr>
  </property>
</Properties>
</file>