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sldIdLst>
    <p:sldId id="256" r:id="rId3"/>
    <p:sldId id="257" r:id="rId4"/>
    <p:sldId id="263" r:id="rId5"/>
    <p:sldId id="258" r:id="rId6"/>
    <p:sldId id="269" r:id="rId7"/>
    <p:sldId id="259" r:id="rId8"/>
    <p:sldId id="260" r:id="rId9"/>
    <p:sldId id="264" r:id="rId10"/>
    <p:sldId id="261" r:id="rId11"/>
    <p:sldId id="271" r:id="rId12"/>
    <p:sldId id="265" r:id="rId13"/>
    <p:sldId id="268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18" autoAdjust="0"/>
  </p:normalViewPr>
  <p:slideViewPr>
    <p:cSldViewPr snapToGrid="0">
      <p:cViewPr varScale="1">
        <p:scale>
          <a:sx n="89" d="100"/>
          <a:sy n="89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90585" y="78377"/>
            <a:ext cx="11996912" cy="6705601"/>
          </a:xfrm>
          <a:prstGeom prst="rect">
            <a:avLst/>
          </a:prstGeom>
          <a:noFill/>
          <a:ln w="57150" cmpd="dbl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1037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C7-EE37-44B9-9F04-92FF28FBAB2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FE2F-5539-410B-9885-A3723B93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4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C7-EE37-44B9-9F04-92FF28FBAB2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FE2F-5539-410B-9885-A3723B93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90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C7-EE37-44B9-9F04-92FF28FBAB2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FE2F-5539-410B-9885-A3723B93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62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C7-EE37-44B9-9F04-92FF28FBAB2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FE2F-5539-410B-9885-A3723B93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30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C7-EE37-44B9-9F04-92FF28FBAB2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FE2F-5539-410B-9885-A3723B93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80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C7-EE37-44B9-9F04-92FF28FBAB2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FE2F-5539-410B-9885-A3723B93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48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C7-EE37-44B9-9F04-92FF28FBAB2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FE2F-5539-410B-9885-A3723B93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16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90585" y="78377"/>
            <a:ext cx="11996912" cy="6705601"/>
          </a:xfrm>
          <a:prstGeom prst="rect">
            <a:avLst/>
          </a:prstGeom>
          <a:noFill/>
          <a:ln w="57150" cmpd="dbl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28580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03B8-4987-4A3D-BA26-19A3F582D9C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6BA-FA83-40CF-AA63-27CDF63FA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6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03B8-4987-4A3D-BA26-19A3F582D9C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6BA-FA83-40CF-AA63-27CDF63FA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2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C7-EE37-44B9-9F04-92FF28FBAB2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FE2F-5539-410B-9885-A3723B93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051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03B8-4987-4A3D-BA26-19A3F582D9C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6BA-FA83-40CF-AA63-27CDF63FA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04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03B8-4987-4A3D-BA26-19A3F582D9C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6BA-FA83-40CF-AA63-27CDF63FA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86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03B8-4987-4A3D-BA26-19A3F582D9C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6BA-FA83-40CF-AA63-27CDF63FA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98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03B8-4987-4A3D-BA26-19A3F582D9C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6BA-FA83-40CF-AA63-27CDF63FA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55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03B8-4987-4A3D-BA26-19A3F582D9C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6BA-FA83-40CF-AA63-27CDF63FA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361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03B8-4987-4A3D-BA26-19A3F582D9C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6BA-FA83-40CF-AA63-27CDF63FA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568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03B8-4987-4A3D-BA26-19A3F582D9C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6BA-FA83-40CF-AA63-27CDF63FA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361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03B8-4987-4A3D-BA26-19A3F582D9C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6BA-FA83-40CF-AA63-27CDF63FA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376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03B8-4987-4A3D-BA26-19A3F582D9C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06BA-FA83-40CF-AA63-27CDF63FA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8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90585" y="78377"/>
            <a:ext cx="11996912" cy="6705601"/>
          </a:xfrm>
          <a:prstGeom prst="rect">
            <a:avLst/>
          </a:prstGeom>
          <a:noFill/>
          <a:ln w="57150" cmpd="dbl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6114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C7-EE37-44B9-9F04-92FF28FBAB2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FE2F-5539-410B-9885-A3723B93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5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90585" y="78377"/>
            <a:ext cx="11996912" cy="6705601"/>
          </a:xfrm>
          <a:prstGeom prst="rect">
            <a:avLst/>
          </a:prstGeom>
          <a:noFill/>
          <a:ln w="57150" cmpd="dbl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7805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90585" y="78377"/>
            <a:ext cx="11996912" cy="6705601"/>
          </a:xfrm>
          <a:prstGeom prst="rect">
            <a:avLst/>
          </a:prstGeom>
          <a:noFill/>
          <a:ln w="57150" cmpd="dbl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2636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90585" y="78377"/>
            <a:ext cx="11996912" cy="6705601"/>
          </a:xfrm>
          <a:prstGeom prst="rect">
            <a:avLst/>
          </a:prstGeom>
          <a:noFill/>
          <a:ln w="57150" cmpd="dbl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085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C7-EE37-44B9-9F04-92FF28FBAB2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FE2F-5539-410B-9885-A3723B93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4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C7-EE37-44B9-9F04-92FF28FBAB2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FE2F-5539-410B-9885-A3723B93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9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6C6C7-EE37-44B9-9F04-92FF28FBAB2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BFE2F-5539-410B-9885-A3723B93C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4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49" r:id="rId2"/>
    <p:sldLayoutId id="2147483665" r:id="rId3"/>
    <p:sldLayoutId id="2147483650" r:id="rId4"/>
    <p:sldLayoutId id="2147483664" r:id="rId5"/>
    <p:sldLayoutId id="2147483663" r:id="rId6"/>
    <p:sldLayoutId id="214748366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803B8-4987-4A3D-BA26-19A3F582D9C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C06BA-FA83-40CF-AA63-27CDF63FA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lissa.miller2@iowa.gov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ghpaulline@gmail.com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7" y="33951"/>
            <a:ext cx="12071287" cy="67900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5192" y="0"/>
            <a:ext cx="6356808" cy="3509963"/>
          </a:xfrm>
        </p:spPr>
        <p:txBody>
          <a:bodyPr anchor="t">
            <a:normAutofit/>
          </a:bodyPr>
          <a:lstStyle/>
          <a:p>
            <a:pPr algn="r"/>
            <a:r>
              <a:rPr lang="en-US" sz="4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Iowa Veterans Trust Fund </a:t>
            </a:r>
            <a:br>
              <a:rPr lang="en-US" sz="4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Missy Miller, Trust Fund Administrator</a:t>
            </a:r>
            <a:b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Iowa Department of Veterans Affairs </a:t>
            </a:r>
            <a:b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melissa.miller2@iowa.gov</a:t>
            </a:r>
            <a:b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(515-727-3443 or (800)838-4692</a:t>
            </a:r>
            <a:br>
              <a:rPr lang="en-US" sz="4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446" y="211891"/>
            <a:ext cx="1766554" cy="140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27025"/>
            <a:ext cx="1194435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Documentation –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76232" y="1309688"/>
            <a:ext cx="10391886" cy="522128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Denials and other supporting documentation from other county and state agencies.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	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HISA structural grant for a veteran (Durable Medical)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League of Human Dignity for spouses and veterans (ramps, grab bars, etc.)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Action Agencies programs: energy assistance &amp; weatherization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documentation of the need of the request from their VA or primary doctor, physician assistant or therapist.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47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3122" y="327418"/>
            <a:ext cx="1194376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202" y="1652981"/>
            <a:ext cx="10515600" cy="47672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Situations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Vote to board members.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VTF emergency request ~ approval within 24 hrs.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Urgency of funding need related to impact on quality of life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Monthly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Teleconference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review (average 20 applications)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Qualified + Need = approval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 resort support ~ no other resources available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Quarterly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In-person or virtual option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Located at Camp Dodge, Johnston or Iowa Veterans Home in Marshalltown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Updates from IVB, IVC, IVH, VA RO, VA MC</a:t>
            </a:r>
          </a:p>
        </p:txBody>
      </p:sp>
    </p:spTree>
    <p:extLst>
      <p:ext uri="{BB962C8B-B14F-4D97-AF65-F5344CB8AC3E}">
        <p14:creationId xmlns:p14="http://schemas.microsoft.com/office/powerpoint/2010/main" val="336450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2FA6E-5C5F-4EF7-A30D-CD4521990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5573"/>
            <a:ext cx="9144000" cy="81049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State Programs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8C90B-2819-4DD8-8B70-B2511A789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19745"/>
            <a:ext cx="9144000" cy="3719946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of Fallen Iowa Service Members Scholarship Fund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(Formerly Branstad-Reynolds)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Allocation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Honor Guard Reimbursements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Injured Veterans Grant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Discharge - Separation Records/Reports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Nursing Homes Resident Eligibility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Veterans Project Assistance Program</a:t>
            </a: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105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421B30-F1D4-4249-A2E6-D748E90DFF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4069E7-1982-4204-8C46-580AD99B0166}"/>
              </a:ext>
            </a:extLst>
          </p:cNvPr>
          <p:cNvSpPr/>
          <p:nvPr/>
        </p:nvSpPr>
        <p:spPr>
          <a:xfrm>
            <a:off x="4417867" y="3106881"/>
            <a:ext cx="33562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28742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1403" y="317991"/>
            <a:ext cx="11924906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46056" y="1643554"/>
            <a:ext cx="10515600" cy="435133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in FY08.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Transfer of $2.5M to the IVTF account.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Originally funded from scratch off Iowa lottery tickets and interest from IVTF account for three years.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FY09 – Suspended areas of the program due to lack of funding.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FY13 - annual 300k transfer from IVTF account to spendable fund.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FY19 – annual 500k transfer from IVTF account to spendable fund.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contains $42.5M with a goal to reach $50M in support of Iowa Veterans.</a:t>
            </a:r>
          </a:p>
        </p:txBody>
      </p:sp>
    </p:spTree>
    <p:extLst>
      <p:ext uri="{BB962C8B-B14F-4D97-AF65-F5344CB8AC3E}">
        <p14:creationId xmlns:p14="http://schemas.microsoft.com/office/powerpoint/2010/main" val="230586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72619" y="2036618"/>
            <a:ext cx="4138367" cy="215885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 Members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BAB87C-B9DE-4D17-AD1B-FDD1DF3816DA}"/>
              </a:ext>
            </a:extLst>
          </p:cNvPr>
          <p:cNvSpPr txBox="1"/>
          <p:nvPr/>
        </p:nvSpPr>
        <p:spPr>
          <a:xfrm>
            <a:off x="6714423" y="159256"/>
            <a:ext cx="4894118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American Legion:</a:t>
            </a:r>
            <a:r>
              <a:rPr lang="en-US" sz="1600" dirty="0"/>
              <a:t> Elizabeth Ledvina </a:t>
            </a:r>
          </a:p>
          <a:p>
            <a:endParaRPr lang="en-US" sz="1600" dirty="0"/>
          </a:p>
          <a:p>
            <a:r>
              <a:rPr lang="en-US" sz="1600" b="1" dirty="0"/>
              <a:t>American Veterans (AMVETS):</a:t>
            </a:r>
            <a:r>
              <a:rPr lang="en-US" sz="1600" dirty="0"/>
              <a:t> Linda Jones </a:t>
            </a:r>
          </a:p>
          <a:p>
            <a:endParaRPr lang="en-US" sz="1600" dirty="0"/>
          </a:p>
          <a:p>
            <a:r>
              <a:rPr lang="en-US" sz="1600" b="1" dirty="0"/>
              <a:t>Disabled American Veterans (DAV):</a:t>
            </a:r>
            <a:r>
              <a:rPr lang="en-US" sz="1600" dirty="0"/>
              <a:t> Open; </a:t>
            </a:r>
            <a:r>
              <a:rPr lang="en-US" sz="1600" i="1" dirty="0"/>
              <a:t>TBD</a:t>
            </a:r>
          </a:p>
          <a:p>
            <a:endParaRPr lang="en-US" sz="1600" i="1" dirty="0"/>
          </a:p>
          <a:p>
            <a:r>
              <a:rPr lang="en-US" sz="1600" b="1" dirty="0"/>
              <a:t>IDVA: </a:t>
            </a:r>
            <a:r>
              <a:rPr lang="en-US" sz="1600" dirty="0"/>
              <a:t>Todd Jacobus, Commandant</a:t>
            </a:r>
          </a:p>
          <a:p>
            <a:endParaRPr lang="en-US" sz="1600" b="1" i="1" dirty="0"/>
          </a:p>
          <a:p>
            <a:r>
              <a:rPr lang="en-US" sz="1600" b="1" dirty="0"/>
              <a:t>Iowa Association of County Commissioners and Veteran Service Officers (IACCVSO):</a:t>
            </a:r>
            <a:r>
              <a:rPr lang="en-US" sz="1600" dirty="0"/>
              <a:t> Joella Perry</a:t>
            </a:r>
          </a:p>
          <a:p>
            <a:endParaRPr lang="en-US" sz="1600" dirty="0"/>
          </a:p>
          <a:p>
            <a:r>
              <a:rPr lang="en-US" sz="1600" b="1" dirty="0"/>
              <a:t>Iowa National Guard:</a:t>
            </a:r>
            <a:r>
              <a:rPr lang="en-US" sz="1600" dirty="0"/>
              <a:t> Lt. Col. George Mosby, 1st Vice</a:t>
            </a:r>
            <a:endParaRPr lang="en-US" sz="1600" b="1" dirty="0"/>
          </a:p>
          <a:p>
            <a:endParaRPr lang="en-US" sz="1600" dirty="0"/>
          </a:p>
          <a:p>
            <a:r>
              <a:rPr lang="en-US" sz="1600" b="1" dirty="0"/>
              <a:t>Marine Corps League: </a:t>
            </a:r>
            <a:r>
              <a:rPr lang="en-US" sz="1600" dirty="0"/>
              <a:t>Dennis Jones</a:t>
            </a:r>
          </a:p>
          <a:p>
            <a:endParaRPr lang="en-US" sz="1550" dirty="0"/>
          </a:p>
          <a:p>
            <a:r>
              <a:rPr lang="en-US" sz="1600" b="1" dirty="0"/>
              <a:t>Military Order of the Purple Heart (MOPH):</a:t>
            </a:r>
            <a:r>
              <a:rPr lang="en-US" sz="1600" dirty="0"/>
              <a:t> Robert </a:t>
            </a:r>
            <a:r>
              <a:rPr lang="en-US" sz="1600" dirty="0" err="1"/>
              <a:t>Seusakul</a:t>
            </a:r>
            <a:r>
              <a:rPr lang="en-US" sz="1600" dirty="0"/>
              <a:t> </a:t>
            </a:r>
            <a:endParaRPr lang="en-US" sz="1600" b="1" dirty="0"/>
          </a:p>
          <a:p>
            <a:endParaRPr lang="en-US" sz="1600" dirty="0"/>
          </a:p>
          <a:p>
            <a:r>
              <a:rPr lang="en-US" sz="1600" b="1" dirty="0"/>
              <a:t>Public Member at Large:</a:t>
            </a:r>
            <a:r>
              <a:rPr lang="en-US" sz="1600" dirty="0"/>
              <a:t> Darlene McMartin, Chair</a:t>
            </a:r>
          </a:p>
          <a:p>
            <a:endParaRPr lang="en-US" sz="1600" dirty="0"/>
          </a:p>
          <a:p>
            <a:r>
              <a:rPr lang="en-US" sz="1600" b="1" dirty="0"/>
              <a:t>Paralyzed Veterans of America (PVA):</a:t>
            </a:r>
            <a:r>
              <a:rPr lang="en-US" sz="1600" dirty="0"/>
              <a:t> Scott Miller</a:t>
            </a:r>
          </a:p>
          <a:p>
            <a:endParaRPr lang="en-US" sz="1600" dirty="0"/>
          </a:p>
          <a:p>
            <a:r>
              <a:rPr lang="en-US" sz="1600" b="1" dirty="0"/>
              <a:t>Reserve Officers Association:</a:t>
            </a:r>
            <a:r>
              <a:rPr lang="en-US" sz="1600" dirty="0"/>
              <a:t> Reggie Richardson</a:t>
            </a:r>
          </a:p>
          <a:p>
            <a:endParaRPr lang="en-US" sz="1600" dirty="0"/>
          </a:p>
          <a:p>
            <a:r>
              <a:rPr lang="en-US" sz="1600" b="1" dirty="0"/>
              <a:t>Veterans of Foreign Wars (VFW):</a:t>
            </a:r>
            <a:r>
              <a:rPr lang="en-US" sz="1600" dirty="0"/>
              <a:t> Becky Dirks-</a:t>
            </a:r>
            <a:r>
              <a:rPr lang="en-US" sz="1600" dirty="0" err="1"/>
              <a:t>Haugsted</a:t>
            </a:r>
            <a:endParaRPr lang="en-US" sz="1600" dirty="0"/>
          </a:p>
          <a:p>
            <a:endParaRPr lang="en-US" sz="1600" dirty="0"/>
          </a:p>
          <a:p>
            <a:r>
              <a:rPr lang="en-US" sz="1600" b="1" dirty="0"/>
              <a:t>Vietnam Veterans of America (VVA):</a:t>
            </a:r>
            <a:r>
              <a:rPr lang="en-US" sz="1600" dirty="0"/>
              <a:t> Gregory </a:t>
            </a:r>
            <a:r>
              <a:rPr lang="en-US" sz="1600" dirty="0" err="1"/>
              <a:t>Paulline</a:t>
            </a:r>
            <a:r>
              <a:rPr lang="en-US" sz="1600" dirty="0"/>
              <a:t> </a:t>
            </a:r>
          </a:p>
          <a:p>
            <a:endParaRPr lang="en-US" sz="1600" b="1" i="1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br>
              <a:rPr lang="en-US" sz="1700" b="1" i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89359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829" y="327417"/>
            <a:ext cx="11882486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Qualifications for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4272" y="1721930"/>
            <a:ext cx="10515600" cy="435133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a Veteran (min 90 days on active duty service, other than training).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Spouses, dependents, and surviving spouses may also qualify.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not exceed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300%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federal poverty guideline.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 assets less than $20k.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on hand, checking or savings account, retirement accounts w/out taking a penalty for early withdrawals.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approved for funding through other resources.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begins through County Veteran Services Office.</a:t>
            </a:r>
          </a:p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https://dva.iowa.gov/</a:t>
            </a:r>
          </a:p>
        </p:txBody>
      </p:sp>
    </p:spTree>
    <p:extLst>
      <p:ext uri="{BB962C8B-B14F-4D97-AF65-F5344CB8AC3E}">
        <p14:creationId xmlns:p14="http://schemas.microsoft.com/office/powerpoint/2010/main" val="2577915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AF844-34BF-4F56-8107-352637E2F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9396A3-38C8-447D-AF09-BC86A1A896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02199"/>
              </p:ext>
            </p:extLst>
          </p:nvPr>
        </p:nvGraphicFramePr>
        <p:xfrm>
          <a:off x="1132609" y="1548245"/>
          <a:ext cx="10328564" cy="4660468"/>
        </p:xfrm>
        <a:graphic>
          <a:graphicData uri="http://schemas.openxmlformats.org/drawingml/2006/table">
            <a:tbl>
              <a:tblPr/>
              <a:tblGrid>
                <a:gridCol w="2582141">
                  <a:extLst>
                    <a:ext uri="{9D8B030D-6E8A-4147-A177-3AD203B41FA5}">
                      <a16:colId xmlns:a16="http://schemas.microsoft.com/office/drawing/2014/main" val="3812669610"/>
                    </a:ext>
                  </a:extLst>
                </a:gridCol>
                <a:gridCol w="2582141">
                  <a:extLst>
                    <a:ext uri="{9D8B030D-6E8A-4147-A177-3AD203B41FA5}">
                      <a16:colId xmlns:a16="http://schemas.microsoft.com/office/drawing/2014/main" val="4104463720"/>
                    </a:ext>
                  </a:extLst>
                </a:gridCol>
                <a:gridCol w="2582141">
                  <a:extLst>
                    <a:ext uri="{9D8B030D-6E8A-4147-A177-3AD203B41FA5}">
                      <a16:colId xmlns:a16="http://schemas.microsoft.com/office/drawing/2014/main" val="1975211279"/>
                    </a:ext>
                  </a:extLst>
                </a:gridCol>
                <a:gridCol w="2582141">
                  <a:extLst>
                    <a:ext uri="{9D8B030D-6E8A-4147-A177-3AD203B41FA5}">
                      <a16:colId xmlns:a16="http://schemas.microsoft.com/office/drawing/2014/main" val="513046456"/>
                    </a:ext>
                  </a:extLst>
                </a:gridCol>
              </a:tblGrid>
              <a:tr h="341178">
                <a:tc gridSpan="4">
                  <a:txBody>
                    <a:bodyPr/>
                    <a:lstStyle/>
                    <a:p>
                      <a:r>
                        <a:rPr lang="en-US" sz="1600" b="1" dirty="0"/>
                        <a:t>300% of the Federal Poverty Level Guidelines</a:t>
                      </a:r>
                    </a:p>
                  </a:txBody>
                  <a:tcPr marL="79356" marR="79356" marT="39678" marB="39678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700989"/>
                  </a:ext>
                </a:extLst>
              </a:tr>
              <a:tr h="431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inherit"/>
                        </a:rPr>
                        <a:t>Family Size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inherit"/>
                        </a:rPr>
                        <a:t>Annual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Monthly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Weekly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842638"/>
                  </a:ext>
                </a:extLst>
              </a:tr>
              <a:tr h="431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1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inherit"/>
                        </a:rPr>
                        <a:t>$45,180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$3,765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$869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423982"/>
                  </a:ext>
                </a:extLst>
              </a:tr>
              <a:tr h="431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2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inherit"/>
                        </a:rPr>
                        <a:t>$61,320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inherit"/>
                        </a:rPr>
                        <a:t>$5,110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$1,179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08921"/>
                  </a:ext>
                </a:extLst>
              </a:tr>
              <a:tr h="431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3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inherit"/>
                        </a:rPr>
                        <a:t>$77,460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inherit"/>
                        </a:rPr>
                        <a:t>$6,455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$1,490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414849"/>
                  </a:ext>
                </a:extLst>
              </a:tr>
              <a:tr h="431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4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$93,600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inherit"/>
                        </a:rPr>
                        <a:t>$7,800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$1,800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900215"/>
                  </a:ext>
                </a:extLst>
              </a:tr>
              <a:tr h="431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5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$109,740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inherit"/>
                        </a:rPr>
                        <a:t>$9,145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$2,110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336186"/>
                  </a:ext>
                </a:extLst>
              </a:tr>
              <a:tr h="431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6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$125,880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inherit"/>
                        </a:rPr>
                        <a:t>$10,490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$2,421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581455"/>
                  </a:ext>
                </a:extLst>
              </a:tr>
              <a:tr h="431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7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$142,020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inherit"/>
                        </a:rPr>
                        <a:t>$11,835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inherit"/>
                        </a:rPr>
                        <a:t>$2,731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028763"/>
                  </a:ext>
                </a:extLst>
              </a:tr>
              <a:tr h="431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8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$158,160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$13,180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inherit"/>
                        </a:rPr>
                        <a:t>$3,042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96382"/>
                  </a:ext>
                </a:extLst>
              </a:tr>
              <a:tr h="431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Each Add'l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$16,140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inherit"/>
                        </a:rPr>
                        <a:t>$1,345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inherit"/>
                        </a:rPr>
                        <a:t>$310</a:t>
                      </a:r>
                    </a:p>
                  </a:txBody>
                  <a:tcPr marL="82662" marR="82662" marT="82662" marB="826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682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48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1402" y="365125"/>
            <a:ext cx="1191548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41342" y="1690688"/>
            <a:ext cx="10515600" cy="49269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Housing Repairs.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$10,000 lifetime maximum.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Vehicle Repairs.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$10,000 lifetime maximum not exceeding the value of the vehicle.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Proof of insurance required.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Vehicle Purchase.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$5,000 ONE TIME use.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Dealer sale, not a “For Sale by Owner”.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Proof of insurance required.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Dental/Vision/Hearing/Prescription Drugs.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$10,000 total lifetime maximum per eligible family member.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$10k for dental care.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$500 for vision.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$1,500.00 per ear.</a:t>
            </a:r>
          </a:p>
        </p:txBody>
      </p:sp>
    </p:spTree>
    <p:extLst>
      <p:ext uri="{BB962C8B-B14F-4D97-AF65-F5344CB8AC3E}">
        <p14:creationId xmlns:p14="http://schemas.microsoft.com/office/powerpoint/2010/main" val="165843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3122" y="327418"/>
            <a:ext cx="1194376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Available –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202" y="1470581"/>
            <a:ext cx="10515600" cy="51093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Travel.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wounded veterans directly related to follow-up medical care. $50 per day that exceeds 125 miles from the veteran’s home. Not exceeding $1,000.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Assistance.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service connected prolonged physical, mental condition or disability causing their unemployment. $500 max a month, $3,000 max in a twelve month period, with a lifetime maximum of $6,000.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Training or Education Assistance.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Lifetime maximum of $5,000.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internet access and technology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Durable Medical Equipment.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$5,000 in a twelve-month period. Lifetime maximum benefit $10,000.</a:t>
            </a:r>
          </a:p>
        </p:txBody>
      </p:sp>
    </p:spTree>
    <p:extLst>
      <p:ext uri="{BB962C8B-B14F-4D97-AF65-F5344CB8AC3E}">
        <p14:creationId xmlns:p14="http://schemas.microsoft.com/office/powerpoint/2010/main" val="115827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3122" y="327418"/>
            <a:ext cx="1194376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Available –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202" y="1470581"/>
            <a:ext cx="10515600" cy="51093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or Family Counseling and Substance Abuse Programs.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$5,000 per family / $2,500 individual in a twelve month period.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Room Expenses.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Lifetime maximum of $10,000.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Nothing older than six month for emergency medical assistance.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Homelessness.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time payment for rental housing, $1k per recipient.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Expenses related to establishing a minor child who is a dependent of a deceased veteran.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to exceed $2,500.</a:t>
            </a:r>
          </a:p>
        </p:txBody>
      </p:sp>
    </p:spTree>
    <p:extLst>
      <p:ext uri="{BB962C8B-B14F-4D97-AF65-F5344CB8AC3E}">
        <p14:creationId xmlns:p14="http://schemas.microsoft.com/office/powerpoint/2010/main" val="251104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27025"/>
            <a:ext cx="1194435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89704" y="1309688"/>
            <a:ext cx="10391886" cy="522128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IDVA Trust Application Form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DD 214 – 90 days active duty service; other than training.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 Statements – last 30 days with beginning and ending balances.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Drivers License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Vehicle Insurance + Current Registration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 Service Connected Letter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Verification of unemployment; must be able to return to work.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W-9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(make sure it is signed by the vendor)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Photos (vehicle / housing repair / durable medical / dental x-rays, if applicable)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Repair Estimates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Widows or Widowers: Marriage certificate &amp; Death certificate</a:t>
            </a:r>
          </a:p>
        </p:txBody>
      </p:sp>
    </p:spTree>
    <p:extLst>
      <p:ext uri="{BB962C8B-B14F-4D97-AF65-F5344CB8AC3E}">
        <p14:creationId xmlns:p14="http://schemas.microsoft.com/office/powerpoint/2010/main" val="21942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1015</Words>
  <Application>Microsoft Office PowerPoint</Application>
  <PresentationFormat>Widescreen</PresentationFormat>
  <Paragraphs>168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inherit</vt:lpstr>
      <vt:lpstr>Times New Roman</vt:lpstr>
      <vt:lpstr>Wingdings</vt:lpstr>
      <vt:lpstr>Office Theme</vt:lpstr>
      <vt:lpstr>Custom Design</vt:lpstr>
      <vt:lpstr>Iowa Veterans Trust Fund   Missy Miller, Trust Fund Administrator Iowa Department of Veterans Affairs  melissa.miller2@iowa.gov Phone: (515-727-3443 or (800)838-4692 </vt:lpstr>
      <vt:lpstr>Background</vt:lpstr>
      <vt:lpstr>Board Members</vt:lpstr>
      <vt:lpstr>Qualifications for Assistance</vt:lpstr>
      <vt:lpstr>2024</vt:lpstr>
      <vt:lpstr>Benefits Available</vt:lpstr>
      <vt:lpstr>Benefits Available – cont.</vt:lpstr>
      <vt:lpstr>Benefits Available – cont.</vt:lpstr>
      <vt:lpstr>Supporting Documentation</vt:lpstr>
      <vt:lpstr>Supporting Documentation – cont.</vt:lpstr>
      <vt:lpstr>Commission Meetings</vt:lpstr>
      <vt:lpstr>Additional State Programs</vt:lpstr>
      <vt:lpstr> 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Veterans Trust Fund</dc:title>
  <dc:creator>Mosby, George T V MAJ USARMY NG IAARNG (USA)</dc:creator>
  <cp:lastModifiedBy>Melissa Miller</cp:lastModifiedBy>
  <cp:revision>42</cp:revision>
  <dcterms:created xsi:type="dcterms:W3CDTF">2021-05-25T20:45:36Z</dcterms:created>
  <dcterms:modified xsi:type="dcterms:W3CDTF">2024-10-08T19:36:23Z</dcterms:modified>
</cp:coreProperties>
</file>