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7010400" cy="9296400"/>
  <p:embeddedFontLst>
    <p:embeddedFont>
      <p:font typeface="Montserrat Classic" panose="020B0604020202020204" charset="0"/>
      <p:regular r:id="rId12"/>
    </p:embeddedFont>
    <p:embeddedFont>
      <p:font typeface="Calibri" panose="020F0502020204030204" pitchFamily="34" charset="0"/>
      <p:regular r:id="rId13"/>
      <p:bold r:id="rId14"/>
      <p:italic r:id="rId15"/>
      <p:boldItalic r:id="rId16"/>
    </p:embeddedFont>
    <p:embeddedFont>
      <p:font typeface="Lovelo" panose="020B0604020202020204" charset="0"/>
      <p:regular r:id="rId17"/>
    </p:embeddedFont>
    <p:embeddedFont>
      <p:font typeface="League Spartan" panose="020B0604020202020204" charset="0"/>
      <p:regular r:id="rId18"/>
    </p:embeddedFont>
    <p:embeddedFont>
      <p:font typeface="HK Grotesk" panose="020B0604020202020204" charset="0"/>
      <p:regular r:id="rId19"/>
    </p:embeddedFont>
    <p:embeddedFont>
      <p:font typeface="HK Grotesk Bold" panose="020B0604020202020204" charset="0"/>
      <p:regular r:id="rId20"/>
    </p:embeddedFont>
    <p:embeddedFont>
      <p:font typeface="Montserrat Classic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75EFF-F191-4DA4-9F0F-35BB41B02F43}" v="1" dt="2024-09-17T15:29:19.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an, Jaime" userId="675a5a77-cbf7-4e65-8e21-d8485661a0ca" providerId="ADAL" clId="{71D75EFF-F191-4DA4-9F0F-35BB41B02F43}"/>
    <pc:docChg chg="custSel modSld">
      <pc:chgData name="Rutan, Jaime" userId="675a5a77-cbf7-4e65-8e21-d8485661a0ca" providerId="ADAL" clId="{71D75EFF-F191-4DA4-9F0F-35BB41B02F43}" dt="2024-09-30T16:07:07.353" v="26" actId="1076"/>
      <pc:docMkLst>
        <pc:docMk/>
      </pc:docMkLst>
      <pc:sldChg chg="modSp mod">
        <pc:chgData name="Rutan, Jaime" userId="675a5a77-cbf7-4e65-8e21-d8485661a0ca" providerId="ADAL" clId="{71D75EFF-F191-4DA4-9F0F-35BB41B02F43}" dt="2024-09-30T15:54:29.144" v="4"/>
        <pc:sldMkLst>
          <pc:docMk/>
          <pc:sldMk cId="0" sldId="260"/>
        </pc:sldMkLst>
        <pc:spChg chg="mod">
          <ac:chgData name="Rutan, Jaime" userId="675a5a77-cbf7-4e65-8e21-d8485661a0ca" providerId="ADAL" clId="{71D75EFF-F191-4DA4-9F0F-35BB41B02F43}" dt="2024-09-30T15:54:29.144" v="4"/>
          <ac:spMkLst>
            <pc:docMk/>
            <pc:sldMk cId="0" sldId="260"/>
            <ac:spMk id="9" creationId="{00000000-0000-0000-0000-000000000000}"/>
          </ac:spMkLst>
        </pc:spChg>
      </pc:sldChg>
      <pc:sldChg chg="modSp mod">
        <pc:chgData name="Rutan, Jaime" userId="675a5a77-cbf7-4e65-8e21-d8485661a0ca" providerId="ADAL" clId="{71D75EFF-F191-4DA4-9F0F-35BB41B02F43}" dt="2024-09-30T15:54:42.605" v="5" actId="1076"/>
        <pc:sldMkLst>
          <pc:docMk/>
          <pc:sldMk cId="0" sldId="261"/>
        </pc:sldMkLst>
        <pc:spChg chg="mod">
          <ac:chgData name="Rutan, Jaime" userId="675a5a77-cbf7-4e65-8e21-d8485661a0ca" providerId="ADAL" clId="{71D75EFF-F191-4DA4-9F0F-35BB41B02F43}" dt="2024-09-30T15:54:42.605" v="5" actId="1076"/>
          <ac:spMkLst>
            <pc:docMk/>
            <pc:sldMk cId="0" sldId="261"/>
            <ac:spMk id="10" creationId="{00000000-0000-0000-0000-000000000000}"/>
          </ac:spMkLst>
        </pc:spChg>
      </pc:sldChg>
      <pc:sldChg chg="addSp delSp modSp mod">
        <pc:chgData name="Rutan, Jaime" userId="675a5a77-cbf7-4e65-8e21-d8485661a0ca" providerId="ADAL" clId="{71D75EFF-F191-4DA4-9F0F-35BB41B02F43}" dt="2024-09-30T16:07:07.353" v="26" actId="1076"/>
        <pc:sldMkLst>
          <pc:docMk/>
          <pc:sldMk cId="0" sldId="263"/>
        </pc:sldMkLst>
        <pc:spChg chg="del">
          <ac:chgData name="Rutan, Jaime" userId="675a5a77-cbf7-4e65-8e21-d8485661a0ca" providerId="ADAL" clId="{71D75EFF-F191-4DA4-9F0F-35BB41B02F43}" dt="2024-09-30T15:55:14.673" v="7" actId="478"/>
          <ac:spMkLst>
            <pc:docMk/>
            <pc:sldMk cId="0" sldId="263"/>
            <ac:spMk id="7" creationId="{00000000-0000-0000-0000-000000000000}"/>
          </ac:spMkLst>
        </pc:spChg>
        <pc:spChg chg="del">
          <ac:chgData name="Rutan, Jaime" userId="675a5a77-cbf7-4e65-8e21-d8485661a0ca" providerId="ADAL" clId="{71D75EFF-F191-4DA4-9F0F-35BB41B02F43}" dt="2024-09-30T15:55:36.456" v="18" actId="478"/>
          <ac:spMkLst>
            <pc:docMk/>
            <pc:sldMk cId="0" sldId="263"/>
            <ac:spMk id="8" creationId="{00000000-0000-0000-0000-000000000000}"/>
          </ac:spMkLst>
        </pc:spChg>
        <pc:spChg chg="del">
          <ac:chgData name="Rutan, Jaime" userId="675a5a77-cbf7-4e65-8e21-d8485661a0ca" providerId="ADAL" clId="{71D75EFF-F191-4DA4-9F0F-35BB41B02F43}" dt="2024-09-30T15:55:34.633" v="17" actId="478"/>
          <ac:spMkLst>
            <pc:docMk/>
            <pc:sldMk cId="0" sldId="263"/>
            <ac:spMk id="9" creationId="{00000000-0000-0000-0000-000000000000}"/>
          </ac:spMkLst>
        </pc:spChg>
        <pc:spChg chg="del">
          <ac:chgData name="Rutan, Jaime" userId="675a5a77-cbf7-4e65-8e21-d8485661a0ca" providerId="ADAL" clId="{71D75EFF-F191-4DA4-9F0F-35BB41B02F43}" dt="2024-09-30T15:55:32.999" v="16" actId="478"/>
          <ac:spMkLst>
            <pc:docMk/>
            <pc:sldMk cId="0" sldId="263"/>
            <ac:spMk id="10" creationId="{00000000-0000-0000-0000-000000000000}"/>
          </ac:spMkLst>
        </pc:spChg>
        <pc:spChg chg="del mod">
          <ac:chgData name="Rutan, Jaime" userId="675a5a77-cbf7-4e65-8e21-d8485661a0ca" providerId="ADAL" clId="{71D75EFF-F191-4DA4-9F0F-35BB41B02F43}" dt="2024-09-30T15:55:30.500" v="15" actId="478"/>
          <ac:spMkLst>
            <pc:docMk/>
            <pc:sldMk cId="0" sldId="263"/>
            <ac:spMk id="11" creationId="{00000000-0000-0000-0000-000000000000}"/>
          </ac:spMkLst>
        </pc:spChg>
        <pc:spChg chg="del">
          <ac:chgData name="Rutan, Jaime" userId="675a5a77-cbf7-4e65-8e21-d8485661a0ca" providerId="ADAL" clId="{71D75EFF-F191-4DA4-9F0F-35BB41B02F43}" dt="2024-09-30T15:55:13.934" v="6" actId="478"/>
          <ac:spMkLst>
            <pc:docMk/>
            <pc:sldMk cId="0" sldId="263"/>
            <ac:spMk id="12" creationId="{00000000-0000-0000-0000-000000000000}"/>
          </ac:spMkLst>
        </pc:spChg>
        <pc:spChg chg="del mod">
          <ac:chgData name="Rutan, Jaime" userId="675a5a77-cbf7-4e65-8e21-d8485661a0ca" providerId="ADAL" clId="{71D75EFF-F191-4DA4-9F0F-35BB41B02F43}" dt="2024-09-30T15:55:26.430" v="12" actId="478"/>
          <ac:spMkLst>
            <pc:docMk/>
            <pc:sldMk cId="0" sldId="263"/>
            <ac:spMk id="13" creationId="{00000000-0000-0000-0000-000000000000}"/>
          </ac:spMkLst>
        </pc:spChg>
        <pc:spChg chg="del">
          <ac:chgData name="Rutan, Jaime" userId="675a5a77-cbf7-4e65-8e21-d8485661a0ca" providerId="ADAL" clId="{71D75EFF-F191-4DA4-9F0F-35BB41B02F43}" dt="2024-09-30T15:55:27.137" v="13" actId="478"/>
          <ac:spMkLst>
            <pc:docMk/>
            <pc:sldMk cId="0" sldId="263"/>
            <ac:spMk id="14" creationId="{00000000-0000-0000-0000-000000000000}"/>
          </ac:spMkLst>
        </pc:spChg>
        <pc:spChg chg="del mod">
          <ac:chgData name="Rutan, Jaime" userId="675a5a77-cbf7-4e65-8e21-d8485661a0ca" providerId="ADAL" clId="{71D75EFF-F191-4DA4-9F0F-35BB41B02F43}" dt="2024-09-30T15:55:20.522" v="9" actId="478"/>
          <ac:spMkLst>
            <pc:docMk/>
            <pc:sldMk cId="0" sldId="263"/>
            <ac:spMk id="15" creationId="{00000000-0000-0000-0000-000000000000}"/>
          </ac:spMkLst>
        </pc:spChg>
        <pc:spChg chg="del">
          <ac:chgData name="Rutan, Jaime" userId="675a5a77-cbf7-4e65-8e21-d8485661a0ca" providerId="ADAL" clId="{71D75EFF-F191-4DA4-9F0F-35BB41B02F43}" dt="2024-09-30T15:55:20.522" v="9" actId="478"/>
          <ac:spMkLst>
            <pc:docMk/>
            <pc:sldMk cId="0" sldId="263"/>
            <ac:spMk id="16" creationId="{00000000-0000-0000-0000-000000000000}"/>
          </ac:spMkLst>
        </pc:spChg>
        <pc:spChg chg="mod">
          <ac:chgData name="Rutan, Jaime" userId="675a5a77-cbf7-4e65-8e21-d8485661a0ca" providerId="ADAL" clId="{71D75EFF-F191-4DA4-9F0F-35BB41B02F43}" dt="2024-09-30T16:07:07.353" v="26" actId="1076"/>
          <ac:spMkLst>
            <pc:docMk/>
            <pc:sldMk cId="0" sldId="263"/>
            <ac:spMk id="20" creationId="{00000000-0000-0000-0000-000000000000}"/>
          </ac:spMkLst>
        </pc:spChg>
        <pc:grpChg chg="del">
          <ac:chgData name="Rutan, Jaime" userId="675a5a77-cbf7-4e65-8e21-d8485661a0ca" providerId="ADAL" clId="{71D75EFF-F191-4DA4-9F0F-35BB41B02F43}" dt="2024-09-30T15:55:20.522" v="9" actId="478"/>
          <ac:grpSpMkLst>
            <pc:docMk/>
            <pc:sldMk cId="0" sldId="263"/>
            <ac:grpSpMk id="17"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21"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24"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27"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30"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33"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36"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39"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42" creationId="{00000000-0000-0000-0000-000000000000}"/>
          </ac:grpSpMkLst>
        </pc:grpChg>
        <pc:grpChg chg="del">
          <ac:chgData name="Rutan, Jaime" userId="675a5a77-cbf7-4e65-8e21-d8485661a0ca" providerId="ADAL" clId="{71D75EFF-F191-4DA4-9F0F-35BB41B02F43}" dt="2024-09-30T15:55:20.522" v="9" actId="478"/>
          <ac:grpSpMkLst>
            <pc:docMk/>
            <pc:sldMk cId="0" sldId="263"/>
            <ac:grpSpMk id="45" creationId="{00000000-0000-0000-0000-000000000000}"/>
          </ac:grpSpMkLst>
        </pc:grpChg>
        <pc:picChg chg="add mod">
          <ac:chgData name="Rutan, Jaime" userId="675a5a77-cbf7-4e65-8e21-d8485661a0ca" providerId="ADAL" clId="{71D75EFF-F191-4DA4-9F0F-35BB41B02F43}" dt="2024-09-30T16:07:02.782" v="25" actId="1076"/>
          <ac:picMkLst>
            <pc:docMk/>
            <pc:sldMk cId="0" sldId="263"/>
            <ac:picMk id="49" creationId="{3EBE5A06-BFFA-F8D6-1380-2E28EF6B307B}"/>
          </ac:picMkLst>
        </pc:picChg>
      </pc:sldChg>
      <pc:sldChg chg="modSp mod">
        <pc:chgData name="Rutan, Jaime" userId="675a5a77-cbf7-4e65-8e21-d8485661a0ca" providerId="ADAL" clId="{71D75EFF-F191-4DA4-9F0F-35BB41B02F43}" dt="2024-09-17T19:31:32.472" v="3" actId="1076"/>
        <pc:sldMkLst>
          <pc:docMk/>
          <pc:sldMk cId="0" sldId="265"/>
        </pc:sldMkLst>
        <pc:spChg chg="mod">
          <ac:chgData name="Rutan, Jaime" userId="675a5a77-cbf7-4e65-8e21-d8485661a0ca" providerId="ADAL" clId="{71D75EFF-F191-4DA4-9F0F-35BB41B02F43}" dt="2024-09-17T19:31:17.972" v="0" actId="20577"/>
          <ac:spMkLst>
            <pc:docMk/>
            <pc:sldMk cId="0" sldId="265"/>
            <ac:spMk id="6" creationId="{00000000-0000-0000-0000-000000000000}"/>
          </ac:spMkLst>
        </pc:spChg>
        <pc:spChg chg="mod">
          <ac:chgData name="Rutan, Jaime" userId="675a5a77-cbf7-4e65-8e21-d8485661a0ca" providerId="ADAL" clId="{71D75EFF-F191-4DA4-9F0F-35BB41B02F43}" dt="2024-09-17T19:31:32.472" v="3" actId="1076"/>
          <ac:spMkLst>
            <pc:docMk/>
            <pc:sldMk cId="0" sldId="265"/>
            <ac:spMk id="1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9659" y="1028700"/>
            <a:ext cx="14888681" cy="4814007"/>
          </a:xfrm>
          <a:custGeom>
            <a:avLst/>
            <a:gdLst/>
            <a:ahLst/>
            <a:cxnLst/>
            <a:rect l="l" t="t" r="r" b="b"/>
            <a:pathLst>
              <a:path w="14888681" h="4814007">
                <a:moveTo>
                  <a:pt x="0" y="0"/>
                </a:moveTo>
                <a:lnTo>
                  <a:pt x="14888682" y="0"/>
                </a:lnTo>
                <a:lnTo>
                  <a:pt x="14888682" y="4814007"/>
                </a:lnTo>
                <a:lnTo>
                  <a:pt x="0" y="4814007"/>
                </a:lnTo>
                <a:lnTo>
                  <a:pt x="0" y="0"/>
                </a:lnTo>
                <a:close/>
              </a:path>
            </a:pathLst>
          </a:custGeom>
          <a:blipFill>
            <a:blip r:embed="rId2"/>
            <a:stretch>
              <a:fillRect/>
            </a:stretch>
          </a:blipFill>
        </p:spPr>
        <p:txBody>
          <a:bodyPr/>
          <a:lstStyle/>
          <a:p>
            <a:endParaRPr lang="en-US"/>
          </a:p>
        </p:txBody>
      </p:sp>
      <p:sp>
        <p:nvSpPr>
          <p:cNvPr id="3" name="Freeform 3"/>
          <p:cNvSpPr/>
          <p:nvPr/>
        </p:nvSpPr>
        <p:spPr>
          <a:xfrm>
            <a:off x="10825118" y="5991030"/>
            <a:ext cx="3397383" cy="3267270"/>
          </a:xfrm>
          <a:custGeom>
            <a:avLst/>
            <a:gdLst/>
            <a:ahLst/>
            <a:cxnLst/>
            <a:rect l="l" t="t" r="r" b="b"/>
            <a:pathLst>
              <a:path w="3397383" h="3267270">
                <a:moveTo>
                  <a:pt x="0" y="0"/>
                </a:moveTo>
                <a:lnTo>
                  <a:pt x="3397382" y="0"/>
                </a:lnTo>
                <a:lnTo>
                  <a:pt x="3397382" y="3267270"/>
                </a:lnTo>
                <a:lnTo>
                  <a:pt x="0" y="326727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439444" y="6911439"/>
            <a:ext cx="7556979" cy="1390015"/>
          </a:xfrm>
          <a:prstGeom prst="rect">
            <a:avLst/>
          </a:prstGeom>
        </p:spPr>
        <p:txBody>
          <a:bodyPr lIns="0" tIns="0" rIns="0" bIns="0" rtlCol="0" anchor="t">
            <a:spAutoFit/>
          </a:bodyPr>
          <a:lstStyle/>
          <a:p>
            <a:pPr algn="ctr">
              <a:lnSpc>
                <a:spcPts val="3710"/>
              </a:lnSpc>
            </a:pPr>
            <a:r>
              <a:rPr lang="en-US" sz="2650" dirty="0">
                <a:solidFill>
                  <a:srgbClr val="1C345D"/>
                </a:solidFill>
                <a:latin typeface="League Spartan"/>
                <a:ea typeface="League Spartan"/>
                <a:cs typeface="League Spartan"/>
                <a:sym typeface="League Spartan"/>
              </a:rPr>
              <a:t>Presentation created by the </a:t>
            </a:r>
          </a:p>
          <a:p>
            <a:pPr algn="ctr">
              <a:lnSpc>
                <a:spcPts val="3710"/>
              </a:lnSpc>
            </a:pPr>
            <a:r>
              <a:rPr lang="en-US" sz="2650" dirty="0">
                <a:solidFill>
                  <a:srgbClr val="1C345D"/>
                </a:solidFill>
                <a:latin typeface="League Spartan"/>
                <a:ea typeface="League Spartan"/>
                <a:cs typeface="League Spartan"/>
                <a:sym typeface="League Spartan"/>
              </a:rPr>
              <a:t>Office of Iowa Secretary of State </a:t>
            </a:r>
          </a:p>
          <a:p>
            <a:pPr algn="ctr">
              <a:lnSpc>
                <a:spcPts val="3710"/>
              </a:lnSpc>
            </a:pPr>
            <a:r>
              <a:rPr lang="en-US" sz="2650" dirty="0" smtClean="0">
                <a:solidFill>
                  <a:srgbClr val="1C345D"/>
                </a:solidFill>
                <a:latin typeface="League Spartan"/>
                <a:ea typeface="League Spartan"/>
                <a:cs typeface="League Spartan"/>
                <a:sym typeface="League Spartan"/>
              </a:rPr>
              <a:t>Paul </a:t>
            </a:r>
            <a:r>
              <a:rPr lang="en-US" sz="2650" dirty="0">
                <a:solidFill>
                  <a:srgbClr val="1C345D"/>
                </a:solidFill>
                <a:latin typeface="League Spartan"/>
                <a:ea typeface="League Spartan"/>
                <a:cs typeface="League Spartan"/>
                <a:sym typeface="League Spartan"/>
              </a:rPr>
              <a:t>D. Pate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509843"/>
            <a:ext cx="18288000" cy="688975"/>
          </a:xfrm>
          <a:prstGeom prst="rect">
            <a:avLst/>
          </a:prstGeom>
        </p:spPr>
        <p:txBody>
          <a:bodyPr lIns="0" tIns="0" rIns="0" bIns="0" rtlCol="0" anchor="t">
            <a:spAutoFit/>
          </a:bodyPr>
          <a:lstStyle/>
          <a:p>
            <a:pPr algn="ctr">
              <a:lnSpc>
                <a:spcPts val="5599"/>
              </a:lnSpc>
            </a:pPr>
            <a:r>
              <a:rPr lang="en-US" sz="3999" dirty="0">
                <a:solidFill>
                  <a:srgbClr val="FFFFFF"/>
                </a:solidFill>
                <a:latin typeface="Lovelo"/>
                <a:ea typeface="Lovelo"/>
                <a:cs typeface="Lovelo"/>
                <a:sym typeface="Lovelo"/>
              </a:rPr>
              <a:t>Interested in Becoming a Poll Worker?</a:t>
            </a:r>
          </a:p>
        </p:txBody>
      </p:sp>
      <p:sp>
        <p:nvSpPr>
          <p:cNvPr id="6" name="TextBox 6"/>
          <p:cNvSpPr txBox="1"/>
          <p:nvPr/>
        </p:nvSpPr>
        <p:spPr>
          <a:xfrm>
            <a:off x="1750116" y="2121156"/>
            <a:ext cx="2269331" cy="427361"/>
          </a:xfrm>
          <a:prstGeom prst="rect">
            <a:avLst/>
          </a:prstGeom>
        </p:spPr>
        <p:txBody>
          <a:bodyPr lIns="0" tIns="0" rIns="0" bIns="0" rtlCol="0" anchor="t">
            <a:spAutoFit/>
          </a:bodyPr>
          <a:lstStyle/>
          <a:p>
            <a:pPr marL="0" lvl="0" indent="0" algn="ctr">
              <a:lnSpc>
                <a:spcPts val="3499"/>
              </a:lnSpc>
              <a:spcBef>
                <a:spcPct val="0"/>
              </a:spcBef>
            </a:pPr>
            <a:r>
              <a:rPr lang="en-US" sz="2499" dirty="0">
                <a:solidFill>
                  <a:srgbClr val="1C345D"/>
                </a:solidFill>
                <a:latin typeface="Lovelo"/>
                <a:ea typeface="Lovelo"/>
                <a:cs typeface="Lovelo"/>
                <a:sym typeface="Lovelo"/>
              </a:rPr>
              <a:t>Requirement</a:t>
            </a:r>
          </a:p>
        </p:txBody>
      </p:sp>
      <p:sp>
        <p:nvSpPr>
          <p:cNvPr id="7" name="TextBox 7"/>
          <p:cNvSpPr txBox="1"/>
          <p:nvPr/>
        </p:nvSpPr>
        <p:spPr>
          <a:xfrm>
            <a:off x="2065694" y="2759331"/>
            <a:ext cx="5540722" cy="3051175"/>
          </a:xfrm>
          <a:prstGeom prst="rect">
            <a:avLst/>
          </a:prstGeom>
        </p:spPr>
        <p:txBody>
          <a:bodyPr lIns="0" tIns="0" rIns="0" bIns="0" rtlCol="0" anchor="t">
            <a:spAutoFit/>
          </a:bodyPr>
          <a:lstStyle/>
          <a:p>
            <a:pPr algn="l">
              <a:lnSpc>
                <a:spcPts val="3499"/>
              </a:lnSpc>
            </a:pPr>
            <a:r>
              <a:rPr lang="en-US" sz="2499" b="1">
                <a:solidFill>
                  <a:srgbClr val="1C345D"/>
                </a:solidFill>
                <a:latin typeface="HK Grotesk Bold"/>
                <a:ea typeface="HK Grotesk Bold"/>
                <a:cs typeface="HK Grotesk Bold"/>
                <a:sym typeface="HK Grotesk Bold"/>
              </a:rPr>
              <a:t>Be registered to vote in Iowa </a:t>
            </a:r>
          </a:p>
          <a:p>
            <a:pPr algn="l">
              <a:lnSpc>
                <a:spcPts val="3499"/>
              </a:lnSpc>
            </a:pPr>
            <a:endParaRPr lang="en-US" sz="2499" b="1">
              <a:solidFill>
                <a:srgbClr val="1C345D"/>
              </a:solidFill>
              <a:latin typeface="HK Grotesk Bold"/>
              <a:ea typeface="HK Grotesk Bold"/>
              <a:cs typeface="HK Grotesk Bold"/>
              <a:sym typeface="HK Grotesk Bold"/>
            </a:endParaRPr>
          </a:p>
          <a:p>
            <a:pPr algn="l">
              <a:lnSpc>
                <a:spcPts val="3499"/>
              </a:lnSpc>
            </a:pPr>
            <a:r>
              <a:rPr lang="en-US" sz="2499" b="1">
                <a:solidFill>
                  <a:srgbClr val="1C345D"/>
                </a:solidFill>
                <a:latin typeface="HK Grotesk Bold"/>
                <a:ea typeface="HK Grotesk Bold"/>
                <a:cs typeface="HK Grotesk Bold"/>
                <a:sym typeface="HK Grotesk Bold"/>
              </a:rPr>
              <a:t>Be at lease 17 years old</a:t>
            </a:r>
          </a:p>
          <a:p>
            <a:pPr algn="l">
              <a:lnSpc>
                <a:spcPts val="3499"/>
              </a:lnSpc>
            </a:pPr>
            <a:endParaRPr lang="en-US" sz="2499" b="1">
              <a:solidFill>
                <a:srgbClr val="1C345D"/>
              </a:solidFill>
              <a:latin typeface="HK Grotesk Bold"/>
              <a:ea typeface="HK Grotesk Bold"/>
              <a:cs typeface="HK Grotesk Bold"/>
              <a:sym typeface="HK Grotesk Bold"/>
            </a:endParaRPr>
          </a:p>
          <a:p>
            <a:pPr algn="l">
              <a:lnSpc>
                <a:spcPts val="3499"/>
              </a:lnSpc>
            </a:pPr>
            <a:r>
              <a:rPr lang="en-US" sz="2499" b="1">
                <a:solidFill>
                  <a:srgbClr val="1C345D"/>
                </a:solidFill>
                <a:latin typeface="HK Grotesk Bold"/>
                <a:ea typeface="HK Grotesk Bold"/>
                <a:cs typeface="HK Grotesk Bold"/>
                <a:sym typeface="HK Grotesk Bold"/>
              </a:rPr>
              <a:t>Be a resident of the county you serve in</a:t>
            </a:r>
          </a:p>
          <a:p>
            <a:pPr algn="l">
              <a:lnSpc>
                <a:spcPts val="3499"/>
              </a:lnSpc>
            </a:pPr>
            <a:r>
              <a:rPr lang="en-US" sz="2499" b="1">
                <a:solidFill>
                  <a:srgbClr val="1C345D"/>
                </a:solidFill>
                <a:latin typeface="HK Grotesk Bold"/>
                <a:ea typeface="HK Grotesk Bold"/>
                <a:cs typeface="HK Grotesk Bold"/>
                <a:sym typeface="HK Grotesk Bold"/>
              </a:rPr>
              <a:t> </a:t>
            </a:r>
          </a:p>
          <a:p>
            <a:pPr marL="0" lvl="0" indent="0" algn="l">
              <a:lnSpc>
                <a:spcPts val="3499"/>
              </a:lnSpc>
              <a:spcBef>
                <a:spcPct val="0"/>
              </a:spcBef>
            </a:pPr>
            <a:r>
              <a:rPr lang="en-US" sz="2499" b="1">
                <a:solidFill>
                  <a:srgbClr val="1C345D"/>
                </a:solidFill>
                <a:latin typeface="HK Grotesk Bold"/>
                <a:ea typeface="HK Grotesk Bold"/>
                <a:cs typeface="HK Grotesk Bold"/>
                <a:sym typeface="HK Grotesk Bold"/>
              </a:rPr>
              <a:t>Complete the required training</a:t>
            </a:r>
          </a:p>
        </p:txBody>
      </p:sp>
      <p:sp>
        <p:nvSpPr>
          <p:cNvPr id="8" name="TextBox 8"/>
          <p:cNvSpPr txBox="1"/>
          <p:nvPr/>
        </p:nvSpPr>
        <p:spPr>
          <a:xfrm>
            <a:off x="1750116" y="6015469"/>
            <a:ext cx="5210026" cy="422275"/>
          </a:xfrm>
          <a:prstGeom prst="rect">
            <a:avLst/>
          </a:prstGeom>
        </p:spPr>
        <p:txBody>
          <a:bodyPr lIns="0" tIns="0" rIns="0" bIns="0" rtlCol="0" anchor="t">
            <a:spAutoFit/>
          </a:bodyPr>
          <a:lstStyle/>
          <a:p>
            <a:pPr algn="l">
              <a:lnSpc>
                <a:spcPts val="3499"/>
              </a:lnSpc>
            </a:pPr>
            <a:r>
              <a:rPr lang="en-US" sz="2499">
                <a:solidFill>
                  <a:srgbClr val="1C345D"/>
                </a:solidFill>
                <a:latin typeface="Lovelo"/>
                <a:ea typeface="Lovelo"/>
                <a:cs typeface="Lovelo"/>
                <a:sym typeface="Lovelo"/>
              </a:rPr>
              <a:t>Day of Duties</a:t>
            </a:r>
          </a:p>
        </p:txBody>
      </p:sp>
      <p:sp>
        <p:nvSpPr>
          <p:cNvPr id="9" name="TextBox 9"/>
          <p:cNvSpPr txBox="1"/>
          <p:nvPr/>
        </p:nvSpPr>
        <p:spPr>
          <a:xfrm>
            <a:off x="2065694" y="6642707"/>
            <a:ext cx="14353566" cy="2613025"/>
          </a:xfrm>
          <a:prstGeom prst="rect">
            <a:avLst/>
          </a:prstGeom>
        </p:spPr>
        <p:txBody>
          <a:bodyPr lIns="0" tIns="0" rIns="0" bIns="0" rtlCol="0" anchor="t">
            <a:spAutoFit/>
          </a:bodyPr>
          <a:lstStyle/>
          <a:p>
            <a:pPr algn="just">
              <a:lnSpc>
                <a:spcPts val="3499"/>
              </a:lnSpc>
            </a:pPr>
            <a:r>
              <a:rPr lang="en-US" sz="2499" b="1">
                <a:solidFill>
                  <a:srgbClr val="1C345D"/>
                </a:solidFill>
                <a:latin typeface="HK Grotesk Bold"/>
                <a:ea typeface="HK Grotesk Bold"/>
                <a:cs typeface="HK Grotesk Bold"/>
                <a:sym typeface="HK Grotesk Bold"/>
              </a:rPr>
              <a:t>Polls open at 7:00 am and close at 8:00 pm, election officials start setting up at 6:00 am. </a:t>
            </a:r>
          </a:p>
          <a:p>
            <a:pPr algn="just">
              <a:lnSpc>
                <a:spcPts val="3499"/>
              </a:lnSpc>
            </a:pPr>
            <a:endParaRPr lang="en-US" sz="2499" b="1">
              <a:solidFill>
                <a:srgbClr val="1C345D"/>
              </a:solidFill>
              <a:latin typeface="HK Grotesk Bold"/>
              <a:ea typeface="HK Grotesk Bold"/>
              <a:cs typeface="HK Grotesk Bold"/>
              <a:sym typeface="HK Grotesk Bold"/>
            </a:endParaRPr>
          </a:p>
          <a:p>
            <a:pPr algn="just">
              <a:lnSpc>
                <a:spcPts val="3499"/>
              </a:lnSpc>
            </a:pPr>
            <a:r>
              <a:rPr lang="en-US" sz="2499" b="1">
                <a:solidFill>
                  <a:srgbClr val="1C345D"/>
                </a:solidFill>
                <a:latin typeface="HK Grotesk Bold"/>
                <a:ea typeface="HK Grotesk Bold"/>
                <a:cs typeface="HK Grotesk Bold"/>
                <a:sym typeface="HK Grotesk Bold"/>
              </a:rPr>
              <a:t>On Election Day, poll workers check in voters and issue them ballots. Designated election officials provide instruction on how to use special ballot marking devices for individuals with disabilities. </a:t>
            </a:r>
          </a:p>
          <a:p>
            <a:pPr algn="just">
              <a:lnSpc>
                <a:spcPts val="3499"/>
              </a:lnSpc>
            </a:pPr>
            <a:endParaRPr lang="en-US" sz="2499" b="1">
              <a:solidFill>
                <a:srgbClr val="1C345D"/>
              </a:solidFill>
              <a:latin typeface="HK Grotesk Bold"/>
              <a:ea typeface="HK Grotesk Bold"/>
              <a:cs typeface="HK Grotesk Bold"/>
              <a:sym typeface="HK Grotesk Bold"/>
            </a:endParaRPr>
          </a:p>
          <a:p>
            <a:pPr algn="l">
              <a:lnSpc>
                <a:spcPts val="3499"/>
              </a:lnSpc>
            </a:pPr>
            <a:r>
              <a:rPr lang="en-US" sz="2499" b="1">
                <a:solidFill>
                  <a:srgbClr val="1C345D"/>
                </a:solidFill>
                <a:latin typeface="HK Grotesk Bold"/>
                <a:ea typeface="HK Grotesk Bold"/>
                <a:cs typeface="HK Grotesk Bold"/>
                <a:sym typeface="HK Grotesk Bold"/>
              </a:rPr>
              <a:t>When a voter requests to vote from their car, poll workers will go outside to aid with curbside voting. </a:t>
            </a:r>
          </a:p>
        </p:txBody>
      </p:sp>
      <p:grpSp>
        <p:nvGrpSpPr>
          <p:cNvPr id="10" name="Group 10"/>
          <p:cNvGrpSpPr/>
          <p:nvPr/>
        </p:nvGrpSpPr>
        <p:grpSpPr>
          <a:xfrm>
            <a:off x="10820266" y="3582926"/>
            <a:ext cx="1846460" cy="1846460"/>
            <a:chOff x="0" y="0"/>
            <a:chExt cx="2461947" cy="2461947"/>
          </a:xfrm>
        </p:grpSpPr>
        <p:sp>
          <p:nvSpPr>
            <p:cNvPr id="11" name="Freeform 11"/>
            <p:cNvSpPr/>
            <p:nvPr/>
          </p:nvSpPr>
          <p:spPr>
            <a:xfrm>
              <a:off x="0" y="0"/>
              <a:ext cx="2461947" cy="2461947"/>
            </a:xfrm>
            <a:custGeom>
              <a:avLst/>
              <a:gdLst/>
              <a:ahLst/>
              <a:cxnLst/>
              <a:rect l="l" t="t" r="r" b="b"/>
              <a:pathLst>
                <a:path w="2461947" h="2461947">
                  <a:moveTo>
                    <a:pt x="0" y="0"/>
                  </a:moveTo>
                  <a:lnTo>
                    <a:pt x="2461947" y="0"/>
                  </a:lnTo>
                  <a:lnTo>
                    <a:pt x="2461947" y="2461947"/>
                  </a:lnTo>
                  <a:lnTo>
                    <a:pt x="0" y="24619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12" name="TextBox 12"/>
          <p:cNvSpPr txBox="1"/>
          <p:nvPr/>
        </p:nvSpPr>
        <p:spPr>
          <a:xfrm>
            <a:off x="10536579" y="2706724"/>
            <a:ext cx="2413834" cy="876202"/>
          </a:xfrm>
          <a:prstGeom prst="rect">
            <a:avLst/>
          </a:prstGeom>
        </p:spPr>
        <p:txBody>
          <a:bodyPr wrap="square" lIns="0" tIns="0" rIns="0" bIns="0" rtlCol="0" anchor="t">
            <a:spAutoFit/>
          </a:bodyPr>
          <a:lstStyle/>
          <a:p>
            <a:pPr algn="ctr">
              <a:lnSpc>
                <a:spcPts val="3499"/>
              </a:lnSpc>
            </a:pPr>
            <a:r>
              <a:rPr lang="en-US" sz="2499" dirty="0">
                <a:solidFill>
                  <a:srgbClr val="CF1C31"/>
                </a:solidFill>
                <a:latin typeface="Lovelo"/>
                <a:ea typeface="Lovelo"/>
                <a:cs typeface="Lovelo"/>
                <a:sym typeface="Lovelo"/>
              </a:rPr>
              <a:t>Follow to </a:t>
            </a:r>
          </a:p>
          <a:p>
            <a:pPr algn="ctr">
              <a:lnSpc>
                <a:spcPts val="3499"/>
              </a:lnSpc>
            </a:pPr>
            <a:r>
              <a:rPr lang="en-US" sz="2499" dirty="0">
                <a:solidFill>
                  <a:srgbClr val="CF1C31"/>
                </a:solidFill>
                <a:latin typeface="Lovelo"/>
                <a:ea typeface="Lovelo"/>
                <a:cs typeface="Lovelo"/>
                <a:sym typeface="Lovelo"/>
              </a:rPr>
              <a:t>Learn more</a:t>
            </a:r>
          </a:p>
        </p:txBody>
      </p:sp>
      <p:sp>
        <p:nvSpPr>
          <p:cNvPr id="13" name="AutoShape 13"/>
          <p:cNvSpPr/>
          <p:nvPr/>
        </p:nvSpPr>
        <p:spPr>
          <a:xfrm>
            <a:off x="0" y="1699137"/>
            <a:ext cx="18288000" cy="95250"/>
          </a:xfrm>
          <a:prstGeom prst="line">
            <a:avLst/>
          </a:prstGeom>
          <a:ln w="190500" cap="flat">
            <a:solidFill>
              <a:srgbClr val="CF1C31"/>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15844" y="2506028"/>
            <a:ext cx="11647985" cy="6324600"/>
          </a:xfrm>
          <a:prstGeom prst="rect">
            <a:avLst/>
          </a:prstGeom>
        </p:spPr>
        <p:txBody>
          <a:bodyPr lIns="0" tIns="0" rIns="0" bIns="0" rtlCol="0" anchor="t">
            <a:spAutoFit/>
          </a:bodyPr>
          <a:lstStyle/>
          <a:p>
            <a:pPr algn="just">
              <a:lnSpc>
                <a:spcPts val="3499"/>
              </a:lnSpc>
            </a:pPr>
            <a:r>
              <a:rPr lang="en-US" sz="2499" b="1">
                <a:solidFill>
                  <a:srgbClr val="1C345D"/>
                </a:solidFill>
                <a:latin typeface="HK Grotesk Bold"/>
                <a:ea typeface="HK Grotesk Bold"/>
                <a:cs typeface="HK Grotesk Bold"/>
                <a:sym typeface="HK Grotesk Bold"/>
              </a:rPr>
              <a:t>Veterans for Voting is a new initiative from Secretary of State Paul D. Pate’s office aimed at helping veterans and service members vote in Iowa’s elections. You can get involved by - </a:t>
            </a:r>
          </a:p>
          <a:p>
            <a:pPr algn="just">
              <a:lnSpc>
                <a:spcPts val="3499"/>
              </a:lnSpc>
            </a:pPr>
            <a:endParaRPr lang="en-US" sz="2499"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Helping veterans access information on how to register to vote</a:t>
            </a:r>
          </a:p>
          <a:p>
            <a:pPr algn="just">
              <a:lnSpc>
                <a:spcPts val="2800"/>
              </a:lnSpc>
            </a:pPr>
            <a:endParaRPr lang="en-US" sz="2000"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Share information about how to obtain an absentee ballot</a:t>
            </a:r>
          </a:p>
          <a:p>
            <a:pPr algn="just">
              <a:lnSpc>
                <a:spcPts val="2800"/>
              </a:lnSpc>
            </a:pPr>
            <a:endParaRPr lang="en-US" sz="2000"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Drive veterans to their polling locations on Election Day, November 5, 2024</a:t>
            </a:r>
          </a:p>
          <a:p>
            <a:pPr algn="just">
              <a:lnSpc>
                <a:spcPts val="2800"/>
              </a:lnSpc>
            </a:pPr>
            <a:endParaRPr lang="en-US" sz="2000"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Direct them to the Secretary of State’s website for questions about Iowa voting security, 2024 candidates, and election certification </a:t>
            </a:r>
          </a:p>
          <a:p>
            <a:pPr algn="just">
              <a:lnSpc>
                <a:spcPts val="2800"/>
              </a:lnSpc>
            </a:pPr>
            <a:endParaRPr lang="en-US" sz="2000"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Promote voting through your own information channels</a:t>
            </a:r>
          </a:p>
          <a:p>
            <a:pPr algn="just">
              <a:lnSpc>
                <a:spcPts val="2800"/>
              </a:lnSpc>
            </a:pPr>
            <a:endParaRPr lang="en-US" sz="2000" b="1">
              <a:solidFill>
                <a:srgbClr val="1C345D"/>
              </a:solidFill>
              <a:latin typeface="HK Grotesk Bold"/>
              <a:ea typeface="HK Grotesk Bold"/>
              <a:cs typeface="HK Grotesk Bold"/>
              <a:sym typeface="HK Grotesk Bold"/>
            </a:endParaRPr>
          </a:p>
          <a:p>
            <a:pPr marL="431801" lvl="1" indent="-215900" algn="just">
              <a:lnSpc>
                <a:spcPts val="2800"/>
              </a:lnSpc>
              <a:buFont typeface="Arial"/>
              <a:buChar char="•"/>
            </a:pPr>
            <a:r>
              <a:rPr lang="en-US" sz="2000" b="1">
                <a:solidFill>
                  <a:srgbClr val="1C345D"/>
                </a:solidFill>
                <a:latin typeface="HK Grotesk Bold"/>
                <a:ea typeface="HK Grotesk Bold"/>
                <a:cs typeface="HK Grotesk Bold"/>
                <a:sym typeface="HK Grotesk Bold"/>
              </a:rPr>
              <a:t>Check in with your members who you haven’t seen in a while to see if they plan to vote or require assistance in casting their vote</a:t>
            </a:r>
          </a:p>
        </p:txBody>
      </p:sp>
      <p:sp>
        <p:nvSpPr>
          <p:cNvPr id="6" name="AutoShape 6"/>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7" name="Freeform 7"/>
          <p:cNvSpPr/>
          <p:nvPr/>
        </p:nvSpPr>
        <p:spPr>
          <a:xfrm>
            <a:off x="13312284" y="3979408"/>
            <a:ext cx="3425464" cy="3425464"/>
          </a:xfrm>
          <a:custGeom>
            <a:avLst/>
            <a:gdLst/>
            <a:ahLst/>
            <a:cxnLst/>
            <a:rect l="l" t="t" r="r" b="b"/>
            <a:pathLst>
              <a:path w="3425464" h="3425464">
                <a:moveTo>
                  <a:pt x="0" y="0"/>
                </a:moveTo>
                <a:lnTo>
                  <a:pt x="3425464" y="0"/>
                </a:lnTo>
                <a:lnTo>
                  <a:pt x="3425464" y="3425464"/>
                </a:lnTo>
                <a:lnTo>
                  <a:pt x="0" y="34254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extBox 8"/>
          <p:cNvSpPr txBox="1"/>
          <p:nvPr/>
        </p:nvSpPr>
        <p:spPr>
          <a:xfrm>
            <a:off x="0" y="509843"/>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Veterans for Voting Initiative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Freeform 6"/>
          <p:cNvSpPr/>
          <p:nvPr/>
        </p:nvSpPr>
        <p:spPr>
          <a:xfrm>
            <a:off x="11878462" y="2598937"/>
            <a:ext cx="2775649" cy="2768710"/>
          </a:xfrm>
          <a:custGeom>
            <a:avLst/>
            <a:gdLst/>
            <a:ahLst/>
            <a:cxnLst/>
            <a:rect l="l" t="t" r="r" b="b"/>
            <a:pathLst>
              <a:path w="2775649" h="2768710">
                <a:moveTo>
                  <a:pt x="0" y="0"/>
                </a:moveTo>
                <a:lnTo>
                  <a:pt x="2775650" y="0"/>
                </a:lnTo>
                <a:lnTo>
                  <a:pt x="2775650" y="2768710"/>
                </a:lnTo>
                <a:lnTo>
                  <a:pt x="0" y="27687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7"/>
          <p:cNvSpPr txBox="1"/>
          <p:nvPr/>
        </p:nvSpPr>
        <p:spPr>
          <a:xfrm>
            <a:off x="2302778" y="2722872"/>
            <a:ext cx="9010887" cy="5241925"/>
          </a:xfrm>
          <a:prstGeom prst="rect">
            <a:avLst/>
          </a:prstGeom>
        </p:spPr>
        <p:txBody>
          <a:bodyPr lIns="0" tIns="0" rIns="0" bIns="0" rtlCol="0" anchor="t">
            <a:spAutoFit/>
          </a:bodyPr>
          <a:lstStyle/>
          <a:p>
            <a:pPr algn="just">
              <a:lnSpc>
                <a:spcPts val="3499"/>
              </a:lnSpc>
            </a:pPr>
            <a:r>
              <a:rPr lang="en-US" sz="2499" b="1">
                <a:solidFill>
                  <a:srgbClr val="3A3870"/>
                </a:solidFill>
                <a:latin typeface="HK Grotesk Bold"/>
                <a:ea typeface="HK Grotesk Bold"/>
                <a:cs typeface="HK Grotesk Bold"/>
                <a:sym typeface="HK Grotesk Bold"/>
              </a:rPr>
              <a:t>A voter may declare upon oath that they are -  </a:t>
            </a:r>
          </a:p>
          <a:p>
            <a:pPr marL="539749" lvl="1" indent="-269875" algn="just">
              <a:lnSpc>
                <a:spcPts val="3499"/>
              </a:lnSpc>
              <a:buFont typeface="Arial"/>
              <a:buChar char="•"/>
            </a:pPr>
            <a:r>
              <a:rPr lang="en-US" sz="2499">
                <a:solidFill>
                  <a:srgbClr val="3A3870"/>
                </a:solidFill>
                <a:latin typeface="HK Grotesk"/>
                <a:ea typeface="HK Grotesk"/>
                <a:cs typeface="HK Grotesk"/>
                <a:sym typeface="HK Grotesk"/>
              </a:rPr>
              <a:t>blind </a:t>
            </a:r>
          </a:p>
          <a:p>
            <a:pPr marL="539749" lvl="1" indent="-269875" algn="just">
              <a:lnSpc>
                <a:spcPts val="3499"/>
              </a:lnSpc>
              <a:buFont typeface="Arial"/>
              <a:buChar char="•"/>
            </a:pPr>
            <a:r>
              <a:rPr lang="en-US" sz="2499">
                <a:solidFill>
                  <a:srgbClr val="3A3870"/>
                </a:solidFill>
                <a:latin typeface="HK Grotesk"/>
                <a:ea typeface="HK Grotesk"/>
                <a:cs typeface="HK Grotesk"/>
                <a:sym typeface="HK Grotesk"/>
              </a:rPr>
              <a:t>cannot read the English language, or is, </a:t>
            </a:r>
          </a:p>
          <a:p>
            <a:pPr marL="539749" lvl="1" indent="-269875" algn="just">
              <a:lnSpc>
                <a:spcPts val="3499"/>
              </a:lnSpc>
              <a:buFont typeface="Arial"/>
              <a:buChar char="•"/>
            </a:pPr>
            <a:r>
              <a:rPr lang="en-US" sz="2499">
                <a:solidFill>
                  <a:srgbClr val="3A3870"/>
                </a:solidFill>
                <a:latin typeface="HK Grotesk"/>
                <a:ea typeface="HK Grotesk"/>
                <a:cs typeface="HK Grotesk"/>
                <a:sym typeface="HK Grotesk"/>
              </a:rPr>
              <a:t>by reason of any physical disability, unable to cast a vote without assistance.</a:t>
            </a:r>
          </a:p>
          <a:p>
            <a:pPr algn="just">
              <a:lnSpc>
                <a:spcPts val="3499"/>
              </a:lnSpc>
            </a:pPr>
            <a:endParaRPr lang="en-US" sz="2499">
              <a:solidFill>
                <a:srgbClr val="3A3870"/>
              </a:solidFill>
              <a:latin typeface="HK Grotesk"/>
              <a:ea typeface="HK Grotesk"/>
              <a:cs typeface="HK Grotesk"/>
              <a:sym typeface="HK Grotesk"/>
            </a:endParaRPr>
          </a:p>
          <a:p>
            <a:pPr algn="just">
              <a:lnSpc>
                <a:spcPts val="3499"/>
              </a:lnSpc>
            </a:pPr>
            <a:r>
              <a:rPr lang="en-US" sz="2499" b="1">
                <a:solidFill>
                  <a:srgbClr val="3A3870"/>
                </a:solidFill>
                <a:latin typeface="HK Grotesk Bold"/>
                <a:ea typeface="HK Grotesk Bold"/>
                <a:cs typeface="HK Grotesk Bold"/>
                <a:sym typeface="HK Grotesk Bold"/>
              </a:rPr>
              <a:t>Voters may choose any person to assist them with casting their vote (exceptions include the individual’s employer, employer’s agent, or an agent/officer of their union). The voter will have the individual sign an Affidavit of Voter Requesting Assistance.</a:t>
            </a:r>
          </a:p>
          <a:p>
            <a:pPr algn="just">
              <a:lnSpc>
                <a:spcPts val="3499"/>
              </a:lnSpc>
            </a:pPr>
            <a:endParaRPr lang="en-US" sz="2499" b="1">
              <a:solidFill>
                <a:srgbClr val="3A3870"/>
              </a:solidFill>
              <a:latin typeface="HK Grotesk Bold"/>
              <a:ea typeface="HK Grotesk Bold"/>
              <a:cs typeface="HK Grotesk Bold"/>
              <a:sym typeface="HK Grotesk Bold"/>
            </a:endParaRPr>
          </a:p>
          <a:p>
            <a:pPr algn="l">
              <a:lnSpc>
                <a:spcPts val="3499"/>
              </a:lnSpc>
            </a:pPr>
            <a:r>
              <a:rPr lang="en-US" sz="2499">
                <a:solidFill>
                  <a:srgbClr val="3A3870"/>
                </a:solidFill>
                <a:latin typeface="HK Grotesk"/>
                <a:ea typeface="HK Grotesk"/>
                <a:cs typeface="HK Grotesk"/>
                <a:sym typeface="HK Grotesk"/>
              </a:rPr>
              <a:t> </a:t>
            </a:r>
          </a:p>
        </p:txBody>
      </p:sp>
      <p:sp>
        <p:nvSpPr>
          <p:cNvPr id="8" name="Freeform 8"/>
          <p:cNvSpPr/>
          <p:nvPr/>
        </p:nvSpPr>
        <p:spPr>
          <a:xfrm>
            <a:off x="12819134" y="5872472"/>
            <a:ext cx="2712417" cy="3005448"/>
          </a:xfrm>
          <a:custGeom>
            <a:avLst/>
            <a:gdLst/>
            <a:ahLst/>
            <a:cxnLst/>
            <a:rect l="l" t="t" r="r" b="b"/>
            <a:pathLst>
              <a:path w="2712417" h="3005448">
                <a:moveTo>
                  <a:pt x="0" y="0"/>
                </a:moveTo>
                <a:lnTo>
                  <a:pt x="2712416" y="0"/>
                </a:lnTo>
                <a:lnTo>
                  <a:pt x="2712416" y="3005448"/>
                </a:lnTo>
                <a:lnTo>
                  <a:pt x="0" y="30054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TextBox 9"/>
          <p:cNvSpPr txBox="1"/>
          <p:nvPr/>
        </p:nvSpPr>
        <p:spPr>
          <a:xfrm>
            <a:off x="4531912" y="509843"/>
            <a:ext cx="9224175"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Voter Assistance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Freeform 6"/>
          <p:cNvSpPr/>
          <p:nvPr/>
        </p:nvSpPr>
        <p:spPr>
          <a:xfrm>
            <a:off x="13004387" y="3019191"/>
            <a:ext cx="3611899" cy="2031693"/>
          </a:xfrm>
          <a:custGeom>
            <a:avLst/>
            <a:gdLst/>
            <a:ahLst/>
            <a:cxnLst/>
            <a:rect l="l" t="t" r="r" b="b"/>
            <a:pathLst>
              <a:path w="3611899" h="2031693">
                <a:moveTo>
                  <a:pt x="0" y="0"/>
                </a:moveTo>
                <a:lnTo>
                  <a:pt x="3611899" y="0"/>
                </a:lnTo>
                <a:lnTo>
                  <a:pt x="3611899" y="2031693"/>
                </a:lnTo>
                <a:lnTo>
                  <a:pt x="0" y="20316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4154063" y="5262987"/>
            <a:ext cx="2160961" cy="2990949"/>
          </a:xfrm>
          <a:custGeom>
            <a:avLst/>
            <a:gdLst/>
            <a:ahLst/>
            <a:cxnLst/>
            <a:rect l="l" t="t" r="r" b="b"/>
            <a:pathLst>
              <a:path w="2160961" h="2990949">
                <a:moveTo>
                  <a:pt x="0" y="0"/>
                </a:moveTo>
                <a:lnTo>
                  <a:pt x="2160961" y="0"/>
                </a:lnTo>
                <a:lnTo>
                  <a:pt x="2160961" y="2990949"/>
                </a:lnTo>
                <a:lnTo>
                  <a:pt x="0" y="29909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TextBox 8"/>
          <p:cNvSpPr txBox="1"/>
          <p:nvPr/>
        </p:nvSpPr>
        <p:spPr>
          <a:xfrm>
            <a:off x="2664926" y="2640989"/>
            <a:ext cx="10055460" cy="5438775"/>
          </a:xfrm>
          <a:prstGeom prst="rect">
            <a:avLst/>
          </a:prstGeom>
        </p:spPr>
        <p:txBody>
          <a:bodyPr lIns="0" tIns="0" rIns="0" bIns="0" rtlCol="0" anchor="t">
            <a:spAutoFit/>
          </a:bodyPr>
          <a:lstStyle/>
          <a:p>
            <a:pPr algn="l">
              <a:lnSpc>
                <a:spcPts val="3499"/>
              </a:lnSpc>
            </a:pPr>
            <a:r>
              <a:rPr lang="en-US" sz="2499" b="1">
                <a:solidFill>
                  <a:srgbClr val="3A3870"/>
                </a:solidFill>
                <a:latin typeface="HK Grotesk Bold"/>
                <a:ea typeface="HK Grotesk Bold"/>
                <a:cs typeface="HK Grotesk Bold"/>
                <a:sym typeface="HK Grotesk Bold"/>
              </a:rPr>
              <a:t>Voters may request assistance from precinct officials. Two precinct officials, one from each political party, will assist. </a:t>
            </a:r>
          </a:p>
          <a:p>
            <a:pPr algn="l">
              <a:lnSpc>
                <a:spcPts val="3499"/>
              </a:lnSpc>
            </a:pPr>
            <a:endParaRPr lang="en-US" sz="2499" b="1">
              <a:solidFill>
                <a:srgbClr val="3A3870"/>
              </a:solidFill>
              <a:latin typeface="HK Grotesk Bold"/>
              <a:ea typeface="HK Grotesk Bold"/>
              <a:cs typeface="HK Grotesk Bold"/>
              <a:sym typeface="HK Grotesk Bold"/>
            </a:endParaRPr>
          </a:p>
          <a:p>
            <a:pPr algn="l">
              <a:lnSpc>
                <a:spcPts val="3499"/>
              </a:lnSpc>
            </a:pPr>
            <a:r>
              <a:rPr lang="en-US" sz="2499" b="1">
                <a:solidFill>
                  <a:srgbClr val="3A3870"/>
                </a:solidFill>
                <a:latin typeface="HK Grotesk Bold"/>
                <a:ea typeface="HK Grotesk Bold"/>
                <a:cs typeface="HK Grotesk Bold"/>
                <a:sym typeface="HK Grotesk Bold"/>
              </a:rPr>
              <a:t>VOTER ASSIST TERMINAL</a:t>
            </a:r>
          </a:p>
          <a:p>
            <a:pPr algn="l">
              <a:lnSpc>
                <a:spcPts val="2800"/>
              </a:lnSpc>
            </a:pPr>
            <a:r>
              <a:rPr lang="en-US" sz="2000">
                <a:solidFill>
                  <a:srgbClr val="3A3870"/>
                </a:solidFill>
                <a:latin typeface="HK Grotesk"/>
                <a:ea typeface="HK Grotesk"/>
                <a:cs typeface="HK Grotesk"/>
                <a:sym typeface="HK Grotesk"/>
              </a:rPr>
              <a:t>Voters may request to use the voter assist terminal at their precinct. The device is available to any voter. To mark their ballots, voters use features on the machine such as a touch screen, an audio component and/or a sip and puff element to select their candidate. The device will mark their paper ballot according to their selections.</a:t>
            </a:r>
          </a:p>
          <a:p>
            <a:pPr algn="l">
              <a:lnSpc>
                <a:spcPts val="3499"/>
              </a:lnSpc>
            </a:pPr>
            <a:endParaRPr lang="en-US" sz="2000">
              <a:solidFill>
                <a:srgbClr val="3A3870"/>
              </a:solidFill>
              <a:latin typeface="HK Grotesk"/>
              <a:ea typeface="HK Grotesk"/>
              <a:cs typeface="HK Grotesk"/>
              <a:sym typeface="HK Grotesk"/>
            </a:endParaRPr>
          </a:p>
          <a:p>
            <a:pPr algn="l">
              <a:lnSpc>
                <a:spcPts val="3499"/>
              </a:lnSpc>
            </a:pPr>
            <a:r>
              <a:rPr lang="en-US" sz="2499" b="1">
                <a:solidFill>
                  <a:srgbClr val="3A3870"/>
                </a:solidFill>
                <a:latin typeface="HK Grotesk Bold"/>
                <a:ea typeface="HK Grotesk Bold"/>
                <a:cs typeface="HK Grotesk Bold"/>
                <a:sym typeface="HK Grotesk Bold"/>
              </a:rPr>
              <a:t>CURBSIDE VOTING</a:t>
            </a:r>
          </a:p>
          <a:p>
            <a:pPr algn="l">
              <a:lnSpc>
                <a:spcPts val="2800"/>
              </a:lnSpc>
            </a:pPr>
            <a:r>
              <a:rPr lang="en-US" sz="2000">
                <a:solidFill>
                  <a:srgbClr val="3A3870"/>
                </a:solidFill>
                <a:latin typeface="HK Grotesk"/>
                <a:ea typeface="HK Grotesk"/>
                <a:cs typeface="HK Grotesk"/>
                <a:sym typeface="HK Grotesk"/>
              </a:rPr>
              <a:t>Voters may request curbside voting if they are unable to enter the polling place. Two precinct election officials, one from each party, will bring a ballot and election supplies to the voter’s vehicle. (Please note - it is recommended to contact the county auditor’s office ahead of time to let them know of your intention to vote curbside).</a:t>
            </a:r>
          </a:p>
        </p:txBody>
      </p:sp>
      <p:sp>
        <p:nvSpPr>
          <p:cNvPr id="9" name="TextBox 9"/>
          <p:cNvSpPr txBox="1"/>
          <p:nvPr/>
        </p:nvSpPr>
        <p:spPr>
          <a:xfrm>
            <a:off x="0" y="509843"/>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Voter Assistance From Precinct officials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TextBox 6"/>
          <p:cNvSpPr txBox="1"/>
          <p:nvPr/>
        </p:nvSpPr>
        <p:spPr>
          <a:xfrm>
            <a:off x="0" y="413006"/>
            <a:ext cx="18288000" cy="863600"/>
          </a:xfrm>
          <a:prstGeom prst="rect">
            <a:avLst/>
          </a:prstGeom>
        </p:spPr>
        <p:txBody>
          <a:bodyPr lIns="0" tIns="0" rIns="0" bIns="0" rtlCol="0" anchor="t">
            <a:spAutoFit/>
          </a:bodyPr>
          <a:lstStyle/>
          <a:p>
            <a:pPr algn="ctr">
              <a:lnSpc>
                <a:spcPts val="7000"/>
              </a:lnSpc>
            </a:pPr>
            <a:r>
              <a:rPr lang="en-US" sz="5000">
                <a:solidFill>
                  <a:srgbClr val="FFFFFF"/>
                </a:solidFill>
                <a:latin typeface="Lovelo"/>
                <a:ea typeface="Lovelo"/>
                <a:cs typeface="Lovelo"/>
                <a:sym typeface="Lovelo"/>
              </a:rPr>
              <a:t>Step 1 - Register your participation</a:t>
            </a:r>
          </a:p>
        </p:txBody>
      </p:sp>
      <p:sp>
        <p:nvSpPr>
          <p:cNvPr id="7" name="TextBox 7"/>
          <p:cNvSpPr txBox="1"/>
          <p:nvPr/>
        </p:nvSpPr>
        <p:spPr>
          <a:xfrm>
            <a:off x="2105452" y="2966553"/>
            <a:ext cx="8984899" cy="1747228"/>
          </a:xfrm>
          <a:prstGeom prst="rect">
            <a:avLst/>
          </a:prstGeom>
        </p:spPr>
        <p:txBody>
          <a:bodyPr lIns="0" tIns="0" rIns="0" bIns="0" rtlCol="0" anchor="t">
            <a:spAutoFit/>
          </a:bodyPr>
          <a:lstStyle/>
          <a:p>
            <a:pPr marL="0" lvl="0" indent="0" algn="ctr">
              <a:lnSpc>
                <a:spcPts val="3502"/>
              </a:lnSpc>
              <a:spcBef>
                <a:spcPct val="0"/>
              </a:spcBef>
            </a:pPr>
            <a:r>
              <a:rPr lang="en-US" sz="2501" b="1">
                <a:solidFill>
                  <a:srgbClr val="1C345D"/>
                </a:solidFill>
                <a:latin typeface="HK Grotesk Bold"/>
                <a:ea typeface="HK Grotesk Bold"/>
                <a:cs typeface="HK Grotesk Bold"/>
                <a:sym typeface="HK Grotesk Bold"/>
              </a:rPr>
              <a:t>Register your participation so we can provide you with more information on ways to participate in the Veterans for Voting initiative, direct you or your members to resources on our website, or aid with media and press release creation.</a:t>
            </a:r>
          </a:p>
        </p:txBody>
      </p:sp>
      <p:sp>
        <p:nvSpPr>
          <p:cNvPr id="8" name="Freeform 8"/>
          <p:cNvSpPr/>
          <p:nvPr/>
        </p:nvSpPr>
        <p:spPr>
          <a:xfrm>
            <a:off x="11566901" y="3023703"/>
            <a:ext cx="4444986" cy="4444986"/>
          </a:xfrm>
          <a:custGeom>
            <a:avLst/>
            <a:gdLst/>
            <a:ahLst/>
            <a:cxnLst/>
            <a:rect l="l" t="t" r="r" b="b"/>
            <a:pathLst>
              <a:path w="4444986" h="4444986">
                <a:moveTo>
                  <a:pt x="0" y="0"/>
                </a:moveTo>
                <a:lnTo>
                  <a:pt x="4444986" y="0"/>
                </a:lnTo>
                <a:lnTo>
                  <a:pt x="4444986" y="4444986"/>
                </a:lnTo>
                <a:lnTo>
                  <a:pt x="0" y="4444986"/>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3037442" y="5198571"/>
            <a:ext cx="7120920" cy="881267"/>
          </a:xfrm>
          <a:prstGeom prst="rect">
            <a:avLst/>
          </a:prstGeom>
        </p:spPr>
        <p:txBody>
          <a:bodyPr lIns="0" tIns="0" rIns="0" bIns="0" rtlCol="0" anchor="t">
            <a:spAutoFit/>
          </a:bodyPr>
          <a:lstStyle/>
          <a:p>
            <a:pPr algn="ctr">
              <a:lnSpc>
                <a:spcPts val="3499"/>
              </a:lnSpc>
            </a:pPr>
            <a:r>
              <a:rPr lang="en-US" sz="2499" b="1" dirty="0">
                <a:solidFill>
                  <a:srgbClr val="1C345D"/>
                </a:solidFill>
                <a:latin typeface="HK Grotesk Bold"/>
                <a:ea typeface="HK Grotesk Bold"/>
                <a:cs typeface="HK Grotesk Bold"/>
                <a:sym typeface="HK Grotesk Bold"/>
              </a:rPr>
              <a:t>Link-</a:t>
            </a:r>
          </a:p>
          <a:p>
            <a:pPr algn="ctr">
              <a:lnSpc>
                <a:spcPts val="3499"/>
              </a:lnSpc>
            </a:pPr>
            <a:r>
              <a:rPr lang="en-US" sz="2800" b="1" i="0" dirty="0">
                <a:solidFill>
                  <a:srgbClr val="1C345D"/>
                </a:solidFill>
                <a:effectLst/>
              </a:rPr>
              <a:t>https://forms.office.com/g/pzYu50LsfR</a:t>
            </a:r>
            <a:r>
              <a:rPr lang="en-US" sz="2499" b="1" dirty="0">
                <a:solidFill>
                  <a:srgbClr val="1C345D"/>
                </a:solidFill>
                <a:latin typeface="HK Grotesk Bold"/>
                <a:ea typeface="HK Grotesk Bold"/>
                <a:cs typeface="HK Grotesk Bold"/>
                <a:sym typeface="HK Grotesk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TextBox 6"/>
          <p:cNvSpPr txBox="1"/>
          <p:nvPr/>
        </p:nvSpPr>
        <p:spPr>
          <a:xfrm>
            <a:off x="0" y="432056"/>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Step 2 - Spread the word to Members</a:t>
            </a:r>
          </a:p>
        </p:txBody>
      </p:sp>
      <p:sp>
        <p:nvSpPr>
          <p:cNvPr id="7" name="TextBox 7"/>
          <p:cNvSpPr txBox="1"/>
          <p:nvPr/>
        </p:nvSpPr>
        <p:spPr>
          <a:xfrm>
            <a:off x="2481925" y="2693761"/>
            <a:ext cx="7251521" cy="4829175"/>
          </a:xfrm>
          <a:prstGeom prst="rect">
            <a:avLst/>
          </a:prstGeom>
        </p:spPr>
        <p:txBody>
          <a:bodyPr lIns="0" tIns="0" rIns="0" bIns="0" rtlCol="0" anchor="t">
            <a:spAutoFit/>
          </a:bodyPr>
          <a:lstStyle/>
          <a:p>
            <a:pPr algn="l">
              <a:lnSpc>
                <a:spcPts val="3499"/>
              </a:lnSpc>
            </a:pPr>
            <a:r>
              <a:rPr lang="en-US" sz="2499" b="1">
                <a:solidFill>
                  <a:srgbClr val="1C345D"/>
                </a:solidFill>
                <a:latin typeface="HK Grotesk Bold"/>
                <a:ea typeface="HK Grotesk Bold"/>
                <a:cs typeface="HK Grotesk Bold"/>
                <a:sym typeface="HK Grotesk Bold"/>
              </a:rPr>
              <a:t>A digital toolkit will be provided to you concluding this meeting, inside is - </a:t>
            </a:r>
          </a:p>
          <a:p>
            <a:pPr algn="l">
              <a:lnSpc>
                <a:spcPts val="3499"/>
              </a:lnSpc>
            </a:pPr>
            <a:endParaRPr lang="en-US" sz="2499" b="1">
              <a:solidFill>
                <a:srgbClr val="1C345D"/>
              </a:solidFill>
              <a:latin typeface="HK Grotesk Bold"/>
              <a:ea typeface="HK Grotesk Bold"/>
              <a:cs typeface="HK Grotesk Bold"/>
              <a:sym typeface="HK Grotesk Bold"/>
            </a:endParaRPr>
          </a:p>
          <a:p>
            <a:pPr algn="l">
              <a:lnSpc>
                <a:spcPts val="2800"/>
              </a:lnSpc>
            </a:pPr>
            <a:r>
              <a:rPr lang="en-US" sz="2000">
                <a:solidFill>
                  <a:srgbClr val="1C345D"/>
                </a:solidFill>
                <a:latin typeface="HK Grotesk"/>
                <a:ea typeface="HK Grotesk"/>
                <a:cs typeface="HK Grotesk"/>
                <a:sym typeface="HK Grotesk"/>
              </a:rPr>
              <a:t>A press release template with a quote from Iowa Secretary of State Paul D. Pate</a:t>
            </a:r>
          </a:p>
          <a:p>
            <a:pPr algn="l">
              <a:lnSpc>
                <a:spcPts val="2800"/>
              </a:lnSpc>
            </a:pPr>
            <a:endParaRPr lang="en-US" sz="2000">
              <a:solidFill>
                <a:srgbClr val="1C345D"/>
              </a:solidFill>
              <a:latin typeface="HK Grotesk"/>
              <a:ea typeface="HK Grotesk"/>
              <a:cs typeface="HK Grotesk"/>
              <a:sym typeface="HK Grotesk"/>
            </a:endParaRPr>
          </a:p>
          <a:p>
            <a:pPr algn="l">
              <a:lnSpc>
                <a:spcPts val="2800"/>
              </a:lnSpc>
            </a:pPr>
            <a:r>
              <a:rPr lang="en-US" sz="2000">
                <a:solidFill>
                  <a:srgbClr val="1C345D"/>
                </a:solidFill>
                <a:latin typeface="HK Grotesk"/>
                <a:ea typeface="HK Grotesk"/>
                <a:cs typeface="HK Grotesk"/>
                <a:sym typeface="HK Grotesk"/>
              </a:rPr>
              <a:t>Sample social media posts and captions</a:t>
            </a:r>
          </a:p>
          <a:p>
            <a:pPr algn="l">
              <a:lnSpc>
                <a:spcPts val="2800"/>
              </a:lnSpc>
            </a:pPr>
            <a:endParaRPr lang="en-US" sz="2000">
              <a:solidFill>
                <a:srgbClr val="1C345D"/>
              </a:solidFill>
              <a:latin typeface="HK Grotesk"/>
              <a:ea typeface="HK Grotesk"/>
              <a:cs typeface="HK Grotesk"/>
              <a:sym typeface="HK Grotesk"/>
            </a:endParaRPr>
          </a:p>
          <a:p>
            <a:pPr algn="l">
              <a:lnSpc>
                <a:spcPts val="2800"/>
              </a:lnSpc>
            </a:pPr>
            <a:r>
              <a:rPr lang="en-US" sz="2000">
                <a:solidFill>
                  <a:srgbClr val="1C345D"/>
                </a:solidFill>
                <a:latin typeface="HK Grotesk"/>
                <a:ea typeface="HK Grotesk"/>
                <a:cs typeface="HK Grotesk"/>
                <a:sym typeface="HK Grotesk"/>
              </a:rPr>
              <a:t>Branded posters</a:t>
            </a:r>
          </a:p>
          <a:p>
            <a:pPr algn="l">
              <a:lnSpc>
                <a:spcPts val="2800"/>
              </a:lnSpc>
            </a:pPr>
            <a:endParaRPr lang="en-US" sz="2000">
              <a:solidFill>
                <a:srgbClr val="1C345D"/>
              </a:solidFill>
              <a:latin typeface="HK Grotesk"/>
              <a:ea typeface="HK Grotesk"/>
              <a:cs typeface="HK Grotesk"/>
              <a:sym typeface="HK Grotesk"/>
            </a:endParaRPr>
          </a:p>
          <a:p>
            <a:pPr algn="l">
              <a:lnSpc>
                <a:spcPts val="2800"/>
              </a:lnSpc>
            </a:pPr>
            <a:r>
              <a:rPr lang="en-US" sz="2000">
                <a:solidFill>
                  <a:srgbClr val="1C345D"/>
                </a:solidFill>
                <a:latin typeface="HK Grotesk"/>
                <a:ea typeface="HK Grotesk"/>
                <a:cs typeface="HK Grotesk"/>
                <a:sym typeface="HK Grotesk"/>
              </a:rPr>
              <a:t>Sample emails to members and post leaders</a:t>
            </a:r>
          </a:p>
          <a:p>
            <a:pPr algn="l">
              <a:lnSpc>
                <a:spcPts val="2800"/>
              </a:lnSpc>
            </a:pPr>
            <a:endParaRPr lang="en-US" sz="2000">
              <a:solidFill>
                <a:srgbClr val="1C345D"/>
              </a:solidFill>
              <a:latin typeface="HK Grotesk"/>
              <a:ea typeface="HK Grotesk"/>
              <a:cs typeface="HK Grotesk"/>
              <a:sym typeface="HK Grotesk"/>
            </a:endParaRPr>
          </a:p>
          <a:p>
            <a:pPr marL="0" lvl="0" indent="0" algn="l">
              <a:lnSpc>
                <a:spcPts val="2800"/>
              </a:lnSpc>
              <a:spcBef>
                <a:spcPct val="0"/>
              </a:spcBef>
            </a:pPr>
            <a:r>
              <a:rPr lang="en-US" sz="2000">
                <a:solidFill>
                  <a:srgbClr val="1C345D"/>
                </a:solidFill>
                <a:latin typeface="HK Grotesk"/>
                <a:ea typeface="HK Grotesk"/>
                <a:cs typeface="HK Grotesk"/>
                <a:sym typeface="HK Grotesk"/>
              </a:rPr>
              <a:t>Draft newsletter blurbs</a:t>
            </a:r>
          </a:p>
        </p:txBody>
      </p:sp>
      <p:sp>
        <p:nvSpPr>
          <p:cNvPr id="8" name="Freeform 8"/>
          <p:cNvSpPr/>
          <p:nvPr/>
        </p:nvSpPr>
        <p:spPr>
          <a:xfrm>
            <a:off x="11884366" y="2741386"/>
            <a:ext cx="2952543" cy="2306674"/>
          </a:xfrm>
          <a:custGeom>
            <a:avLst/>
            <a:gdLst/>
            <a:ahLst/>
            <a:cxnLst/>
            <a:rect l="l" t="t" r="r" b="b"/>
            <a:pathLst>
              <a:path w="2952543" h="2306674">
                <a:moveTo>
                  <a:pt x="0" y="0"/>
                </a:moveTo>
                <a:lnTo>
                  <a:pt x="2952542" y="0"/>
                </a:lnTo>
                <a:lnTo>
                  <a:pt x="2952542" y="2306674"/>
                </a:lnTo>
                <a:lnTo>
                  <a:pt x="0" y="23066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9"/>
          <p:cNvSpPr/>
          <p:nvPr/>
        </p:nvSpPr>
        <p:spPr>
          <a:xfrm>
            <a:off x="10518884" y="4736370"/>
            <a:ext cx="2730963" cy="2730963"/>
          </a:xfrm>
          <a:custGeom>
            <a:avLst/>
            <a:gdLst/>
            <a:ahLst/>
            <a:cxnLst/>
            <a:rect l="l" t="t" r="r" b="b"/>
            <a:pathLst>
              <a:path w="2730963" h="2730963">
                <a:moveTo>
                  <a:pt x="0" y="0"/>
                </a:moveTo>
                <a:lnTo>
                  <a:pt x="2730963" y="0"/>
                </a:lnTo>
                <a:lnTo>
                  <a:pt x="2730963" y="2730962"/>
                </a:lnTo>
                <a:lnTo>
                  <a:pt x="0" y="2730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10"/>
          <p:cNvSpPr txBox="1"/>
          <p:nvPr/>
        </p:nvSpPr>
        <p:spPr>
          <a:xfrm>
            <a:off x="3342426" y="8100638"/>
            <a:ext cx="11602651" cy="1298575"/>
          </a:xfrm>
          <a:prstGeom prst="rect">
            <a:avLst/>
          </a:prstGeom>
        </p:spPr>
        <p:txBody>
          <a:bodyPr lIns="0" tIns="0" rIns="0" bIns="0" rtlCol="0" anchor="t">
            <a:spAutoFit/>
          </a:bodyPr>
          <a:lstStyle/>
          <a:p>
            <a:pPr marL="0" lvl="0" indent="0" algn="ctr">
              <a:lnSpc>
                <a:spcPts val="3499"/>
              </a:lnSpc>
              <a:spcBef>
                <a:spcPct val="0"/>
              </a:spcBef>
            </a:pPr>
            <a:r>
              <a:rPr lang="en-US" sz="2499" b="1" dirty="0">
                <a:solidFill>
                  <a:srgbClr val="1C345D"/>
                </a:solidFill>
                <a:latin typeface="HK Grotesk Bold"/>
                <a:ea typeface="HK Grotesk Bold"/>
                <a:cs typeface="HK Grotesk Bold"/>
                <a:sym typeface="HK Grotesk Bold"/>
              </a:rPr>
              <a:t>If you have a specific media creation request and would like to incorporate the Secretary of State’s seal or have us share it on our social media channels, please email Jaime Nicolet Rutan at jaime.rutan@sos.iowa.gov for assistance. </a:t>
            </a:r>
          </a:p>
        </p:txBody>
      </p:sp>
      <p:sp>
        <p:nvSpPr>
          <p:cNvPr id="11" name="Freeform 11"/>
          <p:cNvSpPr/>
          <p:nvPr/>
        </p:nvSpPr>
        <p:spPr>
          <a:xfrm>
            <a:off x="13821347" y="4711526"/>
            <a:ext cx="2577762" cy="2558263"/>
          </a:xfrm>
          <a:custGeom>
            <a:avLst/>
            <a:gdLst/>
            <a:ahLst/>
            <a:cxnLst/>
            <a:rect l="l" t="t" r="r" b="b"/>
            <a:pathLst>
              <a:path w="2577762" h="2558263">
                <a:moveTo>
                  <a:pt x="0" y="0"/>
                </a:moveTo>
                <a:lnTo>
                  <a:pt x="2577762" y="0"/>
                </a:lnTo>
                <a:lnTo>
                  <a:pt x="2577762" y="2558263"/>
                </a:lnTo>
                <a:lnTo>
                  <a:pt x="0" y="2558263"/>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96" y="1794387"/>
            <a:ext cx="18288496" cy="95249"/>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Freeform 6"/>
          <p:cNvSpPr/>
          <p:nvPr/>
        </p:nvSpPr>
        <p:spPr>
          <a:xfrm>
            <a:off x="11067866" y="2871966"/>
            <a:ext cx="4216287" cy="5181306"/>
          </a:xfrm>
          <a:custGeom>
            <a:avLst/>
            <a:gdLst/>
            <a:ahLst/>
            <a:cxnLst/>
            <a:rect l="l" t="t" r="r" b="b"/>
            <a:pathLst>
              <a:path w="4216287" h="5181306">
                <a:moveTo>
                  <a:pt x="0" y="0"/>
                </a:moveTo>
                <a:lnTo>
                  <a:pt x="4216287" y="0"/>
                </a:lnTo>
                <a:lnTo>
                  <a:pt x="4216287" y="5181305"/>
                </a:lnTo>
                <a:lnTo>
                  <a:pt x="0" y="5181305"/>
                </a:lnTo>
                <a:lnTo>
                  <a:pt x="0" y="0"/>
                </a:lnTo>
                <a:close/>
              </a:path>
            </a:pathLst>
          </a:custGeom>
          <a:blipFill>
            <a:blip r:embed="rId2"/>
            <a:stretch>
              <a:fillRect/>
            </a:stretch>
          </a:blipFill>
          <a:ln w="19050" cap="sq">
            <a:solidFill>
              <a:srgbClr val="000000"/>
            </a:solidFill>
            <a:prstDash val="solid"/>
            <a:miter/>
          </a:ln>
        </p:spPr>
        <p:txBody>
          <a:bodyPr/>
          <a:lstStyle/>
          <a:p>
            <a:endParaRPr lang="en-US"/>
          </a:p>
        </p:txBody>
      </p:sp>
      <p:sp>
        <p:nvSpPr>
          <p:cNvPr id="7" name="TextBox 7"/>
          <p:cNvSpPr txBox="1"/>
          <p:nvPr/>
        </p:nvSpPr>
        <p:spPr>
          <a:xfrm>
            <a:off x="2240719" y="2824341"/>
            <a:ext cx="9219017" cy="3526790"/>
          </a:xfrm>
          <a:prstGeom prst="rect">
            <a:avLst/>
          </a:prstGeom>
        </p:spPr>
        <p:txBody>
          <a:bodyPr lIns="0" tIns="0" rIns="0" bIns="0" rtlCol="0" anchor="t">
            <a:spAutoFit/>
          </a:bodyPr>
          <a:lstStyle/>
          <a:p>
            <a:pPr algn="l">
              <a:lnSpc>
                <a:spcPts val="3499"/>
              </a:lnSpc>
            </a:pPr>
            <a:r>
              <a:rPr lang="en-US" sz="2499" b="1">
                <a:solidFill>
                  <a:srgbClr val="1C345D"/>
                </a:solidFill>
                <a:latin typeface="Montserrat Classic Bold"/>
                <a:ea typeface="Montserrat Classic Bold"/>
                <a:cs typeface="Montserrat Classic Bold"/>
                <a:sym typeface="Montserrat Classic Bold"/>
              </a:rPr>
              <a:t>Ways to participate on Tuesday, November 5th</a:t>
            </a:r>
          </a:p>
          <a:p>
            <a:pPr algn="l">
              <a:lnSpc>
                <a:spcPts val="2800"/>
              </a:lnSpc>
            </a:pPr>
            <a:endParaRPr lang="en-US" sz="2499" b="1">
              <a:solidFill>
                <a:srgbClr val="1C345D"/>
              </a:solidFill>
              <a:latin typeface="Montserrat Classic Bold"/>
              <a:ea typeface="Montserrat Classic Bold"/>
              <a:cs typeface="Montserrat Classic Bold"/>
              <a:sym typeface="Montserrat Classic Bold"/>
            </a:endParaRPr>
          </a:p>
          <a:p>
            <a:pPr algn="l">
              <a:lnSpc>
                <a:spcPts val="2800"/>
              </a:lnSpc>
            </a:pPr>
            <a:r>
              <a:rPr lang="en-US" sz="2000">
                <a:solidFill>
                  <a:srgbClr val="1C345D"/>
                </a:solidFill>
                <a:latin typeface="Montserrat Classic"/>
                <a:ea typeface="Montserrat Classic"/>
                <a:cs typeface="Montserrat Classic"/>
                <a:sym typeface="Montserrat Classic"/>
              </a:rPr>
              <a:t>Drive veterans who are unable to drive to their polling locations</a:t>
            </a:r>
          </a:p>
          <a:p>
            <a:pPr algn="l">
              <a:lnSpc>
                <a:spcPts val="2800"/>
              </a:lnSpc>
            </a:pPr>
            <a:endParaRPr lang="en-US" sz="2000">
              <a:solidFill>
                <a:srgbClr val="1C345D"/>
              </a:solidFill>
              <a:latin typeface="Montserrat Classic"/>
              <a:ea typeface="Montserrat Classic"/>
              <a:cs typeface="Montserrat Classic"/>
              <a:sym typeface="Montserrat Classic"/>
            </a:endParaRPr>
          </a:p>
          <a:p>
            <a:pPr algn="l">
              <a:lnSpc>
                <a:spcPts val="2800"/>
              </a:lnSpc>
            </a:pPr>
            <a:r>
              <a:rPr lang="en-US" sz="2000">
                <a:solidFill>
                  <a:srgbClr val="1C345D"/>
                </a:solidFill>
                <a:latin typeface="Montserrat Classic"/>
                <a:ea typeface="Montserrat Classic"/>
                <a:cs typeface="Montserrat Classic"/>
                <a:sym typeface="Montserrat Classic"/>
              </a:rPr>
              <a:t>Provide voter assistance to veteran voters who request it (check the website for restrictions) </a:t>
            </a:r>
          </a:p>
          <a:p>
            <a:pPr algn="l">
              <a:lnSpc>
                <a:spcPts val="2800"/>
              </a:lnSpc>
            </a:pPr>
            <a:endParaRPr lang="en-US" sz="2000">
              <a:solidFill>
                <a:srgbClr val="1C345D"/>
              </a:solidFill>
              <a:latin typeface="Montserrat Classic"/>
              <a:ea typeface="Montserrat Classic"/>
              <a:cs typeface="Montserrat Classic"/>
              <a:sym typeface="Montserrat Classic"/>
            </a:endParaRPr>
          </a:p>
          <a:p>
            <a:pPr algn="l">
              <a:lnSpc>
                <a:spcPts val="2800"/>
              </a:lnSpc>
            </a:pPr>
            <a:r>
              <a:rPr lang="en-US" sz="2000">
                <a:solidFill>
                  <a:srgbClr val="1C345D"/>
                </a:solidFill>
                <a:latin typeface="Montserrat Classic"/>
                <a:ea typeface="Montserrat Classic"/>
                <a:cs typeface="Montserrat Classic"/>
                <a:sym typeface="Montserrat Classic"/>
              </a:rPr>
              <a:t>Post photos and videos on social media to promote election day</a:t>
            </a:r>
          </a:p>
          <a:p>
            <a:pPr algn="l">
              <a:lnSpc>
                <a:spcPts val="2520"/>
              </a:lnSpc>
            </a:pPr>
            <a:endParaRPr lang="en-US" sz="2000">
              <a:solidFill>
                <a:srgbClr val="1C345D"/>
              </a:solidFill>
              <a:latin typeface="Montserrat Classic"/>
              <a:ea typeface="Montserrat Classic"/>
              <a:cs typeface="Montserrat Classic"/>
              <a:sym typeface="Montserrat Classic"/>
            </a:endParaRPr>
          </a:p>
          <a:p>
            <a:pPr algn="l">
              <a:lnSpc>
                <a:spcPts val="2520"/>
              </a:lnSpc>
            </a:pPr>
            <a:endParaRPr lang="en-US" sz="2000">
              <a:solidFill>
                <a:srgbClr val="1C345D"/>
              </a:solidFill>
              <a:latin typeface="Montserrat Classic"/>
              <a:ea typeface="Montserrat Classic"/>
              <a:cs typeface="Montserrat Classic"/>
              <a:sym typeface="Montserrat Classic"/>
            </a:endParaRPr>
          </a:p>
        </p:txBody>
      </p:sp>
      <p:sp>
        <p:nvSpPr>
          <p:cNvPr id="8" name="Freeform 8"/>
          <p:cNvSpPr/>
          <p:nvPr/>
        </p:nvSpPr>
        <p:spPr>
          <a:xfrm>
            <a:off x="11438337" y="3455413"/>
            <a:ext cx="3475345" cy="3219263"/>
          </a:xfrm>
          <a:custGeom>
            <a:avLst/>
            <a:gdLst/>
            <a:ahLst/>
            <a:cxnLst/>
            <a:rect l="l" t="t" r="r" b="b"/>
            <a:pathLst>
              <a:path w="3475345" h="3219263">
                <a:moveTo>
                  <a:pt x="0" y="0"/>
                </a:moveTo>
                <a:lnTo>
                  <a:pt x="3475345" y="0"/>
                </a:lnTo>
                <a:lnTo>
                  <a:pt x="3475345" y="3219264"/>
                </a:lnTo>
                <a:lnTo>
                  <a:pt x="0" y="3219264"/>
                </a:lnTo>
                <a:lnTo>
                  <a:pt x="0" y="0"/>
                </a:lnTo>
                <a:close/>
              </a:path>
            </a:pathLst>
          </a:custGeom>
          <a:blipFill>
            <a:blip r:embed="rId3"/>
            <a:stretch>
              <a:fillRect l="-31884" r="-7912" b="-548"/>
            </a:stretch>
          </a:blipFill>
        </p:spPr>
        <p:txBody>
          <a:bodyPr/>
          <a:lstStyle/>
          <a:p>
            <a:endParaRPr lang="en-US"/>
          </a:p>
        </p:txBody>
      </p:sp>
      <p:sp>
        <p:nvSpPr>
          <p:cNvPr id="9" name="Freeform 9"/>
          <p:cNvSpPr/>
          <p:nvPr/>
        </p:nvSpPr>
        <p:spPr>
          <a:xfrm>
            <a:off x="15100891" y="6202126"/>
            <a:ext cx="1875784" cy="2904544"/>
          </a:xfrm>
          <a:custGeom>
            <a:avLst/>
            <a:gdLst/>
            <a:ahLst/>
            <a:cxnLst/>
            <a:rect l="l" t="t" r="r" b="b"/>
            <a:pathLst>
              <a:path w="1875784" h="2904544">
                <a:moveTo>
                  <a:pt x="0" y="0"/>
                </a:moveTo>
                <a:lnTo>
                  <a:pt x="1875784" y="0"/>
                </a:lnTo>
                <a:lnTo>
                  <a:pt x="1875784" y="2904544"/>
                </a:lnTo>
                <a:lnTo>
                  <a:pt x="0" y="2904544"/>
                </a:lnTo>
                <a:lnTo>
                  <a:pt x="0" y="0"/>
                </a:lnTo>
                <a:close/>
              </a:path>
            </a:pathLst>
          </a:custGeom>
          <a:blipFill>
            <a:blip r:embed="rId4"/>
            <a:stretch>
              <a:fillRect l="-36526" r="-95885"/>
            </a:stretch>
          </a:blipFill>
        </p:spPr>
        <p:txBody>
          <a:bodyPr/>
          <a:lstStyle/>
          <a:p>
            <a:endParaRPr lang="en-US"/>
          </a:p>
        </p:txBody>
      </p:sp>
      <p:sp>
        <p:nvSpPr>
          <p:cNvPr id="10" name="Freeform 10"/>
          <p:cNvSpPr/>
          <p:nvPr/>
        </p:nvSpPr>
        <p:spPr>
          <a:xfrm>
            <a:off x="15017565" y="5732274"/>
            <a:ext cx="2042437" cy="4114800"/>
          </a:xfrm>
          <a:custGeom>
            <a:avLst/>
            <a:gdLst/>
            <a:ahLst/>
            <a:cxnLst/>
            <a:rect l="l" t="t" r="r" b="b"/>
            <a:pathLst>
              <a:path w="2042437" h="4114800">
                <a:moveTo>
                  <a:pt x="0" y="0"/>
                </a:moveTo>
                <a:lnTo>
                  <a:pt x="2042437" y="0"/>
                </a:lnTo>
                <a:lnTo>
                  <a:pt x="204243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Freeform 11"/>
          <p:cNvSpPr/>
          <p:nvPr/>
        </p:nvSpPr>
        <p:spPr>
          <a:xfrm>
            <a:off x="5572594" y="6148637"/>
            <a:ext cx="5068841" cy="3282075"/>
          </a:xfrm>
          <a:custGeom>
            <a:avLst/>
            <a:gdLst/>
            <a:ahLst/>
            <a:cxnLst/>
            <a:rect l="l" t="t" r="r" b="b"/>
            <a:pathLst>
              <a:path w="5068841" h="3282075">
                <a:moveTo>
                  <a:pt x="0" y="0"/>
                </a:moveTo>
                <a:lnTo>
                  <a:pt x="5068841" y="0"/>
                </a:lnTo>
                <a:lnTo>
                  <a:pt x="5068841" y="3282074"/>
                </a:lnTo>
                <a:lnTo>
                  <a:pt x="0" y="3282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a:ln w="38100" cap="sq">
            <a:solidFill>
              <a:srgbClr val="000000"/>
            </a:solidFill>
            <a:prstDash val="solid"/>
            <a:miter/>
          </a:ln>
        </p:spPr>
        <p:txBody>
          <a:bodyPr/>
          <a:lstStyle/>
          <a:p>
            <a:endParaRPr lang="en-US"/>
          </a:p>
        </p:txBody>
      </p:sp>
      <p:sp>
        <p:nvSpPr>
          <p:cNvPr id="12" name="Freeform 12"/>
          <p:cNvSpPr/>
          <p:nvPr/>
        </p:nvSpPr>
        <p:spPr>
          <a:xfrm>
            <a:off x="5572594" y="6148637"/>
            <a:ext cx="5068841" cy="2829720"/>
          </a:xfrm>
          <a:custGeom>
            <a:avLst/>
            <a:gdLst/>
            <a:ahLst/>
            <a:cxnLst/>
            <a:rect l="l" t="t" r="r" b="b"/>
            <a:pathLst>
              <a:path w="5068841" h="2829720">
                <a:moveTo>
                  <a:pt x="0" y="0"/>
                </a:moveTo>
                <a:lnTo>
                  <a:pt x="5068841" y="0"/>
                </a:lnTo>
                <a:lnTo>
                  <a:pt x="5068841" y="2829719"/>
                </a:lnTo>
                <a:lnTo>
                  <a:pt x="0" y="2829719"/>
                </a:lnTo>
                <a:lnTo>
                  <a:pt x="0" y="0"/>
                </a:lnTo>
                <a:close/>
              </a:path>
            </a:pathLst>
          </a:custGeom>
          <a:blipFill>
            <a:blip r:embed="rId9"/>
            <a:stretch>
              <a:fillRect t="-17509" b="-1835"/>
            </a:stretch>
          </a:blipFill>
          <a:ln w="38100" cap="sq">
            <a:solidFill>
              <a:srgbClr val="000000"/>
            </a:solidFill>
            <a:prstDash val="solid"/>
            <a:miter/>
          </a:ln>
        </p:spPr>
        <p:txBody>
          <a:bodyPr/>
          <a:lstStyle/>
          <a:p>
            <a:endParaRPr lang="en-US"/>
          </a:p>
        </p:txBody>
      </p:sp>
      <p:grpSp>
        <p:nvGrpSpPr>
          <p:cNvPr id="13" name="Group 13"/>
          <p:cNvGrpSpPr/>
          <p:nvPr/>
        </p:nvGrpSpPr>
        <p:grpSpPr>
          <a:xfrm rot="5400000">
            <a:off x="7882086" y="7457586"/>
            <a:ext cx="449857" cy="39362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w="38100" cap="sq">
              <a:solidFill>
                <a:srgbClr val="000000"/>
              </a:solidFill>
              <a:prstDash val="solid"/>
              <a:miter/>
            </a:ln>
          </p:spPr>
          <p:txBody>
            <a:bodyPr/>
            <a:lstStyle/>
            <a:p>
              <a:endParaRPr lang="en-US"/>
            </a:p>
          </p:txBody>
        </p:sp>
        <p:sp>
          <p:nvSpPr>
            <p:cNvPr id="15" name="TextBox 15"/>
            <p:cNvSpPr txBox="1"/>
            <p:nvPr/>
          </p:nvSpPr>
          <p:spPr>
            <a:xfrm>
              <a:off x="127000" y="292100"/>
              <a:ext cx="558800" cy="368300"/>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496" y="509843"/>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Step 3 - Aiding on Election 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0" y="1699137"/>
            <a:ext cx="18288000" cy="95250"/>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TextBox 6"/>
          <p:cNvSpPr txBox="1"/>
          <p:nvPr/>
        </p:nvSpPr>
        <p:spPr>
          <a:xfrm>
            <a:off x="0" y="509843"/>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Step 4 - Recognition of Success!</a:t>
            </a:r>
          </a:p>
        </p:txBody>
      </p:sp>
      <p:sp>
        <p:nvSpPr>
          <p:cNvPr id="20" name="TextBox 20"/>
          <p:cNvSpPr txBox="1"/>
          <p:nvPr/>
        </p:nvSpPr>
        <p:spPr>
          <a:xfrm>
            <a:off x="3161463" y="3373143"/>
            <a:ext cx="5571928" cy="3540713"/>
          </a:xfrm>
          <a:prstGeom prst="rect">
            <a:avLst/>
          </a:prstGeom>
        </p:spPr>
        <p:txBody>
          <a:bodyPr lIns="0" tIns="0" rIns="0" bIns="0" rtlCol="0" anchor="t">
            <a:spAutoFit/>
          </a:bodyPr>
          <a:lstStyle/>
          <a:p>
            <a:pPr algn="l">
              <a:lnSpc>
                <a:spcPts val="3499"/>
              </a:lnSpc>
            </a:pPr>
            <a:r>
              <a:rPr lang="en-US" sz="2499" dirty="0">
                <a:solidFill>
                  <a:srgbClr val="1C345D"/>
                </a:solidFill>
                <a:latin typeface="Montserrat Classic"/>
                <a:ea typeface="Montserrat Classic"/>
                <a:cs typeface="Montserrat Classic"/>
                <a:sym typeface="Montserrat Classic"/>
              </a:rPr>
              <a:t>We will send out certificates of recognition to our Veteran organization partners thanking them for helping ensure that Iowa’s service members are able to exercise their civil right of voting for their elected officials. </a:t>
            </a:r>
            <a:r>
              <a:rPr lang="en-US" sz="2499" b="1" dirty="0">
                <a:solidFill>
                  <a:srgbClr val="1C345D"/>
                </a:solidFill>
                <a:latin typeface="Montserrat Classic Bold"/>
                <a:ea typeface="Montserrat Classic Bold"/>
                <a:cs typeface="Montserrat Classic Bold"/>
                <a:sym typeface="Montserrat Classic Bold"/>
              </a:rPr>
              <a:t> </a:t>
            </a:r>
          </a:p>
          <a:p>
            <a:pPr algn="ctr">
              <a:lnSpc>
                <a:spcPts val="3499"/>
              </a:lnSpc>
            </a:pPr>
            <a:endParaRPr lang="en-US" sz="2499" b="1" dirty="0">
              <a:solidFill>
                <a:srgbClr val="1C345D"/>
              </a:solidFill>
              <a:latin typeface="Montserrat Classic Bold"/>
              <a:ea typeface="Montserrat Classic Bold"/>
              <a:cs typeface="Montserrat Classic Bold"/>
              <a:sym typeface="Montserrat Classic Bold"/>
            </a:endParaRPr>
          </a:p>
        </p:txBody>
      </p:sp>
      <p:pic>
        <p:nvPicPr>
          <p:cNvPr id="49" name="Picture 48">
            <a:extLst>
              <a:ext uri="{FF2B5EF4-FFF2-40B4-BE49-F238E27FC236}">
                <a16:creationId xmlns:a16="http://schemas.microsoft.com/office/drawing/2014/main" id="{3EBE5A06-BFFA-F8D6-1380-2E28EF6B307B}"/>
              </a:ext>
            </a:extLst>
          </p:cNvPr>
          <p:cNvPicPr>
            <a:picLocks noChangeAspect="1"/>
          </p:cNvPicPr>
          <p:nvPr/>
        </p:nvPicPr>
        <p:blipFill>
          <a:blip r:embed="rId2"/>
          <a:stretch>
            <a:fillRect/>
          </a:stretch>
        </p:blipFill>
        <p:spPr>
          <a:xfrm>
            <a:off x="9143998" y="3086100"/>
            <a:ext cx="5982539" cy="4577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94387"/>
            <a:chOff x="0" y="0"/>
            <a:chExt cx="4816593" cy="472596"/>
          </a:xfrm>
        </p:grpSpPr>
        <p:sp>
          <p:nvSpPr>
            <p:cNvPr id="3" name="Freeform 3"/>
            <p:cNvSpPr/>
            <p:nvPr/>
          </p:nvSpPr>
          <p:spPr>
            <a:xfrm>
              <a:off x="0" y="0"/>
              <a:ext cx="4816592" cy="472596"/>
            </a:xfrm>
            <a:custGeom>
              <a:avLst/>
              <a:gdLst/>
              <a:ahLst/>
              <a:cxnLst/>
              <a:rect l="l" t="t" r="r" b="b"/>
              <a:pathLst>
                <a:path w="4816592" h="472596">
                  <a:moveTo>
                    <a:pt x="0" y="0"/>
                  </a:moveTo>
                  <a:lnTo>
                    <a:pt x="4816592" y="0"/>
                  </a:lnTo>
                  <a:lnTo>
                    <a:pt x="4816592" y="472596"/>
                  </a:lnTo>
                  <a:lnTo>
                    <a:pt x="0" y="472596"/>
                  </a:lnTo>
                  <a:close/>
                </a:path>
              </a:pathLst>
            </a:custGeom>
            <a:solidFill>
              <a:srgbClr val="1C345D"/>
            </a:solidFill>
          </p:spPr>
          <p:txBody>
            <a:bodyPr/>
            <a:lstStyle/>
            <a:p>
              <a:endParaRPr lang="en-US"/>
            </a:p>
          </p:txBody>
        </p:sp>
        <p:sp>
          <p:nvSpPr>
            <p:cNvPr id="4" name="TextBox 4"/>
            <p:cNvSpPr txBox="1"/>
            <p:nvPr/>
          </p:nvSpPr>
          <p:spPr>
            <a:xfrm>
              <a:off x="0" y="-38100"/>
              <a:ext cx="4816593" cy="510696"/>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0" y="1699137"/>
            <a:ext cx="18288000" cy="95250"/>
          </a:xfrm>
          <a:prstGeom prst="line">
            <a:avLst/>
          </a:prstGeom>
          <a:ln w="190500" cap="flat">
            <a:solidFill>
              <a:srgbClr val="CF1C31"/>
            </a:solidFill>
            <a:prstDash val="solid"/>
            <a:headEnd type="none" w="sm" len="sm"/>
            <a:tailEnd type="none" w="sm" len="sm"/>
          </a:ln>
        </p:spPr>
        <p:txBody>
          <a:bodyPr/>
          <a:lstStyle/>
          <a:p>
            <a:endParaRPr lang="en-US"/>
          </a:p>
        </p:txBody>
      </p:sp>
      <p:sp>
        <p:nvSpPr>
          <p:cNvPr id="6" name="Freeform 6"/>
          <p:cNvSpPr/>
          <p:nvPr/>
        </p:nvSpPr>
        <p:spPr>
          <a:xfrm>
            <a:off x="10046537" y="2984500"/>
            <a:ext cx="7068265" cy="3525297"/>
          </a:xfrm>
          <a:custGeom>
            <a:avLst/>
            <a:gdLst/>
            <a:ahLst/>
            <a:cxnLst/>
            <a:rect l="l" t="t" r="r" b="b"/>
            <a:pathLst>
              <a:path w="7068265" h="3525297">
                <a:moveTo>
                  <a:pt x="0" y="0"/>
                </a:moveTo>
                <a:lnTo>
                  <a:pt x="7068265" y="0"/>
                </a:lnTo>
                <a:lnTo>
                  <a:pt x="7068265" y="3525297"/>
                </a:lnTo>
                <a:lnTo>
                  <a:pt x="0" y="3525297"/>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0" y="509843"/>
            <a:ext cx="18288000" cy="688975"/>
          </a:xfrm>
          <a:prstGeom prst="rect">
            <a:avLst/>
          </a:prstGeom>
        </p:spPr>
        <p:txBody>
          <a:bodyPr lIns="0" tIns="0" rIns="0" bIns="0" rtlCol="0" anchor="t">
            <a:spAutoFit/>
          </a:bodyPr>
          <a:lstStyle/>
          <a:p>
            <a:pPr algn="ctr">
              <a:lnSpc>
                <a:spcPts val="5599"/>
              </a:lnSpc>
            </a:pPr>
            <a:r>
              <a:rPr lang="en-US" sz="3999">
                <a:solidFill>
                  <a:srgbClr val="FFFFFF"/>
                </a:solidFill>
                <a:latin typeface="Lovelo"/>
                <a:ea typeface="Lovelo"/>
                <a:cs typeface="Lovelo"/>
                <a:sym typeface="Lovelo"/>
              </a:rPr>
              <a:t>Additional Questions?</a:t>
            </a:r>
          </a:p>
        </p:txBody>
      </p:sp>
      <p:sp>
        <p:nvSpPr>
          <p:cNvPr id="8" name="TextBox 8"/>
          <p:cNvSpPr txBox="1"/>
          <p:nvPr/>
        </p:nvSpPr>
        <p:spPr>
          <a:xfrm>
            <a:off x="2214171" y="2936875"/>
            <a:ext cx="9935197" cy="4365625"/>
          </a:xfrm>
          <a:prstGeom prst="rect">
            <a:avLst/>
          </a:prstGeom>
        </p:spPr>
        <p:txBody>
          <a:bodyPr lIns="0" tIns="0" rIns="0" bIns="0" rtlCol="0" anchor="t">
            <a:spAutoFit/>
          </a:bodyPr>
          <a:lstStyle/>
          <a:p>
            <a:pPr algn="l">
              <a:lnSpc>
                <a:spcPts val="3499"/>
              </a:lnSpc>
            </a:pPr>
            <a:r>
              <a:rPr lang="en-US" sz="2499" b="1">
                <a:solidFill>
                  <a:srgbClr val="1C345D"/>
                </a:solidFill>
                <a:latin typeface="Montserrat Classic Bold"/>
                <a:ea typeface="Montserrat Classic Bold"/>
                <a:cs typeface="Montserrat Classic Bold"/>
                <a:sym typeface="Montserrat Classic Bold"/>
              </a:rPr>
              <a:t>For initiative questions - </a:t>
            </a:r>
          </a:p>
          <a:p>
            <a:pPr algn="l">
              <a:lnSpc>
                <a:spcPts val="3499"/>
              </a:lnSpc>
            </a:pPr>
            <a:endParaRPr lang="en-US" sz="2499" b="1">
              <a:solidFill>
                <a:srgbClr val="1C345D"/>
              </a:solidFill>
              <a:latin typeface="Montserrat Classic Bold"/>
              <a:ea typeface="Montserrat Classic Bold"/>
              <a:cs typeface="Montserrat Classic Bold"/>
              <a:sym typeface="Montserrat Classic Bold"/>
            </a:endParaRPr>
          </a:p>
          <a:p>
            <a:pPr algn="l">
              <a:lnSpc>
                <a:spcPts val="3499"/>
              </a:lnSpc>
            </a:pPr>
            <a:r>
              <a:rPr lang="en-US" sz="2499">
                <a:solidFill>
                  <a:srgbClr val="1C345D"/>
                </a:solidFill>
                <a:latin typeface="Montserrat Classic"/>
                <a:ea typeface="Montserrat Classic"/>
                <a:cs typeface="Montserrat Classic"/>
                <a:sym typeface="Montserrat Classic"/>
              </a:rPr>
              <a:t>Contact Jaime Nicolet Rutan</a:t>
            </a:r>
          </a:p>
          <a:p>
            <a:pPr algn="l">
              <a:lnSpc>
                <a:spcPts val="3499"/>
              </a:lnSpc>
            </a:pPr>
            <a:r>
              <a:rPr lang="en-US" sz="2499">
                <a:solidFill>
                  <a:srgbClr val="1C345D"/>
                </a:solidFill>
                <a:latin typeface="Montserrat Classic"/>
                <a:ea typeface="Montserrat Classic"/>
                <a:cs typeface="Montserrat Classic"/>
                <a:sym typeface="Montserrat Classic"/>
              </a:rPr>
              <a:t>   Email - Jaime.Rutan@sos.iowa.gov</a:t>
            </a:r>
          </a:p>
          <a:p>
            <a:pPr algn="l">
              <a:lnSpc>
                <a:spcPts val="3499"/>
              </a:lnSpc>
            </a:pPr>
            <a:r>
              <a:rPr lang="en-US" sz="2499">
                <a:solidFill>
                  <a:srgbClr val="1C345D"/>
                </a:solidFill>
                <a:latin typeface="Montserrat Classic"/>
                <a:ea typeface="Montserrat Classic"/>
                <a:cs typeface="Montserrat Classic"/>
                <a:sym typeface="Montserrat Classic"/>
              </a:rPr>
              <a:t>   Phone - 515-725-0183</a:t>
            </a:r>
          </a:p>
          <a:p>
            <a:pPr algn="l">
              <a:lnSpc>
                <a:spcPts val="3499"/>
              </a:lnSpc>
            </a:pPr>
            <a:endParaRPr lang="en-US" sz="2499">
              <a:solidFill>
                <a:srgbClr val="1C345D"/>
              </a:solidFill>
              <a:latin typeface="Montserrat Classic"/>
              <a:ea typeface="Montserrat Classic"/>
              <a:cs typeface="Montserrat Classic"/>
              <a:sym typeface="Montserrat Classic"/>
            </a:endParaRPr>
          </a:p>
          <a:p>
            <a:pPr algn="l">
              <a:lnSpc>
                <a:spcPts val="3499"/>
              </a:lnSpc>
            </a:pPr>
            <a:r>
              <a:rPr lang="en-US" sz="2499" b="1">
                <a:solidFill>
                  <a:srgbClr val="1C345D"/>
                </a:solidFill>
                <a:latin typeface="Montserrat Classic Bold"/>
                <a:ea typeface="Montserrat Classic Bold"/>
                <a:cs typeface="Montserrat Classic Bold"/>
                <a:sym typeface="Montserrat Classic Bold"/>
              </a:rPr>
              <a:t>For questions on elections and voting in Iowa - </a:t>
            </a:r>
          </a:p>
          <a:p>
            <a:pPr algn="l">
              <a:lnSpc>
                <a:spcPts val="3499"/>
              </a:lnSpc>
            </a:pPr>
            <a:endParaRPr lang="en-US" sz="2499" b="1">
              <a:solidFill>
                <a:srgbClr val="1C345D"/>
              </a:solidFill>
              <a:latin typeface="Montserrat Classic Bold"/>
              <a:ea typeface="Montserrat Classic Bold"/>
              <a:cs typeface="Montserrat Classic Bold"/>
              <a:sym typeface="Montserrat Classic Bold"/>
            </a:endParaRPr>
          </a:p>
          <a:p>
            <a:pPr algn="l">
              <a:lnSpc>
                <a:spcPts val="3499"/>
              </a:lnSpc>
            </a:pPr>
            <a:r>
              <a:rPr lang="en-US" sz="2499">
                <a:solidFill>
                  <a:srgbClr val="1C345D"/>
                </a:solidFill>
                <a:latin typeface="Montserrat Classic"/>
                <a:ea typeface="Montserrat Classic"/>
                <a:cs typeface="Montserrat Classic"/>
                <a:sym typeface="Montserrat Classic"/>
              </a:rPr>
              <a:t>Visit the Iowa Secretary of State Website</a:t>
            </a:r>
          </a:p>
          <a:p>
            <a:pPr algn="l">
              <a:lnSpc>
                <a:spcPts val="3499"/>
              </a:lnSpc>
            </a:pPr>
            <a:r>
              <a:rPr lang="en-US" sz="2499">
                <a:solidFill>
                  <a:srgbClr val="1C345D"/>
                </a:solidFill>
                <a:latin typeface="Montserrat Classic"/>
                <a:ea typeface="Montserrat Classic"/>
                <a:cs typeface="Montserrat Classic"/>
                <a:sym typeface="Montserrat Classic"/>
              </a:rPr>
              <a:t>   https://sos.iowa.gov/elections/voterinformation/index.html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775</Words>
  <Application>Microsoft Office PowerPoint</Application>
  <PresentationFormat>Custom</PresentationFormat>
  <Paragraphs>89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Montserrat Classic</vt:lpstr>
      <vt:lpstr>Calibri</vt:lpstr>
      <vt:lpstr>Lovelo</vt:lpstr>
      <vt:lpstr>League Spartan</vt:lpstr>
      <vt:lpstr>HK Grotesk</vt:lpstr>
      <vt:lpstr>HK Grotesk Bold</vt:lpstr>
      <vt:lpstr>Arial</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dc:title>
  <dc:creator>Rutan, Jaime</dc:creator>
  <cp:lastModifiedBy>Ben Dales</cp:lastModifiedBy>
  <cp:revision>2</cp:revision>
  <cp:lastPrinted>2024-09-17T18:46:05Z</cp:lastPrinted>
  <dcterms:created xsi:type="dcterms:W3CDTF">2006-08-16T00:00:00Z</dcterms:created>
  <dcterms:modified xsi:type="dcterms:W3CDTF">2024-10-07T14:44:13Z</dcterms:modified>
  <dc:identifier>DAGP_ibgY4E</dc:identifier>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