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1" r:id="rId5"/>
  </p:sldMasterIdLst>
  <p:notesMasterIdLst>
    <p:notesMasterId r:id="rId52"/>
  </p:notesMasterIdLst>
  <p:handoutMasterIdLst>
    <p:handoutMasterId r:id="rId53"/>
  </p:handoutMasterIdLst>
  <p:sldIdLst>
    <p:sldId id="256" r:id="rId6"/>
    <p:sldId id="351" r:id="rId7"/>
    <p:sldId id="266" r:id="rId8"/>
    <p:sldId id="287" r:id="rId9"/>
    <p:sldId id="286" r:id="rId10"/>
    <p:sldId id="288" r:id="rId11"/>
    <p:sldId id="289" r:id="rId12"/>
    <p:sldId id="258" r:id="rId13"/>
    <p:sldId id="257" r:id="rId14"/>
    <p:sldId id="260" r:id="rId15"/>
    <p:sldId id="399" r:id="rId16"/>
    <p:sldId id="313" r:id="rId17"/>
    <p:sldId id="352" r:id="rId18"/>
    <p:sldId id="353" r:id="rId19"/>
    <p:sldId id="354" r:id="rId20"/>
    <p:sldId id="296" r:id="rId21"/>
    <p:sldId id="312" r:id="rId22"/>
    <p:sldId id="314" r:id="rId23"/>
    <p:sldId id="315" r:id="rId24"/>
    <p:sldId id="316" r:id="rId25"/>
    <p:sldId id="318" r:id="rId26"/>
    <p:sldId id="317" r:id="rId27"/>
    <p:sldId id="319" r:id="rId28"/>
    <p:sldId id="320" r:id="rId29"/>
    <p:sldId id="321" r:id="rId30"/>
    <p:sldId id="389" r:id="rId31"/>
    <p:sldId id="325" r:id="rId32"/>
    <p:sldId id="326" r:id="rId33"/>
    <p:sldId id="327" r:id="rId34"/>
    <p:sldId id="388" r:id="rId35"/>
    <p:sldId id="398" r:id="rId36"/>
    <p:sldId id="335" r:id="rId37"/>
    <p:sldId id="336" r:id="rId38"/>
    <p:sldId id="396" r:id="rId39"/>
    <p:sldId id="397" r:id="rId40"/>
    <p:sldId id="341" r:id="rId41"/>
    <p:sldId id="342" r:id="rId42"/>
    <p:sldId id="343" r:id="rId43"/>
    <p:sldId id="344" r:id="rId44"/>
    <p:sldId id="345" r:id="rId45"/>
    <p:sldId id="346" r:id="rId46"/>
    <p:sldId id="348" r:id="rId47"/>
    <p:sldId id="349" r:id="rId48"/>
    <p:sldId id="297" r:id="rId49"/>
    <p:sldId id="395" r:id="rId50"/>
    <p:sldId id="264" r:id="rId51"/>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F"/>
    <a:srgbClr val="CC3538"/>
    <a:srgbClr val="898989"/>
    <a:srgbClr val="003F80"/>
    <a:srgbClr val="007EB4"/>
    <a:srgbClr val="000000"/>
    <a:srgbClr val="0091C9"/>
    <a:srgbClr val="168E60"/>
    <a:srgbClr val="F5CD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7"/>
    <p:restoredTop sz="90636"/>
  </p:normalViewPr>
  <p:slideViewPr>
    <p:cSldViewPr snapToGrid="0" snapToObjects="1">
      <p:cViewPr varScale="1">
        <p:scale>
          <a:sx n="70" d="100"/>
          <a:sy n="70" d="100"/>
        </p:scale>
        <p:origin x="508" y="60"/>
      </p:cViewPr>
      <p:guideLst>
        <p:guide orient="horz" pos="2160"/>
        <p:guide pos="2880"/>
      </p:guideLst>
    </p:cSldViewPr>
  </p:slideViewPr>
  <p:outlineViewPr>
    <p:cViewPr>
      <p:scale>
        <a:sx n="33" d="100"/>
        <a:sy n="33" d="100"/>
      </p:scale>
      <p:origin x="0" y="-5464"/>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407"/>
          </a:xfrm>
          <a:prstGeom prst="rect">
            <a:avLst/>
          </a:prstGeom>
        </p:spPr>
        <p:txBody>
          <a:bodyPr vert="horz" lIns="91956" tIns="45979" rIns="91956" bIns="4597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407"/>
          </a:xfrm>
          <a:prstGeom prst="rect">
            <a:avLst/>
          </a:prstGeom>
        </p:spPr>
        <p:txBody>
          <a:bodyPr vert="horz" lIns="91956" tIns="45979" rIns="91956" bIns="45979" rtlCol="0"/>
          <a:lstStyle>
            <a:lvl1pPr algn="r">
              <a:defRPr sz="1200"/>
            </a:lvl1pPr>
          </a:lstStyle>
          <a:p>
            <a:fld id="{17062E8F-0327-1B44-880E-F1AFCA2C073C}" type="datetimeFigureOut">
              <a:rPr lang="en-US" smtClean="0"/>
              <a:t>10/10/2024</a:t>
            </a:fld>
            <a:endParaRPr lang="en-US"/>
          </a:p>
        </p:txBody>
      </p:sp>
      <p:sp>
        <p:nvSpPr>
          <p:cNvPr id="4" name="Footer Placeholder 3"/>
          <p:cNvSpPr>
            <a:spLocks noGrp="1"/>
          </p:cNvSpPr>
          <p:nvPr>
            <p:ph type="ftr" sz="quarter" idx="2"/>
          </p:nvPr>
        </p:nvSpPr>
        <p:spPr>
          <a:xfrm>
            <a:off x="0" y="8772669"/>
            <a:ext cx="2971800" cy="463406"/>
          </a:xfrm>
          <a:prstGeom prst="rect">
            <a:avLst/>
          </a:prstGeom>
        </p:spPr>
        <p:txBody>
          <a:bodyPr vert="horz" lIns="91956" tIns="45979" rIns="91956" bIns="4597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669"/>
            <a:ext cx="2971800" cy="463406"/>
          </a:xfrm>
          <a:prstGeom prst="rect">
            <a:avLst/>
          </a:prstGeom>
        </p:spPr>
        <p:txBody>
          <a:bodyPr vert="horz" lIns="91956" tIns="45979" rIns="91956" bIns="45979"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407"/>
          </a:xfrm>
          <a:prstGeom prst="rect">
            <a:avLst/>
          </a:prstGeom>
        </p:spPr>
        <p:txBody>
          <a:bodyPr vert="horz" lIns="91956" tIns="45979" rIns="91956" bIns="45979" rtlCol="0"/>
          <a:lstStyle>
            <a:lvl1pPr algn="l">
              <a:defRPr sz="1200"/>
            </a:lvl1pPr>
          </a:lstStyle>
          <a:p>
            <a:endParaRPr lang="en-US"/>
          </a:p>
        </p:txBody>
      </p:sp>
      <p:sp>
        <p:nvSpPr>
          <p:cNvPr id="3" name="Date Placeholder 2"/>
          <p:cNvSpPr>
            <a:spLocks noGrp="1"/>
          </p:cNvSpPr>
          <p:nvPr>
            <p:ph type="dt" idx="1"/>
          </p:nvPr>
        </p:nvSpPr>
        <p:spPr>
          <a:xfrm>
            <a:off x="3884613" y="0"/>
            <a:ext cx="2971800" cy="463407"/>
          </a:xfrm>
          <a:prstGeom prst="rect">
            <a:avLst/>
          </a:prstGeom>
        </p:spPr>
        <p:txBody>
          <a:bodyPr vert="horz" lIns="91956" tIns="45979" rIns="91956" bIns="45979" rtlCol="0"/>
          <a:lstStyle>
            <a:lvl1pPr algn="r">
              <a:defRPr sz="1200"/>
            </a:lvl1pPr>
          </a:lstStyle>
          <a:p>
            <a:fld id="{0C0BF4D7-81BE-0B4C-B655-82AD930F9C8A}" type="datetimeFigureOut">
              <a:rPr lang="en-US" smtClean="0"/>
              <a:t>10/10/2024</a:t>
            </a:fld>
            <a:endParaRPr lang="en-US"/>
          </a:p>
        </p:txBody>
      </p:sp>
      <p:sp>
        <p:nvSpPr>
          <p:cNvPr id="4" name="Slide Image Placeholder 3"/>
          <p:cNvSpPr>
            <a:spLocks noGrp="1" noRot="1" noChangeAspect="1"/>
          </p:cNvSpPr>
          <p:nvPr>
            <p:ph type="sldImg" idx="2"/>
          </p:nvPr>
        </p:nvSpPr>
        <p:spPr>
          <a:xfrm>
            <a:off x="1352550" y="1154113"/>
            <a:ext cx="4152900" cy="3116262"/>
          </a:xfrm>
          <a:prstGeom prst="rect">
            <a:avLst/>
          </a:prstGeom>
          <a:noFill/>
          <a:ln w="12700">
            <a:solidFill>
              <a:prstClr val="black"/>
            </a:solidFill>
          </a:ln>
        </p:spPr>
        <p:txBody>
          <a:bodyPr vert="horz" lIns="91956" tIns="45979" rIns="91956" bIns="45979" rtlCol="0" anchor="ctr"/>
          <a:lstStyle/>
          <a:p>
            <a:endParaRPr lang="en-US"/>
          </a:p>
        </p:txBody>
      </p:sp>
      <p:sp>
        <p:nvSpPr>
          <p:cNvPr id="5" name="Notes Placeholder 4"/>
          <p:cNvSpPr>
            <a:spLocks noGrp="1"/>
          </p:cNvSpPr>
          <p:nvPr>
            <p:ph type="body" sz="quarter" idx="3"/>
          </p:nvPr>
        </p:nvSpPr>
        <p:spPr>
          <a:xfrm>
            <a:off x="685800" y="4444861"/>
            <a:ext cx="5486400" cy="3636705"/>
          </a:xfrm>
          <a:prstGeom prst="rect">
            <a:avLst/>
          </a:prstGeom>
        </p:spPr>
        <p:txBody>
          <a:bodyPr vert="horz" lIns="91956" tIns="45979" rIns="91956" bIns="459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2971800" cy="463406"/>
          </a:xfrm>
          <a:prstGeom prst="rect">
            <a:avLst/>
          </a:prstGeom>
        </p:spPr>
        <p:txBody>
          <a:bodyPr vert="horz" lIns="91956" tIns="45979" rIns="91956" bIns="4597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9"/>
            <a:ext cx="2971800" cy="463406"/>
          </a:xfrm>
          <a:prstGeom prst="rect">
            <a:avLst/>
          </a:prstGeom>
        </p:spPr>
        <p:txBody>
          <a:bodyPr vert="horz" lIns="91956" tIns="45979" rIns="91956" bIns="45979" rtlCol="0" anchor="b"/>
          <a:lstStyle>
            <a:lvl1pPr algn="r">
              <a:defRPr sz="12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2550" y="1154113"/>
            <a:ext cx="41529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140A9-11FD-AB46-B99D-C1331D8D84D1}" type="slidenum">
              <a:rPr lang="en-US" smtClean="0"/>
              <a:t>1</a:t>
            </a:fld>
            <a:endParaRPr lang="en-US"/>
          </a:p>
        </p:txBody>
      </p:sp>
    </p:spTree>
    <p:extLst>
      <p:ext uri="{BB962C8B-B14F-4D97-AF65-F5344CB8AC3E}">
        <p14:creationId xmlns:p14="http://schemas.microsoft.com/office/powerpoint/2010/main" val="54177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140A9-11FD-AB46-B99D-C1331D8D84D1}" type="slidenum">
              <a:rPr lang="en-US" smtClean="0"/>
              <a:t>31</a:t>
            </a:fld>
            <a:endParaRPr lang="en-US"/>
          </a:p>
        </p:txBody>
      </p:sp>
    </p:spTree>
    <p:extLst>
      <p:ext uri="{BB962C8B-B14F-4D97-AF65-F5344CB8AC3E}">
        <p14:creationId xmlns:p14="http://schemas.microsoft.com/office/powerpoint/2010/main" val="2373550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46</a:t>
            </a:fld>
            <a:endParaRPr lang="en-US"/>
          </a:p>
        </p:txBody>
      </p:sp>
    </p:spTree>
    <p:extLst>
      <p:ext uri="{BB962C8B-B14F-4D97-AF65-F5344CB8AC3E}">
        <p14:creationId xmlns:p14="http://schemas.microsoft.com/office/powerpoint/2010/main" val="1435883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69204" indent="-169204">
              <a:buFont typeface="Arial" charset="0"/>
              <a:buChar char="•"/>
            </a:pPr>
            <a:r>
              <a:rPr lang="en-US" dirty="0"/>
              <a:t>When you need reliable advice to start or grow your business, the SBA can connect you with experts who understand the business climate at both a national level, as well as in your specific region or market. </a:t>
            </a:r>
          </a:p>
          <a:p>
            <a:pPr marL="169204" indent="-169204" defTabSz="902421">
              <a:buFont typeface="Arial" charset="0"/>
              <a:buChar char="•"/>
              <a:defRPr/>
            </a:pPr>
            <a:r>
              <a:rPr lang="en-US" dirty="0"/>
              <a:t>The SBA’s Resource</a:t>
            </a:r>
            <a:r>
              <a:rPr lang="en-US" baseline="0" dirty="0"/>
              <a:t> Partner Networks helps to extend our reach to serve the nation’s small business community outside of our District Offices.</a:t>
            </a:r>
          </a:p>
          <a:p>
            <a:pPr marL="169204" indent="-169204" defTabSz="902421">
              <a:buFont typeface="Arial" charset="0"/>
              <a:buChar char="•"/>
              <a:defRPr/>
            </a:pPr>
            <a:r>
              <a:rPr lang="en-US" baseline="0" dirty="0"/>
              <a:t>Whether you need to create successful business plan, get expert advice on expanding your business, or train your team, the SBA makes sure you’re never far from the help you need.</a:t>
            </a:r>
          </a:p>
          <a:p>
            <a:pPr marL="169204" indent="-169204" defTabSz="902421">
              <a:buFont typeface="Arial" charset="0"/>
              <a:buChar char="•"/>
              <a:defRPr/>
            </a:pPr>
            <a:r>
              <a:rPr lang="en-US" dirty="0"/>
              <a:t>In FY 2017, over 1.4 million small business owners received counseling or training from an SBA resource partner.</a:t>
            </a:r>
          </a:p>
          <a:p>
            <a:pPr marL="169204" indent="-169204" defTabSz="902421">
              <a:buFont typeface="Arial" charset="0"/>
              <a:buChar char="•"/>
              <a:defRPr/>
            </a:pPr>
            <a:r>
              <a:rPr lang="en-US" dirty="0"/>
              <a:t>You can find resource partners closest to you using our local partners search page at </a:t>
            </a:r>
            <a:r>
              <a:rPr lang="en-US" dirty="0" err="1"/>
              <a:t>SBA.gov</a:t>
            </a:r>
            <a:r>
              <a:rPr lang="en-US" dirty="0"/>
              <a:t>/local-assistance.</a:t>
            </a:r>
          </a:p>
          <a:p>
            <a:endParaRPr lang="en-US" dirty="0"/>
          </a:p>
          <a:p>
            <a:r>
              <a:rPr lang="en-US" b="1" dirty="0"/>
              <a:t>Tips:</a:t>
            </a:r>
          </a:p>
          <a:p>
            <a:pPr marL="169204" indent="-169204">
              <a:buFont typeface="Arial" charset="0"/>
              <a:buChar char="•"/>
            </a:pPr>
            <a:r>
              <a:rPr lang="en-US" dirty="0"/>
              <a:t>Provide a few examples of experts and resource partners in your community in your community.</a:t>
            </a:r>
          </a:p>
          <a:p>
            <a:pPr marL="169204" indent="-169204">
              <a:buFont typeface="Arial" charset="0"/>
              <a:buChar char="•"/>
            </a:pPr>
            <a:r>
              <a:rPr lang="en-US" baseline="0" dirty="0"/>
              <a:t>Distribute or reference the associated Fact Sheet.</a:t>
            </a:r>
          </a:p>
        </p:txBody>
      </p:sp>
      <p:sp>
        <p:nvSpPr>
          <p:cNvPr id="4" name="Slide Number Placeholder 3"/>
          <p:cNvSpPr>
            <a:spLocks noGrp="1"/>
          </p:cNvSpPr>
          <p:nvPr>
            <p:ph type="sldNum" sz="quarter" idx="10"/>
          </p:nvPr>
        </p:nvSpPr>
        <p:spPr/>
        <p:txBody>
          <a:bodyPr/>
          <a:lstStyle/>
          <a:p>
            <a:fld id="{452140A9-11FD-AB46-B99D-C1331D8D84D1}" type="slidenum">
              <a:rPr lang="en-US" smtClean="0"/>
              <a:t>3</a:t>
            </a:fld>
            <a:endParaRPr lang="en-US"/>
          </a:p>
        </p:txBody>
      </p:sp>
    </p:spTree>
    <p:extLst>
      <p:ext uri="{BB962C8B-B14F-4D97-AF65-F5344CB8AC3E}">
        <p14:creationId xmlns:p14="http://schemas.microsoft.com/office/powerpoint/2010/main" val="302484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421">
              <a:defRPr/>
            </a:pPr>
            <a:r>
              <a:rPr lang="en-US" b="1" dirty="0"/>
              <a:t>Tips:</a:t>
            </a:r>
          </a:p>
          <a:p>
            <a:pPr marL="169204" indent="-169204" defTabSz="902421">
              <a:buFont typeface="Arial" charset="0"/>
              <a:buChar char="•"/>
              <a:defRPr/>
            </a:pPr>
            <a:r>
              <a:rPr lang="en-US" dirty="0"/>
              <a:t>Insert</a:t>
            </a:r>
            <a:r>
              <a:rPr lang="en-US" baseline="0" dirty="0"/>
              <a:t> information for the SBDC office that is closest to your audience.</a:t>
            </a:r>
          </a:p>
          <a:p>
            <a:pPr marL="169204" indent="-169204" defTabSz="902421">
              <a:buFont typeface="Arial" charset="0"/>
              <a:buChar char="•"/>
              <a:defRPr/>
            </a:pPr>
            <a:r>
              <a:rPr lang="en-US" baseline="0" dirty="0"/>
              <a:t>Use this slide if there is only one SBDC office near your audience’s location (see following slide for cases where there are multiple SBDC offices).</a:t>
            </a:r>
            <a:endParaRPr lang="en-US" dirty="0"/>
          </a:p>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4</a:t>
            </a:fld>
            <a:endParaRPr lang="en-US"/>
          </a:p>
        </p:txBody>
      </p:sp>
    </p:spTree>
    <p:extLst>
      <p:ext uri="{BB962C8B-B14F-4D97-AF65-F5344CB8AC3E}">
        <p14:creationId xmlns:p14="http://schemas.microsoft.com/office/powerpoint/2010/main" val="77288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a:t>
            </a:r>
            <a:r>
              <a:rPr lang="en-US" baseline="0" dirty="0"/>
              <a:t> information for the SCORE office that is closest to your audience.</a:t>
            </a:r>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5</a:t>
            </a:fld>
            <a:endParaRPr lang="en-US"/>
          </a:p>
        </p:txBody>
      </p:sp>
    </p:spTree>
    <p:extLst>
      <p:ext uri="{BB962C8B-B14F-4D97-AF65-F5344CB8AC3E}">
        <p14:creationId xmlns:p14="http://schemas.microsoft.com/office/powerpoint/2010/main" val="172829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421">
              <a:defRPr/>
            </a:pPr>
            <a:r>
              <a:rPr lang="en-US" b="1" dirty="0"/>
              <a:t>Tips:</a:t>
            </a:r>
          </a:p>
          <a:p>
            <a:pPr marL="169204" indent="-169204" defTabSz="902421">
              <a:buFont typeface="Arial" charset="0"/>
              <a:buChar char="•"/>
              <a:defRPr/>
            </a:pPr>
            <a:r>
              <a:rPr lang="en-US" dirty="0"/>
              <a:t>Insert</a:t>
            </a:r>
            <a:r>
              <a:rPr lang="en-US" baseline="0" dirty="0"/>
              <a:t> information for the WBC office that is closest to your audience.</a:t>
            </a:r>
          </a:p>
          <a:p>
            <a:pPr marL="169204" indent="-169204" defTabSz="902421">
              <a:buFont typeface="Arial" charset="0"/>
              <a:buChar char="•"/>
              <a:defRPr/>
            </a:pPr>
            <a:r>
              <a:rPr lang="en-US" baseline="0" dirty="0"/>
              <a:t>Tailor the logo to your region’s office.</a:t>
            </a:r>
          </a:p>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6</a:t>
            </a:fld>
            <a:endParaRPr lang="en-US"/>
          </a:p>
        </p:txBody>
      </p:sp>
    </p:spTree>
    <p:extLst>
      <p:ext uri="{BB962C8B-B14F-4D97-AF65-F5344CB8AC3E}">
        <p14:creationId xmlns:p14="http://schemas.microsoft.com/office/powerpoint/2010/main" val="466845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421">
              <a:defRPr/>
            </a:pPr>
            <a:r>
              <a:rPr lang="en-US" b="1" dirty="0"/>
              <a:t>Tips:</a:t>
            </a:r>
          </a:p>
          <a:p>
            <a:pPr marL="169204" indent="-169204" defTabSz="902421">
              <a:buFont typeface="Arial" charset="0"/>
              <a:buChar char="•"/>
              <a:defRPr/>
            </a:pPr>
            <a:r>
              <a:rPr lang="en-US" dirty="0"/>
              <a:t>Insert</a:t>
            </a:r>
            <a:r>
              <a:rPr lang="en-US" baseline="0" dirty="0"/>
              <a:t> information for the VBOC office that is closest to your audience.</a:t>
            </a:r>
          </a:p>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7</a:t>
            </a:fld>
            <a:endParaRPr lang="en-US"/>
          </a:p>
        </p:txBody>
      </p:sp>
    </p:spTree>
    <p:extLst>
      <p:ext uri="{BB962C8B-B14F-4D97-AF65-F5344CB8AC3E}">
        <p14:creationId xmlns:p14="http://schemas.microsoft.com/office/powerpoint/2010/main" val="51518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Tips:</a:t>
            </a:r>
          </a:p>
          <a:p>
            <a:pPr marL="169204" indent="-169204">
              <a:buFont typeface="Arial" charset="0"/>
              <a:buChar char="•"/>
            </a:pPr>
            <a:r>
              <a:rPr lang="en-US" dirty="0"/>
              <a:t>Insert you</a:t>
            </a:r>
            <a:r>
              <a:rPr lang="en-US" baseline="0" dirty="0"/>
              <a:t>r local District Office Twitter handle.</a:t>
            </a:r>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16</a:t>
            </a:fld>
            <a:endParaRPr lang="en-US"/>
          </a:p>
        </p:txBody>
      </p:sp>
    </p:spTree>
    <p:extLst>
      <p:ext uri="{BB962C8B-B14F-4D97-AF65-F5344CB8AC3E}">
        <p14:creationId xmlns:p14="http://schemas.microsoft.com/office/powerpoint/2010/main" val="973813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140A9-11FD-AB46-B99D-C1331D8D84D1}" type="slidenum">
              <a:rPr lang="en-US" smtClean="0"/>
              <a:t>29</a:t>
            </a:fld>
            <a:endParaRPr lang="en-US"/>
          </a:p>
        </p:txBody>
      </p:sp>
    </p:spTree>
    <p:extLst>
      <p:ext uri="{BB962C8B-B14F-4D97-AF65-F5344CB8AC3E}">
        <p14:creationId xmlns:p14="http://schemas.microsoft.com/office/powerpoint/2010/main" val="4238790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140A9-11FD-AB46-B99D-C1331D8D84D1}" type="slidenum">
              <a:rPr lang="en-US" smtClean="0"/>
              <a:t>30</a:t>
            </a:fld>
            <a:endParaRPr lang="en-US"/>
          </a:p>
        </p:txBody>
      </p:sp>
    </p:spTree>
    <p:extLst>
      <p:ext uri="{BB962C8B-B14F-4D97-AF65-F5344CB8AC3E}">
        <p14:creationId xmlns:p14="http://schemas.microsoft.com/office/powerpoint/2010/main" val="12928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October 10,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October 10, 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October 10,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October 10,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p:cNvSpPr>
            <a:spLocks noGrp="1"/>
          </p:cNvSpPr>
          <p:nvPr>
            <p:ph type="pic" sz="quarter" idx="13"/>
          </p:nvPr>
        </p:nvSpPr>
        <p:spPr>
          <a:xfrm>
            <a:off x="0" y="0"/>
            <a:ext cx="9144000" cy="6858000"/>
          </a:xfrm>
        </p:spPr>
        <p:txBody>
          <a:bodyPr/>
          <a:lstStyle/>
          <a:p>
            <a:r>
              <a:rPr lang="en-US"/>
              <a:t>Click icon to add picture</a:t>
            </a:r>
            <a:endParaRPr lang="en-US" dirty="0"/>
          </a:p>
        </p:txBody>
      </p:sp>
    </p:spTree>
    <p:extLst>
      <p:ext uri="{BB962C8B-B14F-4D97-AF65-F5344CB8AC3E}">
        <p14:creationId xmlns:p14="http://schemas.microsoft.com/office/powerpoint/2010/main" val="34494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October 10,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October 10,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BC034839-97DA-435F-B44F-71986E74EA42}" type="datetimeFigureOut">
              <a:rPr lang="en-US"/>
              <a:pPr>
                <a:defRPr/>
              </a:pPr>
              <a:t>10/10/2024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DAAEB3-7A2A-4FCE-A8CD-960B9FFAB1DE}" type="slidenum">
              <a:rPr lang="en-US"/>
              <a:pPr>
                <a:defRPr/>
              </a:pPr>
              <a:t>‹#›</a:t>
            </a:fld>
            <a:endParaRPr lang="en-US" dirty="0"/>
          </a:p>
        </p:txBody>
      </p:sp>
    </p:spTree>
    <p:extLst>
      <p:ext uri="{BB962C8B-B14F-4D97-AF65-F5344CB8AC3E}">
        <p14:creationId xmlns:p14="http://schemas.microsoft.com/office/powerpoint/2010/main" val="2552112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charset="0"/>
                <a:ea typeface="+mn-ea"/>
              </a:defRPr>
            </a:lvl1pPr>
          </a:lstStyle>
          <a:p>
            <a:pPr>
              <a:defRPr/>
            </a:pPr>
            <a:fld id="{AF82C86F-9C42-D04F-A9B7-0B983BBBC740}" type="datetime1">
              <a:rPr lang="en-US"/>
              <a:pPr>
                <a:defRPr/>
              </a:pPr>
              <a:t>10/10/2024</a:t>
            </a:fld>
            <a:endParaRPr lang="en-US"/>
          </a:p>
        </p:txBody>
      </p:sp>
      <p:sp>
        <p:nvSpPr>
          <p:cNvPr id="3" name="Footer Placeholder 2"/>
          <p:cNvSpPr>
            <a:spLocks noGrp="1"/>
          </p:cNvSpPr>
          <p:nvPr>
            <p:ph type="ftr" sz="quarter" idx="11"/>
          </p:nvPr>
        </p:nvSpPr>
        <p:spPr>
          <a:xfrm>
            <a:off x="1330325" y="6356350"/>
            <a:ext cx="6632575" cy="365125"/>
          </a:xfrm>
          <a:prstGeom prst="rect">
            <a:avLst/>
          </a:prstGeom>
        </p:spPr>
        <p:txBody>
          <a:bodyPr/>
          <a:lstStyle>
            <a:lvl1pPr defTabSz="457200" fontAlgn="auto">
              <a:spcBef>
                <a:spcPts val="0"/>
              </a:spcBef>
              <a:spcAft>
                <a:spcPts val="0"/>
              </a:spcAft>
              <a:defRPr>
                <a:solidFill>
                  <a:prstClr val="black"/>
                </a:solidFill>
                <a:latin typeface="Calibri"/>
                <a:ea typeface="ＭＳ Ｐゴシック" pitchFamily="34" charset="-128"/>
              </a:defRPr>
            </a:lvl1pPr>
          </a:lstStyle>
          <a:p>
            <a:pPr>
              <a:defRPr/>
            </a:pPr>
            <a:r>
              <a:rPr lang="en-US"/>
              <a:t>U.S. Small Business Administration  Answers | Resources | Support  For Your Small Business</a:t>
            </a:r>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latin typeface="Arial" charset="0"/>
                <a:ea typeface="+mn-ea"/>
              </a:defRPr>
            </a:lvl1pPr>
          </a:lstStyle>
          <a:p>
            <a:pPr>
              <a:defRPr/>
            </a:pPr>
            <a:fld id="{CCDA75D9-EC62-4888-A416-C2D0926C386F}" type="slidenum">
              <a:rPr lang="en-US"/>
              <a:pPr>
                <a:defRPr/>
              </a:pPr>
              <a:t>‹#›</a:t>
            </a:fld>
            <a:endParaRPr lang="en-US"/>
          </a:p>
        </p:txBody>
      </p:sp>
    </p:spTree>
    <p:extLst>
      <p:ext uri="{BB962C8B-B14F-4D97-AF65-F5344CB8AC3E}">
        <p14:creationId xmlns:p14="http://schemas.microsoft.com/office/powerpoint/2010/main" val="308283478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2812842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1003018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1839829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3493021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654207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59695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201615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October 10,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34889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fld id="{5C63769D-CC2F-864E-9501-A077951EC7AD}" type="datetime4">
              <a:rPr lang="en-US" smtClean="0"/>
              <a:t>October 10, 2024</a:t>
            </a:fld>
            <a:endParaRPr lang="en-US" dirty="0"/>
          </a:p>
        </p:txBody>
      </p:sp>
      <p:sp>
        <p:nvSpPr>
          <p:cNvPr id="9" name="Footer Placeholder 5"/>
          <p:cNvSpPr>
            <a:spLocks noGrp="1"/>
          </p:cNvSpPr>
          <p:nvPr>
            <p:ph type="ftr" sz="quarter" idx="11"/>
          </p:nvPr>
        </p:nvSpPr>
        <p:spPr>
          <a:xfrm>
            <a:off x="3028950" y="6194307"/>
            <a:ext cx="3086100" cy="365125"/>
          </a:xfrm>
        </p:spPr>
        <p:txBody>
          <a:bodyPr/>
          <a:lstStyle/>
          <a:p>
            <a:endParaRPr lang="en-US"/>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737692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October 10,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597882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October 10, 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983237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October 10,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73575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11184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October 10,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p:cNvSpPr>
            <a:spLocks noGrp="1"/>
          </p:cNvSpPr>
          <p:nvPr>
            <p:ph type="pic" sz="quarter" idx="13"/>
          </p:nvPr>
        </p:nvSpPr>
        <p:spPr>
          <a:xfrm>
            <a:off x="0" y="0"/>
            <a:ext cx="9144000" cy="6858000"/>
          </a:xfrm>
        </p:spPr>
        <p:txBody>
          <a:bodyPr/>
          <a:lstStyle/>
          <a:p>
            <a:r>
              <a:rPr lang="en-US"/>
              <a:t>Click icon to add picture</a:t>
            </a:r>
            <a:endParaRPr lang="en-US" dirty="0"/>
          </a:p>
        </p:txBody>
      </p:sp>
    </p:spTree>
    <p:extLst>
      <p:ext uri="{BB962C8B-B14F-4D97-AF65-F5344CB8AC3E}">
        <p14:creationId xmlns:p14="http://schemas.microsoft.com/office/powerpoint/2010/main" val="772941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October 10,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248740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October 10,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9204079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charset="0"/>
                <a:ea typeface="+mn-ea"/>
              </a:defRPr>
            </a:lvl1pPr>
          </a:lstStyle>
          <a:p>
            <a:pPr>
              <a:defRPr/>
            </a:pPr>
            <a:fld id="{AF82C86F-9C42-D04F-A9B7-0B983BBBC740}" type="datetime1">
              <a:rPr lang="en-US"/>
              <a:pPr>
                <a:defRPr/>
              </a:pPr>
              <a:t>10/10/2024</a:t>
            </a:fld>
            <a:endParaRPr lang="en-US"/>
          </a:p>
        </p:txBody>
      </p:sp>
      <p:sp>
        <p:nvSpPr>
          <p:cNvPr id="3" name="Footer Placeholder 2"/>
          <p:cNvSpPr>
            <a:spLocks noGrp="1"/>
          </p:cNvSpPr>
          <p:nvPr>
            <p:ph type="ftr" sz="quarter" idx="11"/>
          </p:nvPr>
        </p:nvSpPr>
        <p:spPr>
          <a:xfrm>
            <a:off x="1330325" y="6356350"/>
            <a:ext cx="6632575" cy="365125"/>
          </a:xfrm>
          <a:prstGeom prst="rect">
            <a:avLst/>
          </a:prstGeom>
        </p:spPr>
        <p:txBody>
          <a:bodyPr/>
          <a:lstStyle>
            <a:lvl1pPr defTabSz="457200" fontAlgn="auto">
              <a:spcBef>
                <a:spcPts val="0"/>
              </a:spcBef>
              <a:spcAft>
                <a:spcPts val="0"/>
              </a:spcAft>
              <a:defRPr>
                <a:solidFill>
                  <a:prstClr val="black"/>
                </a:solidFill>
                <a:latin typeface="Calibri"/>
                <a:ea typeface="ＭＳ Ｐゴシック" pitchFamily="34" charset="-128"/>
              </a:defRPr>
            </a:lvl1pPr>
          </a:lstStyle>
          <a:p>
            <a:pPr>
              <a:defRPr/>
            </a:pPr>
            <a:r>
              <a:rPr lang="en-US"/>
              <a:t>U.S. Small Business Administration  Answers | Resources | Support  For Your Small Business</a:t>
            </a:r>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latin typeface="Arial" charset="0"/>
                <a:ea typeface="+mn-ea"/>
              </a:defRPr>
            </a:lvl1pPr>
          </a:lstStyle>
          <a:p>
            <a:pPr>
              <a:defRPr/>
            </a:pPr>
            <a:fld id="{CCDA75D9-EC62-4888-A416-C2D0926C386F}" type="slidenum">
              <a:rPr lang="en-US"/>
              <a:pPr>
                <a:defRPr/>
              </a:pPr>
              <a:t>‹#›</a:t>
            </a:fld>
            <a:endParaRPr lang="en-US"/>
          </a:p>
        </p:txBody>
      </p:sp>
    </p:spTree>
    <p:extLst>
      <p:ext uri="{BB962C8B-B14F-4D97-AF65-F5344CB8AC3E}">
        <p14:creationId xmlns:p14="http://schemas.microsoft.com/office/powerpoint/2010/main" val="2418059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BC034839-97DA-435F-B44F-71986E74EA42}" type="datetimeFigureOut">
              <a:rPr lang="en-US"/>
              <a:pPr>
                <a:defRPr/>
              </a:pPr>
              <a:t>10/10/2024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DAAEB3-7A2A-4FCE-A8CD-960B9FFAB1DE}" type="slidenum">
              <a:rPr lang="en-US"/>
              <a:pPr>
                <a:defRPr/>
              </a:pPr>
              <a:t>‹#›</a:t>
            </a:fld>
            <a:endParaRPr lang="en-US" dirty="0"/>
          </a:p>
        </p:txBody>
      </p:sp>
    </p:spTree>
    <p:extLst>
      <p:ext uri="{BB962C8B-B14F-4D97-AF65-F5344CB8AC3E}">
        <p14:creationId xmlns:p14="http://schemas.microsoft.com/office/powerpoint/2010/main" val="160818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October 10,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fld id="{5C63769D-CC2F-864E-9501-A077951EC7AD}" type="datetime4">
              <a:rPr lang="en-US" smtClean="0"/>
              <a:t>October 10, 2024</a:t>
            </a:fld>
            <a:endParaRPr lang="en-US" dirty="0"/>
          </a:p>
        </p:txBody>
      </p:sp>
      <p:sp>
        <p:nvSpPr>
          <p:cNvPr id="9" name="Footer Placeholder 5"/>
          <p:cNvSpPr>
            <a:spLocks noGrp="1"/>
          </p:cNvSpPr>
          <p:nvPr>
            <p:ph type="ftr" sz="quarter" idx="11"/>
          </p:nvPr>
        </p:nvSpPr>
        <p:spPr>
          <a:xfrm>
            <a:off x="3028950" y="6194307"/>
            <a:ext cx="3086100" cy="365125"/>
          </a:xfrm>
        </p:spPr>
        <p:txBody>
          <a:bodyPr/>
          <a:lstStyle/>
          <a:p>
            <a:endParaRPr lang="en-US"/>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9470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October 10, 2024</a:t>
            </a:fld>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pic>
        <p:nvPicPr>
          <p:cNvPr id="32" name="Picture 3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49" r:id="rId3"/>
    <p:sldLayoutId id="2147483668" r:id="rId4"/>
    <p:sldLayoutId id="2147483667" r:id="rId5"/>
    <p:sldLayoutId id="2147483662" r:id="rId6"/>
    <p:sldLayoutId id="2147483665" r:id="rId7"/>
    <p:sldLayoutId id="2147483651" r:id="rId8"/>
    <p:sldLayoutId id="2147483650" r:id="rId9"/>
    <p:sldLayoutId id="2147483652" r:id="rId10"/>
    <p:sldLayoutId id="2147483653" r:id="rId11"/>
    <p:sldLayoutId id="2147483654" r:id="rId12"/>
    <p:sldLayoutId id="2147483655" r:id="rId13"/>
    <p:sldLayoutId id="2147483656" r:id="rId14"/>
    <p:sldLayoutId id="2147483657" r:id="rId15"/>
    <p:sldLayoutId id="2147483669" r:id="rId16"/>
    <p:sldLayoutId id="2147483670" r:id="rId17"/>
  </p:sldLayoutIdLst>
  <p:hf hdr="0" ft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4" name="Date Placeholder 3"/>
          <p:cNvSpPr>
            <a:spLocks noGrp="1"/>
          </p:cNvSpPr>
          <p:nvPr>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October 10, 2024</a:t>
            </a:fld>
            <a:endParaRPr lang="en-US" dirty="0"/>
          </a:p>
        </p:txBody>
      </p:sp>
      <p:sp>
        <p:nvSpPr>
          <p:cNvPr id="17" name="Rectangle 16"/>
          <p:cNvSpPr/>
          <p:nvPr/>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31" name="Rectangle 30"/>
          <p:cNvSpPr/>
          <p:nvPr/>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pic>
        <p:nvPicPr>
          <p:cNvPr id="32" name="Picture 3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412349430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hdr="0" ft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sbir.gov/" TargetMode="Externa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hyperlink" Target="https://www.sba.gov/sites/default/files/files/Size_Standards_Table.pdf"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www.iowasbdc.org/"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hyperlink" Target="https://theiowacenter.org/services/loans/microloan-eligibility/" TargetMode="External"/><Relationship Id="rId2" Type="http://schemas.openxmlformats.org/officeDocument/2006/relationships/hyperlink" Target="http://www.iowamicroloan.org/" TargetMode="Externa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mailto:Jayne.Armstrong@sba.gov"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hyperlink" Target="mailto:dmdo@sba.gov" TargetMode="External"/><Relationship Id="rId4" Type="http://schemas.openxmlformats.org/officeDocument/2006/relationships/hyperlink" Target="http://www.sba.gov/i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score.org/"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theiowacenter.org/services/ticwbc/"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607B814-B978-AF44-8392-493048142B3E}"/>
              </a:ext>
            </a:extLst>
          </p:cNvPr>
          <p:cNvSpPr txBox="1">
            <a:spLocks/>
          </p:cNvSpPr>
          <p:nvPr/>
        </p:nvSpPr>
        <p:spPr>
          <a:xfrm>
            <a:off x="5165901" y="4535857"/>
            <a:ext cx="3674248"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bg1">
                    <a:lumMod val="6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1800" dirty="0">
              <a:solidFill>
                <a:schemeClr val="bg1"/>
              </a:solidFill>
            </a:endParaRPr>
          </a:p>
        </p:txBody>
      </p:sp>
    </p:spTree>
    <p:extLst>
      <p:ext uri="{BB962C8B-B14F-4D97-AF65-F5344CB8AC3E}">
        <p14:creationId xmlns:p14="http://schemas.microsoft.com/office/powerpoint/2010/main" val="244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7A7AFE-74BA-8D02-F541-E81C21116195}"/>
              </a:ext>
            </a:extLst>
          </p:cNvPr>
          <p:cNvPicPr>
            <a:picLocks noChangeAspect="1"/>
          </p:cNvPicPr>
          <p:nvPr/>
        </p:nvPicPr>
        <p:blipFill>
          <a:blip r:embed="rId2"/>
          <a:stretch>
            <a:fillRect/>
          </a:stretch>
        </p:blipFill>
        <p:spPr>
          <a:xfrm>
            <a:off x="38100" y="42862"/>
            <a:ext cx="9067800" cy="6772275"/>
          </a:xfrm>
          <a:prstGeom prst="rect">
            <a:avLst/>
          </a:prstGeom>
        </p:spPr>
      </p:pic>
    </p:spTree>
    <p:extLst>
      <p:ext uri="{BB962C8B-B14F-4D97-AF65-F5344CB8AC3E}">
        <p14:creationId xmlns:p14="http://schemas.microsoft.com/office/powerpoint/2010/main" val="1786976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28650" y="367026"/>
            <a:ext cx="7886700" cy="762528"/>
          </a:xfrm>
        </p:spPr>
        <p:txBody>
          <a:bodyPr anchor="t">
            <a:normAutofit/>
          </a:bodyPr>
          <a:lstStyle/>
          <a:p>
            <a:endParaRPr lang="en-US" i="1" dirty="0"/>
          </a:p>
        </p:txBody>
      </p:sp>
      <p:sp>
        <p:nvSpPr>
          <p:cNvPr id="15362" name="Content Placeholder 6"/>
          <p:cNvSpPr>
            <a:spLocks noGrp="1"/>
          </p:cNvSpPr>
          <p:nvPr>
            <p:ph sz="half" idx="1"/>
          </p:nvPr>
        </p:nvSpPr>
        <p:spPr>
          <a:xfrm>
            <a:off x="628650" y="1568824"/>
            <a:ext cx="3886200" cy="4608139"/>
          </a:xfrm>
        </p:spPr>
        <p:txBody>
          <a:bodyPr>
            <a:normAutofit/>
          </a:bodyPr>
          <a:lstStyle/>
          <a:p>
            <a:pPr eaLnBrk="1" hangingPunct="1">
              <a:buFont typeface="Arial" charset="0"/>
              <a:buNone/>
            </a:pPr>
            <a:endParaRPr lang="en-US" altLang="en-US" b="1" dirty="0"/>
          </a:p>
        </p:txBody>
      </p:sp>
      <p:sp>
        <p:nvSpPr>
          <p:cNvPr id="15375" name="Slide Number Placeholder 4">
            <a:extLst>
              <a:ext uri="{FF2B5EF4-FFF2-40B4-BE49-F238E27FC236}">
                <a16:creationId xmlns:a16="http://schemas.microsoft.com/office/drawing/2014/main" id="{ABCA5BC3-F933-6E78-C176-F002F7D2D203}"/>
              </a:ext>
            </a:extLst>
          </p:cNvPr>
          <p:cNvSpPr>
            <a:spLocks noGrp="1"/>
          </p:cNvSpPr>
          <p:nvPr>
            <p:ph type="sldNum" sz="quarter" idx="12"/>
          </p:nvPr>
        </p:nvSpPr>
        <p:spPr>
          <a:xfrm>
            <a:off x="6796510" y="6194307"/>
            <a:ext cx="2057400" cy="365125"/>
          </a:xfrm>
        </p:spPr>
        <p:txBody>
          <a:bodyPr/>
          <a:lstStyle/>
          <a:p>
            <a:pPr>
              <a:spcAft>
                <a:spcPts val="600"/>
              </a:spcAft>
            </a:pPr>
            <a:fld id="{B1AB44B9-F1EC-4F4B-88D4-413245C9CD3E}" type="slidenum">
              <a:rPr lang="en-US" smtClean="0"/>
              <a:pPr>
                <a:spcAft>
                  <a:spcPts val="600"/>
                </a:spcAft>
              </a:pPr>
              <a:t>11</a:t>
            </a:fld>
            <a:endParaRPr lang="en-US"/>
          </a:p>
        </p:txBody>
      </p:sp>
      <p:sp>
        <p:nvSpPr>
          <p:cNvPr id="15371" name="Slide Number Placeholder 6">
            <a:extLst>
              <a:ext uri="{FF2B5EF4-FFF2-40B4-BE49-F238E27FC236}">
                <a16:creationId xmlns:a16="http://schemas.microsoft.com/office/drawing/2014/main" id="{DA028567-17D6-C9CA-1AF5-738354C7ADA7}"/>
              </a:ext>
            </a:extLst>
          </p:cNvPr>
          <p:cNvSpPr>
            <a:spLocks noGrp="1"/>
          </p:cNvSpPr>
          <p:nvPr>
            <p:ph type="sldNum" sz="quarter" idx="12"/>
          </p:nvPr>
        </p:nvSpPr>
        <p:spPr>
          <a:xfrm>
            <a:off x="6796510" y="6194307"/>
            <a:ext cx="2057400" cy="365125"/>
          </a:xfrm>
        </p:spPr>
        <p:txBody>
          <a:bodyPr/>
          <a:lstStyle/>
          <a:p>
            <a:pPr>
              <a:spcAft>
                <a:spcPts val="600"/>
              </a:spcAft>
            </a:pPr>
            <a:fld id="{B1AB44B9-F1EC-4F4B-88D4-413245C9CD3E}" type="slidenum">
              <a:rPr lang="en-US" smtClean="0"/>
              <a:pPr>
                <a:spcAft>
                  <a:spcPts val="600"/>
                </a:spcAft>
              </a:pPr>
              <a:t>11</a:t>
            </a:fld>
            <a:endParaRPr lang="en-US"/>
          </a:p>
        </p:txBody>
      </p:sp>
      <p:pic>
        <p:nvPicPr>
          <p:cNvPr id="1026" name="Picture 2" descr="May be an image of 6 people and text">
            <a:extLst>
              <a:ext uri="{FF2B5EF4-FFF2-40B4-BE49-F238E27FC236}">
                <a16:creationId xmlns:a16="http://schemas.microsoft.com/office/drawing/2014/main" id="{006BDB02-D7B9-EBCD-AEF6-DCF33FF8F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2400"/>
            <a:ext cx="9144000" cy="401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325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28650" y="367026"/>
            <a:ext cx="7886700" cy="762528"/>
          </a:xfrm>
        </p:spPr>
        <p:txBody>
          <a:bodyPr anchor="t">
            <a:normAutofit/>
          </a:bodyPr>
          <a:lstStyle/>
          <a:p>
            <a:r>
              <a:rPr lang="en-US" i="1"/>
              <a:t>Contracting</a:t>
            </a:r>
          </a:p>
        </p:txBody>
      </p:sp>
      <p:sp>
        <p:nvSpPr>
          <p:cNvPr id="15362" name="Content Placeholder 6"/>
          <p:cNvSpPr>
            <a:spLocks noGrp="1"/>
          </p:cNvSpPr>
          <p:nvPr>
            <p:ph sz="half" idx="1"/>
          </p:nvPr>
        </p:nvSpPr>
        <p:spPr>
          <a:xfrm>
            <a:off x="628650" y="1568824"/>
            <a:ext cx="3886200" cy="4608139"/>
          </a:xfrm>
        </p:spPr>
        <p:txBody>
          <a:bodyPr>
            <a:normAutofit/>
          </a:bodyPr>
          <a:lstStyle/>
          <a:p>
            <a:pPr eaLnBrk="1" hangingPunct="1">
              <a:buFont typeface="Arial" charset="0"/>
              <a:buNone/>
            </a:pPr>
            <a:endParaRPr lang="en-US" altLang="en-US" b="1" dirty="0"/>
          </a:p>
          <a:p>
            <a:pPr eaLnBrk="1" hangingPunct="1">
              <a:buClr>
                <a:schemeClr val="tx1"/>
              </a:buClr>
              <a:buFont typeface="Arial" charset="0"/>
              <a:buChar char="•"/>
            </a:pPr>
            <a:r>
              <a:rPr lang="en-US" altLang="en-US" sz="2800" b="1" dirty="0"/>
              <a:t>8(a) certified</a:t>
            </a:r>
          </a:p>
          <a:p>
            <a:pPr eaLnBrk="1" hangingPunct="1">
              <a:buClr>
                <a:schemeClr val="tx1"/>
              </a:buClr>
              <a:buFont typeface="Arial" charset="0"/>
              <a:buChar char="•"/>
            </a:pPr>
            <a:r>
              <a:rPr lang="en-US" altLang="en-US" sz="2800" b="1" dirty="0"/>
              <a:t>HUBZone certified</a:t>
            </a:r>
          </a:p>
          <a:p>
            <a:pPr eaLnBrk="1" hangingPunct="1">
              <a:buClr>
                <a:schemeClr val="tx1"/>
              </a:buClr>
              <a:buFont typeface="Arial" charset="0"/>
              <a:buChar char="•"/>
            </a:pPr>
            <a:r>
              <a:rPr lang="en-US" altLang="en-US" sz="2800" b="1" dirty="0"/>
              <a:t>Women-Owned </a:t>
            </a:r>
          </a:p>
          <a:p>
            <a:pPr eaLnBrk="1" hangingPunct="1">
              <a:buClr>
                <a:schemeClr val="tx1"/>
              </a:buClr>
              <a:buFont typeface="Arial" charset="0"/>
              <a:buChar char="•"/>
            </a:pPr>
            <a:r>
              <a:rPr lang="en-US" altLang="en-US" sz="2800" b="1" dirty="0"/>
              <a:t>Service-Disabled Veteran</a:t>
            </a:r>
          </a:p>
          <a:p>
            <a:pPr eaLnBrk="1" hangingPunct="1">
              <a:buClr>
                <a:schemeClr val="tx1"/>
              </a:buClr>
              <a:buFont typeface="Arial" charset="0"/>
              <a:buChar char="•"/>
            </a:pPr>
            <a:r>
              <a:rPr lang="en-US" altLang="en-US" sz="2800" b="1" dirty="0"/>
              <a:t>Surety Bonds</a:t>
            </a:r>
          </a:p>
        </p:txBody>
      </p:sp>
      <p:pic>
        <p:nvPicPr>
          <p:cNvPr id="4" name="Picture 3" descr="A person holding a document&#10;&#10;Description automatically generated with low confidence">
            <a:extLst>
              <a:ext uri="{FF2B5EF4-FFF2-40B4-BE49-F238E27FC236}">
                <a16:creationId xmlns:a16="http://schemas.microsoft.com/office/drawing/2014/main" id="{2D392B32-E835-441D-E71D-EBC80A6922B2}"/>
              </a:ext>
            </a:extLst>
          </p:cNvPr>
          <p:cNvPicPr>
            <a:picLocks noChangeAspect="1"/>
          </p:cNvPicPr>
          <p:nvPr/>
        </p:nvPicPr>
        <p:blipFill>
          <a:blip r:embed="rId2"/>
          <a:stretch>
            <a:fillRect/>
          </a:stretch>
        </p:blipFill>
        <p:spPr>
          <a:xfrm>
            <a:off x="4514850" y="1641106"/>
            <a:ext cx="3886200" cy="2020824"/>
          </a:xfrm>
          <a:prstGeom prst="rect">
            <a:avLst/>
          </a:prstGeom>
          <a:noFill/>
        </p:spPr>
      </p:pic>
      <p:sp>
        <p:nvSpPr>
          <p:cNvPr id="15375" name="Slide Number Placeholder 4">
            <a:extLst>
              <a:ext uri="{FF2B5EF4-FFF2-40B4-BE49-F238E27FC236}">
                <a16:creationId xmlns:a16="http://schemas.microsoft.com/office/drawing/2014/main" id="{ABCA5BC3-F933-6E78-C176-F002F7D2D203}"/>
              </a:ext>
            </a:extLst>
          </p:cNvPr>
          <p:cNvSpPr>
            <a:spLocks noGrp="1"/>
          </p:cNvSpPr>
          <p:nvPr>
            <p:ph type="sldNum" sz="quarter" idx="12"/>
          </p:nvPr>
        </p:nvSpPr>
        <p:spPr>
          <a:xfrm>
            <a:off x="6796510" y="6194307"/>
            <a:ext cx="2057400" cy="365125"/>
          </a:xfrm>
        </p:spPr>
        <p:txBody>
          <a:bodyPr/>
          <a:lstStyle/>
          <a:p>
            <a:pPr>
              <a:spcAft>
                <a:spcPts val="600"/>
              </a:spcAft>
            </a:pPr>
            <a:fld id="{B1AB44B9-F1EC-4F4B-88D4-413245C9CD3E}" type="slidenum">
              <a:rPr lang="en-US" smtClean="0"/>
              <a:pPr>
                <a:spcAft>
                  <a:spcPts val="600"/>
                </a:spcAft>
              </a:pPr>
              <a:t>12</a:t>
            </a:fld>
            <a:endParaRPr lang="en-US"/>
          </a:p>
        </p:txBody>
      </p:sp>
      <p:sp>
        <p:nvSpPr>
          <p:cNvPr id="15371" name="Slide Number Placeholder 6">
            <a:extLst>
              <a:ext uri="{FF2B5EF4-FFF2-40B4-BE49-F238E27FC236}">
                <a16:creationId xmlns:a16="http://schemas.microsoft.com/office/drawing/2014/main" id="{DA028567-17D6-C9CA-1AF5-738354C7ADA7}"/>
              </a:ext>
            </a:extLst>
          </p:cNvPr>
          <p:cNvSpPr>
            <a:spLocks noGrp="1"/>
          </p:cNvSpPr>
          <p:nvPr>
            <p:ph type="sldNum" sz="quarter" idx="12"/>
          </p:nvPr>
        </p:nvSpPr>
        <p:spPr>
          <a:xfrm>
            <a:off x="6796510" y="6194307"/>
            <a:ext cx="2057400" cy="365125"/>
          </a:xfrm>
        </p:spPr>
        <p:txBody>
          <a:bodyPr/>
          <a:lstStyle/>
          <a:p>
            <a:pPr>
              <a:spcAft>
                <a:spcPts val="600"/>
              </a:spcAft>
            </a:pPr>
            <a:fld id="{B1AB44B9-F1EC-4F4B-88D4-413245C9CD3E}" type="slidenum">
              <a:rPr lang="en-US" smtClean="0"/>
              <a:pPr>
                <a:spcAft>
                  <a:spcPts val="600"/>
                </a:spcAft>
              </a:pPr>
              <a:t>12</a:t>
            </a:fld>
            <a:endParaRPr lang="en-US"/>
          </a:p>
        </p:txBody>
      </p:sp>
    </p:spTree>
    <p:extLst>
      <p:ext uri="{BB962C8B-B14F-4D97-AF65-F5344CB8AC3E}">
        <p14:creationId xmlns:p14="http://schemas.microsoft.com/office/powerpoint/2010/main" val="1972734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6"/>
          <p:cNvSpPr>
            <a:spLocks noGrp="1"/>
          </p:cNvSpPr>
          <p:nvPr>
            <p:ph idx="1"/>
          </p:nvPr>
        </p:nvSpPr>
        <p:spPr>
          <a:xfrm>
            <a:off x="457200" y="1295400"/>
            <a:ext cx="3852474" cy="4830763"/>
          </a:xfrm>
        </p:spPr>
        <p:txBody>
          <a:bodyPr/>
          <a:lstStyle/>
          <a:p>
            <a:pPr eaLnBrk="1" hangingPunct="1">
              <a:buFont typeface="Symbol" pitchFamily="18" charset="2"/>
              <a:buNone/>
              <a:defRPr/>
            </a:pPr>
            <a:endParaRPr lang="en-US" altLang="en-US" sz="1000" b="1" dirty="0">
              <a:latin typeface="Source Sans Pro" panose="020B0503030403020204" pitchFamily="34" charset="0"/>
            </a:endParaRPr>
          </a:p>
          <a:p>
            <a:pPr eaLnBrk="1" hangingPunct="1">
              <a:buClr>
                <a:schemeClr val="tx1"/>
              </a:buClr>
              <a:buFont typeface="Arial" panose="020B0604020202020204" pitchFamily="34" charset="0"/>
              <a:buChar char="•"/>
              <a:defRPr/>
            </a:pPr>
            <a:r>
              <a:rPr lang="en-US" altLang="en-US" sz="3200" b="1" dirty="0">
                <a:solidFill>
                  <a:schemeClr val="tx1"/>
                </a:solidFill>
                <a:latin typeface="Source Sans Pro" panose="020B0503030403020204" pitchFamily="34" charset="0"/>
              </a:rPr>
              <a:t>SBA Office of Advocacy</a:t>
            </a:r>
          </a:p>
          <a:p>
            <a:pPr eaLnBrk="1" hangingPunct="1">
              <a:buClr>
                <a:schemeClr val="tx1"/>
              </a:buClr>
              <a:buFont typeface="Arial" panose="020B0604020202020204" pitchFamily="34" charset="0"/>
              <a:buChar char="•"/>
              <a:defRPr/>
            </a:pPr>
            <a:r>
              <a:rPr lang="en-US" altLang="en-US" sz="3200" b="1" dirty="0">
                <a:solidFill>
                  <a:schemeClr val="tx1"/>
                </a:solidFill>
                <a:latin typeface="Source Sans Pro" panose="020B0503030403020204" pitchFamily="34" charset="0"/>
              </a:rPr>
              <a:t>National Ombudsman’s Office</a:t>
            </a:r>
          </a:p>
          <a:p>
            <a:pPr marL="0" indent="0" eaLnBrk="1" hangingPunct="1">
              <a:buFont typeface="Symbol" pitchFamily="18" charset="2"/>
              <a:buNone/>
              <a:defRPr/>
            </a:pPr>
            <a:endParaRPr lang="en-US" altLang="en-US" sz="2800" b="1" dirty="0">
              <a:solidFill>
                <a:schemeClr val="tx1"/>
              </a:solidFill>
              <a:latin typeface="Lucida Sans" pitchFamily="34" charset="0"/>
            </a:endParaRPr>
          </a:p>
          <a:p>
            <a:pPr eaLnBrk="1" hangingPunct="1">
              <a:lnSpc>
                <a:spcPct val="90000"/>
              </a:lnSpc>
              <a:buFont typeface="Arial" charset="0"/>
              <a:buNone/>
              <a:defRPr/>
            </a:pPr>
            <a:endParaRPr lang="en-US" altLang="en-US" sz="3500" dirty="0"/>
          </a:p>
          <a:p>
            <a:pPr eaLnBrk="1" hangingPunct="1">
              <a:buFont typeface="Arial" charset="0"/>
              <a:buNone/>
              <a:defRPr/>
            </a:pPr>
            <a:endParaRPr lang="en-US" altLang="en-US" sz="4000" b="1" dirty="0">
              <a:cs typeface="Arial" charset="0"/>
            </a:endParaRPr>
          </a:p>
        </p:txBody>
      </p:sp>
      <p:sp>
        <p:nvSpPr>
          <p:cNvPr id="3" name="Title 1"/>
          <p:cNvSpPr>
            <a:spLocks noGrp="1"/>
          </p:cNvSpPr>
          <p:nvPr>
            <p:ph type="title"/>
          </p:nvPr>
        </p:nvSpPr>
        <p:spPr>
          <a:xfrm>
            <a:off x="628650" y="368608"/>
            <a:ext cx="7886700" cy="598904"/>
          </a:xfrm>
        </p:spPr>
        <p:txBody>
          <a:bodyPr>
            <a:normAutofit/>
          </a:bodyPr>
          <a:lstStyle/>
          <a:p>
            <a:r>
              <a:rPr lang="en-US" sz="2800" i="1" dirty="0"/>
              <a:t>Advocacy</a:t>
            </a:r>
          </a:p>
        </p:txBody>
      </p:sp>
      <p:pic>
        <p:nvPicPr>
          <p:cNvPr id="4" name="Picture 3">
            <a:extLst>
              <a:ext uri="{FF2B5EF4-FFF2-40B4-BE49-F238E27FC236}">
                <a16:creationId xmlns:a16="http://schemas.microsoft.com/office/drawing/2014/main" id="{4B520472-E3BE-0952-E4E7-A32E34443845}"/>
              </a:ext>
            </a:extLst>
          </p:cNvPr>
          <p:cNvPicPr>
            <a:picLocks noChangeAspect="1"/>
          </p:cNvPicPr>
          <p:nvPr/>
        </p:nvPicPr>
        <p:blipFill>
          <a:blip r:embed="rId2"/>
          <a:stretch>
            <a:fillRect/>
          </a:stretch>
        </p:blipFill>
        <p:spPr>
          <a:xfrm>
            <a:off x="4309674" y="1253962"/>
            <a:ext cx="4377126" cy="1656649"/>
          </a:xfrm>
          <a:prstGeom prst="rect">
            <a:avLst/>
          </a:prstGeom>
        </p:spPr>
      </p:pic>
    </p:spTree>
    <p:extLst>
      <p:ext uri="{BB962C8B-B14F-4D97-AF65-F5344CB8AC3E}">
        <p14:creationId xmlns:p14="http://schemas.microsoft.com/office/powerpoint/2010/main" val="928134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6"/>
          <p:cNvSpPr>
            <a:spLocks noGrp="1"/>
          </p:cNvSpPr>
          <p:nvPr>
            <p:ph idx="1"/>
          </p:nvPr>
        </p:nvSpPr>
        <p:spPr>
          <a:xfrm>
            <a:off x="457200" y="1940768"/>
            <a:ext cx="8388220" cy="3928188"/>
          </a:xfrm>
        </p:spPr>
        <p:txBody>
          <a:bodyPr>
            <a:normAutofit/>
          </a:bodyPr>
          <a:lstStyle/>
          <a:p>
            <a:pPr eaLnBrk="1" hangingPunct="1">
              <a:buFont typeface="Arial" charset="0"/>
              <a:buNone/>
            </a:pPr>
            <a:endParaRPr lang="en-US" altLang="en-US" sz="2800" b="1" dirty="0">
              <a:latin typeface="Lucida Sans" pitchFamily="34" charset="0"/>
            </a:endParaRPr>
          </a:p>
          <a:p>
            <a:pPr eaLnBrk="1" hangingPunct="1">
              <a:buFont typeface="Symbol" pitchFamily="18" charset="2"/>
              <a:buNone/>
            </a:pPr>
            <a:endParaRPr lang="en-US" altLang="en-US" sz="1000" b="1" dirty="0">
              <a:solidFill>
                <a:schemeClr val="tx1"/>
              </a:solidFill>
              <a:latin typeface="Source Sans Pro" panose="020B0503030403020204" pitchFamily="34" charset="0"/>
            </a:endParaRPr>
          </a:p>
          <a:p>
            <a:pPr marL="0" indent="0" algn="ctr">
              <a:buClr>
                <a:schemeClr val="tx1"/>
              </a:buClr>
              <a:buNone/>
            </a:pPr>
            <a:r>
              <a:rPr lang="en-US" altLang="en-US" sz="1800" b="1" dirty="0">
                <a:solidFill>
                  <a:schemeClr val="tx1"/>
                </a:solidFill>
                <a:latin typeface="Source Sans Pro" panose="020B0503030403020204" pitchFamily="34" charset="0"/>
              </a:rPr>
              <a:t>Small Business Innovation Research (SBIR)</a:t>
            </a:r>
            <a:endParaRPr lang="en-US" altLang="en-US" sz="1800" b="1" dirty="0">
              <a:latin typeface="Source Sans Pro" panose="020B0503030403020204" pitchFamily="34" charset="0"/>
            </a:endParaRPr>
          </a:p>
          <a:p>
            <a:pPr marL="0" indent="0" algn="ctr">
              <a:buClr>
                <a:schemeClr val="tx1"/>
              </a:buClr>
              <a:buNone/>
            </a:pPr>
            <a:r>
              <a:rPr lang="en-US" altLang="en-US" sz="1800" b="1" dirty="0">
                <a:latin typeface="Source Sans Pro" panose="020B0503030403020204" pitchFamily="34" charset="0"/>
              </a:rPr>
              <a:t>Small Business Technology Transfer (STTR)</a:t>
            </a:r>
          </a:p>
          <a:p>
            <a:pPr marL="0" indent="0" algn="ctr">
              <a:buClr>
                <a:schemeClr val="tx1"/>
              </a:buClr>
              <a:buNone/>
            </a:pPr>
            <a:r>
              <a:rPr lang="en-US" altLang="en-US" sz="1800" b="1" dirty="0">
                <a:solidFill>
                  <a:schemeClr val="tx1"/>
                </a:solidFill>
                <a:latin typeface="Source Sans Pro" panose="020B0503030403020204" pitchFamily="34" charset="0"/>
                <a:hlinkClick r:id="rId2"/>
              </a:rPr>
              <a:t>https://www.sbir.gov</a:t>
            </a:r>
            <a:r>
              <a:rPr lang="en-US" altLang="en-US" sz="1800" b="1" dirty="0">
                <a:solidFill>
                  <a:schemeClr val="tx1"/>
                </a:solidFill>
                <a:latin typeface="Source Sans Pro" panose="020B0503030403020204" pitchFamily="34" charset="0"/>
              </a:rPr>
              <a:t> </a:t>
            </a:r>
          </a:p>
          <a:p>
            <a:pPr marL="0" indent="0" algn="ctr">
              <a:buClr>
                <a:schemeClr val="tx1"/>
              </a:buClr>
              <a:buNone/>
            </a:pPr>
            <a:endParaRPr lang="en-US" altLang="en-US" sz="3200" b="1" dirty="0">
              <a:solidFill>
                <a:schemeClr val="tx1"/>
              </a:solidFill>
              <a:latin typeface="Source Sans Pro" panose="020B0503030403020204" pitchFamily="34" charset="0"/>
            </a:endParaRPr>
          </a:p>
          <a:p>
            <a:pPr marL="0" indent="0" algn="just">
              <a:lnSpc>
                <a:spcPct val="100000"/>
              </a:lnSpc>
              <a:buClr>
                <a:schemeClr val="tx1"/>
              </a:buClr>
              <a:buNone/>
            </a:pPr>
            <a:r>
              <a:rPr lang="en-US" sz="1800" b="0" i="0" dirty="0">
                <a:solidFill>
                  <a:srgbClr val="1B1B1B"/>
                </a:solidFill>
                <a:effectLst/>
                <a:latin typeface="Source Sans Pro" panose="020B0503030403020204" pitchFamily="34" charset="0"/>
              </a:rPr>
              <a:t>Through the Small Business Innovation Research (SBIR) and Small Business Technology Transfer (STTR) programs, America’s Seed Fund awards funding to develop your technology and chart a path toward commercialization. The federal government invests in your solution and gives you the freedom to run your business according to your vision.</a:t>
            </a:r>
          </a:p>
          <a:p>
            <a:pPr marL="0" indent="0" algn="just">
              <a:buClr>
                <a:schemeClr val="tx1"/>
              </a:buClr>
              <a:buNone/>
            </a:pPr>
            <a:endParaRPr lang="en-US" altLang="en-US" sz="1800" dirty="0">
              <a:solidFill>
                <a:srgbClr val="1B1B1B"/>
              </a:solidFill>
              <a:latin typeface="Source Sans Pro" panose="020B0503030403020204" pitchFamily="34" charset="0"/>
            </a:endParaRPr>
          </a:p>
          <a:p>
            <a:pPr eaLnBrk="1" hangingPunct="1">
              <a:lnSpc>
                <a:spcPct val="90000"/>
              </a:lnSpc>
              <a:buFont typeface="Arial" charset="0"/>
              <a:buNone/>
            </a:pPr>
            <a:endParaRPr lang="en-US" altLang="en-US" sz="3500" dirty="0"/>
          </a:p>
          <a:p>
            <a:pPr eaLnBrk="1" hangingPunct="1">
              <a:buFont typeface="Arial" charset="0"/>
              <a:buNone/>
            </a:pPr>
            <a:endParaRPr lang="en-US" altLang="en-US" sz="4000" b="1" dirty="0">
              <a:cs typeface="Arial" charset="0"/>
            </a:endParaRPr>
          </a:p>
        </p:txBody>
      </p:sp>
      <p:sp>
        <p:nvSpPr>
          <p:cNvPr id="3" name="Title 1"/>
          <p:cNvSpPr>
            <a:spLocks noGrp="1"/>
          </p:cNvSpPr>
          <p:nvPr>
            <p:ph type="title"/>
          </p:nvPr>
        </p:nvSpPr>
        <p:spPr>
          <a:xfrm>
            <a:off x="628650" y="368608"/>
            <a:ext cx="7886700" cy="598904"/>
          </a:xfrm>
        </p:spPr>
        <p:txBody>
          <a:bodyPr>
            <a:normAutofit/>
          </a:bodyPr>
          <a:lstStyle/>
          <a:p>
            <a:r>
              <a:rPr lang="en-US" sz="2800" i="1" dirty="0"/>
              <a:t>Innovation</a:t>
            </a:r>
          </a:p>
        </p:txBody>
      </p:sp>
      <p:pic>
        <p:nvPicPr>
          <p:cNvPr id="4" name="Picture 3">
            <a:extLst>
              <a:ext uri="{FF2B5EF4-FFF2-40B4-BE49-F238E27FC236}">
                <a16:creationId xmlns:a16="http://schemas.microsoft.com/office/drawing/2014/main" id="{8C56F252-CF0C-CDFC-3EC3-A7E5293D5944}"/>
              </a:ext>
            </a:extLst>
          </p:cNvPr>
          <p:cNvPicPr>
            <a:picLocks noChangeAspect="1"/>
          </p:cNvPicPr>
          <p:nvPr/>
        </p:nvPicPr>
        <p:blipFill>
          <a:blip r:embed="rId3"/>
          <a:stretch>
            <a:fillRect/>
          </a:stretch>
        </p:blipFill>
        <p:spPr>
          <a:xfrm>
            <a:off x="2378948" y="1215246"/>
            <a:ext cx="4386103" cy="1227689"/>
          </a:xfrm>
          <a:prstGeom prst="rect">
            <a:avLst/>
          </a:prstGeom>
        </p:spPr>
      </p:pic>
    </p:spTree>
    <p:extLst>
      <p:ext uri="{BB962C8B-B14F-4D97-AF65-F5344CB8AC3E}">
        <p14:creationId xmlns:p14="http://schemas.microsoft.com/office/powerpoint/2010/main" val="3906118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6"/>
          <p:cNvSpPr>
            <a:spLocks noGrp="1"/>
          </p:cNvSpPr>
          <p:nvPr>
            <p:ph idx="1"/>
          </p:nvPr>
        </p:nvSpPr>
        <p:spPr>
          <a:xfrm>
            <a:off x="457200" y="1295400"/>
            <a:ext cx="4833257" cy="4830763"/>
          </a:xfrm>
        </p:spPr>
        <p:txBody>
          <a:bodyPr/>
          <a:lstStyle/>
          <a:p>
            <a:pPr marL="0" indent="0" eaLnBrk="1" hangingPunct="1">
              <a:buNone/>
            </a:pPr>
            <a:endParaRPr lang="en-US" altLang="en-US" sz="2800" dirty="0">
              <a:solidFill>
                <a:schemeClr val="tx1"/>
              </a:solidFill>
              <a:latin typeface="Source Sans Pro" panose="020B0503030403020204" pitchFamily="34" charset="0"/>
            </a:endParaRPr>
          </a:p>
          <a:p>
            <a:pPr eaLnBrk="1" hangingPunct="1">
              <a:buClr>
                <a:schemeClr val="tx1"/>
              </a:buClr>
              <a:buFont typeface="Arial" charset="0"/>
              <a:buChar char="•"/>
            </a:pPr>
            <a:r>
              <a:rPr lang="en-US" altLang="en-US" sz="2800" b="1" dirty="0">
                <a:solidFill>
                  <a:schemeClr val="tx1"/>
                </a:solidFill>
                <a:latin typeface="Source Sans Pro" panose="020B0503030403020204" pitchFamily="34" charset="0"/>
              </a:rPr>
              <a:t>Disaster declaration by President or SBA Administrator</a:t>
            </a:r>
          </a:p>
          <a:p>
            <a:pPr marL="0" indent="0" eaLnBrk="1" hangingPunct="1">
              <a:buClr>
                <a:schemeClr val="tx1"/>
              </a:buClr>
              <a:buNone/>
            </a:pPr>
            <a:endParaRPr lang="en-US" altLang="en-US" sz="2800" b="1" dirty="0">
              <a:solidFill>
                <a:schemeClr val="tx1"/>
              </a:solidFill>
              <a:latin typeface="Source Sans Pro" panose="020B0503030403020204" pitchFamily="34" charset="0"/>
            </a:endParaRPr>
          </a:p>
          <a:p>
            <a:pPr eaLnBrk="1" hangingPunct="1">
              <a:buClr>
                <a:schemeClr val="tx1"/>
              </a:buClr>
              <a:buFont typeface="Arial" charset="0"/>
              <a:buChar char="•"/>
            </a:pPr>
            <a:r>
              <a:rPr lang="en-US" altLang="en-US" sz="2800" b="1" dirty="0">
                <a:solidFill>
                  <a:schemeClr val="tx1"/>
                </a:solidFill>
                <a:latin typeface="Source Sans Pro" panose="020B0503030403020204" pitchFamily="34" charset="0"/>
              </a:rPr>
              <a:t>Low interest, long-term loans</a:t>
            </a:r>
          </a:p>
          <a:p>
            <a:pPr lvl="1" eaLnBrk="1" hangingPunct="1">
              <a:buClr>
                <a:schemeClr val="tx1"/>
              </a:buClr>
              <a:buFont typeface="Wingdings" pitchFamily="2" charset="2"/>
              <a:buChar char="Ø"/>
            </a:pPr>
            <a:r>
              <a:rPr lang="en-US" altLang="en-US" b="1" dirty="0">
                <a:solidFill>
                  <a:schemeClr val="tx1"/>
                </a:solidFill>
                <a:latin typeface="Source Sans Pro" panose="020B0503030403020204" pitchFamily="34" charset="0"/>
              </a:rPr>
              <a:t>Physical Disaster Business Loans</a:t>
            </a:r>
          </a:p>
          <a:p>
            <a:pPr lvl="1" eaLnBrk="1" hangingPunct="1">
              <a:buClr>
                <a:schemeClr val="tx1"/>
              </a:buClr>
              <a:buFont typeface="Wingdings" pitchFamily="2" charset="2"/>
              <a:buChar char="Ø"/>
            </a:pPr>
            <a:r>
              <a:rPr lang="en-US" altLang="en-US" b="1" dirty="0">
                <a:solidFill>
                  <a:schemeClr val="tx1"/>
                </a:solidFill>
                <a:latin typeface="Source Sans Pro" panose="020B0503030403020204" pitchFamily="34" charset="0"/>
              </a:rPr>
              <a:t>Economic Injury Disaster Loans</a:t>
            </a:r>
          </a:p>
          <a:p>
            <a:pPr lvl="1" eaLnBrk="1" hangingPunct="1">
              <a:buClr>
                <a:schemeClr val="tx1"/>
              </a:buClr>
              <a:buFont typeface="Wingdings" pitchFamily="2" charset="2"/>
              <a:buChar char="Ø"/>
            </a:pPr>
            <a:r>
              <a:rPr lang="en-US" altLang="en-US" b="1" dirty="0">
                <a:solidFill>
                  <a:schemeClr val="tx1"/>
                </a:solidFill>
                <a:latin typeface="Source Sans Pro" panose="020B0503030403020204" pitchFamily="34" charset="0"/>
              </a:rPr>
              <a:t>Loans for Homeowners, Renters &amp; Personal Property</a:t>
            </a:r>
          </a:p>
          <a:p>
            <a:pPr eaLnBrk="1" hangingPunct="1">
              <a:lnSpc>
                <a:spcPct val="90000"/>
              </a:lnSpc>
              <a:buFont typeface="Arial" charset="0"/>
              <a:buNone/>
            </a:pPr>
            <a:endParaRPr lang="en-US" altLang="en-US" sz="3500" dirty="0">
              <a:latin typeface="Lucida Sans" pitchFamily="34" charset="0"/>
            </a:endParaRPr>
          </a:p>
          <a:p>
            <a:pPr eaLnBrk="1" hangingPunct="1">
              <a:buFont typeface="Arial" charset="0"/>
              <a:buNone/>
            </a:pPr>
            <a:endParaRPr lang="en-US" altLang="en-US" sz="4000" b="1" dirty="0">
              <a:cs typeface="Arial" charset="0"/>
            </a:endParaRPr>
          </a:p>
        </p:txBody>
      </p:sp>
      <p:sp>
        <p:nvSpPr>
          <p:cNvPr id="3" name="Title 1"/>
          <p:cNvSpPr>
            <a:spLocks noGrp="1"/>
          </p:cNvSpPr>
          <p:nvPr>
            <p:ph type="title"/>
          </p:nvPr>
        </p:nvSpPr>
        <p:spPr>
          <a:xfrm>
            <a:off x="628650" y="368608"/>
            <a:ext cx="7886700" cy="598904"/>
          </a:xfrm>
        </p:spPr>
        <p:txBody>
          <a:bodyPr>
            <a:normAutofit/>
          </a:bodyPr>
          <a:lstStyle/>
          <a:p>
            <a:r>
              <a:rPr lang="en-US" sz="2800" i="1" dirty="0"/>
              <a:t>Disaster Loan Program</a:t>
            </a:r>
          </a:p>
        </p:txBody>
      </p:sp>
      <p:pic>
        <p:nvPicPr>
          <p:cNvPr id="4" name="Picture 3">
            <a:extLst>
              <a:ext uri="{FF2B5EF4-FFF2-40B4-BE49-F238E27FC236}">
                <a16:creationId xmlns:a16="http://schemas.microsoft.com/office/drawing/2014/main" id="{9EAE3527-776F-FEF2-FADC-D6E7EAAEAC43}"/>
              </a:ext>
            </a:extLst>
          </p:cNvPr>
          <p:cNvPicPr>
            <a:picLocks noChangeAspect="1"/>
          </p:cNvPicPr>
          <p:nvPr/>
        </p:nvPicPr>
        <p:blipFill>
          <a:blip r:embed="rId2"/>
          <a:stretch>
            <a:fillRect/>
          </a:stretch>
        </p:blipFill>
        <p:spPr>
          <a:xfrm>
            <a:off x="5039308" y="1670698"/>
            <a:ext cx="2630455" cy="2405904"/>
          </a:xfrm>
          <a:prstGeom prst="rect">
            <a:avLst/>
          </a:prstGeom>
        </p:spPr>
      </p:pic>
    </p:spTree>
    <p:extLst>
      <p:ext uri="{BB962C8B-B14F-4D97-AF65-F5344CB8AC3E}">
        <p14:creationId xmlns:p14="http://schemas.microsoft.com/office/powerpoint/2010/main" val="1008390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Access to Capital? </a:t>
            </a:r>
            <a:br>
              <a:rPr lang="en-US" dirty="0"/>
            </a:br>
            <a:r>
              <a:rPr lang="en-US" dirty="0"/>
              <a:t>The SBA Can Help</a:t>
            </a:r>
          </a:p>
        </p:txBody>
      </p:sp>
      <p:sp>
        <p:nvSpPr>
          <p:cNvPr id="4" name="Slide Number Placeholder 3"/>
          <p:cNvSpPr>
            <a:spLocks noGrp="1"/>
          </p:cNvSpPr>
          <p:nvPr>
            <p:ph type="sldNum" sz="quarter" idx="12"/>
          </p:nvPr>
        </p:nvSpPr>
        <p:spPr/>
        <p:txBody>
          <a:bodyPr/>
          <a:lstStyle/>
          <a:p>
            <a:fld id="{B1AB44B9-F1EC-4F4B-88D4-413245C9CD3E}" type="slidenum">
              <a:rPr lang="en-US" smtClean="0"/>
              <a:t>16</a:t>
            </a:fld>
            <a:endParaRPr lang="en-US"/>
          </a:p>
        </p:txBody>
      </p:sp>
      <p:pic>
        <p:nvPicPr>
          <p:cNvPr id="6" name="Picture 5">
            <a:extLst>
              <a:ext uri="{FF2B5EF4-FFF2-40B4-BE49-F238E27FC236}">
                <a16:creationId xmlns:a16="http://schemas.microsoft.com/office/drawing/2014/main" id="{E99291A4-523A-B124-ED29-CFAC11A716E8}"/>
              </a:ext>
            </a:extLst>
          </p:cNvPr>
          <p:cNvPicPr>
            <a:picLocks noChangeAspect="1"/>
          </p:cNvPicPr>
          <p:nvPr/>
        </p:nvPicPr>
        <p:blipFill>
          <a:blip r:embed="rId3"/>
          <a:stretch>
            <a:fillRect/>
          </a:stretch>
        </p:blipFill>
        <p:spPr>
          <a:xfrm>
            <a:off x="3269018" y="3700365"/>
            <a:ext cx="2419350" cy="1752600"/>
          </a:xfrm>
          <a:prstGeom prst="rect">
            <a:avLst/>
          </a:prstGeom>
        </p:spPr>
      </p:pic>
    </p:spTree>
    <p:extLst>
      <p:ext uri="{BB962C8B-B14F-4D97-AF65-F5344CB8AC3E}">
        <p14:creationId xmlns:p14="http://schemas.microsoft.com/office/powerpoint/2010/main" val="2010428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6"/>
          <p:cNvSpPr>
            <a:spLocks noGrp="1"/>
          </p:cNvSpPr>
          <p:nvPr>
            <p:ph idx="1"/>
          </p:nvPr>
        </p:nvSpPr>
        <p:spPr>
          <a:xfrm>
            <a:off x="457200" y="1295400"/>
            <a:ext cx="8229600" cy="4830763"/>
          </a:xfrm>
        </p:spPr>
        <p:txBody>
          <a:bodyPr rtlCol="0">
            <a:normAutofit/>
          </a:bodyPr>
          <a:lstStyle/>
          <a:p>
            <a:pPr marL="274320" indent="-274320" eaLnBrk="1" fontAlgn="auto" hangingPunct="1">
              <a:lnSpc>
                <a:spcPct val="90000"/>
              </a:lnSpc>
              <a:spcAft>
                <a:spcPts val="0"/>
              </a:spcAft>
              <a:buFont typeface="Arial" charset="0"/>
              <a:buNone/>
              <a:defRPr/>
            </a:pPr>
            <a:endParaRPr lang="en-US" altLang="en-US" b="1" dirty="0"/>
          </a:p>
          <a:p>
            <a:pPr marL="274320" indent="-274320" eaLnBrk="1" fontAlgn="auto" hangingPunct="1">
              <a:lnSpc>
                <a:spcPct val="90000"/>
              </a:lnSpc>
              <a:spcAft>
                <a:spcPts val="0"/>
              </a:spcAft>
              <a:buFont typeface="Arial" charset="0"/>
              <a:buNone/>
              <a:defRPr/>
            </a:pPr>
            <a:r>
              <a:rPr lang="en-US" altLang="en-US" sz="4000" b="1" dirty="0">
                <a:latin typeface="Source Sans Pro" panose="020B0503030403020204" pitchFamily="34" charset="0"/>
                <a:cs typeface="Lucida Sans Unicode" panose="020B0602030504020204" pitchFamily="34" charset="0"/>
              </a:rPr>
              <a:t>Loan Programs</a:t>
            </a:r>
          </a:p>
          <a:p>
            <a:pPr eaLnBrk="1" fontAlgn="auto" hangingPunct="1">
              <a:lnSpc>
                <a:spcPct val="90000"/>
              </a:lnSpc>
              <a:spcAft>
                <a:spcPts val="0"/>
              </a:spcAft>
              <a:buClr>
                <a:schemeClr val="tx1"/>
              </a:buClr>
              <a:buFont typeface="Arial" panose="020B0604020202020204" pitchFamily="34" charset="0"/>
              <a:buChar char="•"/>
              <a:defRPr/>
            </a:pPr>
            <a:r>
              <a:rPr lang="en-US" altLang="en-US" sz="2800" dirty="0">
                <a:solidFill>
                  <a:schemeClr val="tx1"/>
                </a:solidFill>
                <a:latin typeface="Source Sans Pro" panose="020B0503030403020204" pitchFamily="34" charset="0"/>
                <a:cs typeface="Lucida Sans Unicode" panose="020B0602030504020204" pitchFamily="34" charset="0"/>
              </a:rPr>
              <a:t>7 (a) loans</a:t>
            </a:r>
          </a:p>
          <a:p>
            <a:pPr marL="0" indent="0" eaLnBrk="1" fontAlgn="auto" hangingPunct="1">
              <a:lnSpc>
                <a:spcPct val="90000"/>
              </a:lnSpc>
              <a:spcAft>
                <a:spcPts val="0"/>
              </a:spcAft>
              <a:buClr>
                <a:schemeClr val="tx1"/>
              </a:buClr>
              <a:buNone/>
              <a:defRPr/>
            </a:pPr>
            <a:r>
              <a:rPr lang="en-US" altLang="en-US" sz="2800" dirty="0">
                <a:latin typeface="Source Sans Pro" panose="020B0503030403020204" pitchFamily="34" charset="0"/>
                <a:cs typeface="Lucida Sans Unicode" panose="020B0602030504020204" pitchFamily="34" charset="0"/>
              </a:rPr>
              <a:t>	- 7(a) Standard</a:t>
            </a:r>
          </a:p>
          <a:p>
            <a:pPr marL="0" indent="0" eaLnBrk="1" fontAlgn="auto" hangingPunct="1">
              <a:lnSpc>
                <a:spcPct val="90000"/>
              </a:lnSpc>
              <a:spcAft>
                <a:spcPts val="0"/>
              </a:spcAft>
              <a:buClr>
                <a:schemeClr val="tx1"/>
              </a:buClr>
              <a:buNone/>
              <a:defRPr/>
            </a:pPr>
            <a:r>
              <a:rPr lang="en-US" altLang="en-US" sz="2800" dirty="0">
                <a:solidFill>
                  <a:schemeClr val="tx1"/>
                </a:solidFill>
                <a:latin typeface="Source Sans Pro" panose="020B0503030403020204" pitchFamily="34" charset="0"/>
                <a:cs typeface="Lucida Sans Unicode" panose="020B0602030504020204" pitchFamily="34" charset="0"/>
              </a:rPr>
              <a:t>	- 7</a:t>
            </a:r>
            <a:r>
              <a:rPr lang="en-US" altLang="en-US" sz="2800" dirty="0">
                <a:latin typeface="Source Sans Pro" panose="020B0503030403020204" pitchFamily="34" charset="0"/>
                <a:cs typeface="Lucida Sans Unicode" panose="020B0602030504020204" pitchFamily="34" charset="0"/>
              </a:rPr>
              <a:t>(a) Small</a:t>
            </a:r>
          </a:p>
          <a:p>
            <a:pPr marL="0" indent="0" eaLnBrk="1" fontAlgn="auto" hangingPunct="1">
              <a:lnSpc>
                <a:spcPct val="90000"/>
              </a:lnSpc>
              <a:spcAft>
                <a:spcPts val="0"/>
              </a:spcAft>
              <a:buClr>
                <a:schemeClr val="tx1"/>
              </a:buClr>
              <a:buNone/>
              <a:defRPr/>
            </a:pPr>
            <a:r>
              <a:rPr lang="en-US" altLang="en-US" sz="2800" dirty="0">
                <a:solidFill>
                  <a:schemeClr val="tx1"/>
                </a:solidFill>
                <a:latin typeface="Source Sans Pro" panose="020B0503030403020204" pitchFamily="34" charset="0"/>
                <a:cs typeface="Lucida Sans Unicode" panose="020B0602030504020204" pitchFamily="34" charset="0"/>
              </a:rPr>
              <a:t>	- SBA Express</a:t>
            </a:r>
          </a:p>
          <a:p>
            <a:pPr>
              <a:defRPr/>
            </a:pPr>
            <a:r>
              <a:rPr lang="en-US" altLang="en-US" sz="2800" dirty="0">
                <a:solidFill>
                  <a:schemeClr val="tx1"/>
                </a:solidFill>
                <a:latin typeface="Source Sans Pro" panose="020B0503030403020204" pitchFamily="34" charset="0"/>
                <a:cs typeface="Lucida Sans Unicode" panose="020B0602030504020204" pitchFamily="34" charset="0"/>
              </a:rPr>
              <a:t>504 loans</a:t>
            </a:r>
          </a:p>
          <a:p>
            <a:pPr>
              <a:defRPr/>
            </a:pPr>
            <a:r>
              <a:rPr lang="en-US" altLang="en-US" sz="2800" dirty="0">
                <a:latin typeface="Source Sans Pro" panose="020B0503030403020204" pitchFamily="34" charset="0"/>
                <a:cs typeface="Lucida Sans Unicode" panose="020B0602030504020204" pitchFamily="34" charset="0"/>
              </a:rPr>
              <a:t>New Working Capital Program</a:t>
            </a:r>
            <a:endParaRPr lang="en-US" altLang="en-US" sz="2800" dirty="0">
              <a:solidFill>
                <a:schemeClr val="tx1"/>
              </a:solidFill>
              <a:latin typeface="Source Sans Pro" panose="020B0503030403020204" pitchFamily="34" charset="0"/>
              <a:cs typeface="Lucida Sans Unicode" panose="020B0602030504020204" pitchFamily="34" charset="0"/>
            </a:endParaRPr>
          </a:p>
          <a:p>
            <a:pPr eaLnBrk="1" fontAlgn="auto" hangingPunct="1">
              <a:lnSpc>
                <a:spcPct val="90000"/>
              </a:lnSpc>
              <a:spcAft>
                <a:spcPts val="0"/>
              </a:spcAft>
              <a:buClr>
                <a:schemeClr val="tx1"/>
              </a:buClr>
              <a:buFont typeface="Arial" panose="020B0604020202020204" pitchFamily="34" charset="0"/>
              <a:buChar char="•"/>
              <a:defRPr/>
            </a:pPr>
            <a:r>
              <a:rPr lang="en-US" altLang="en-US" sz="2800" dirty="0">
                <a:solidFill>
                  <a:schemeClr val="tx1"/>
                </a:solidFill>
                <a:latin typeface="Source Sans Pro" panose="020B0503030403020204" pitchFamily="34" charset="0"/>
                <a:cs typeface="Lucida Sans Unicode" panose="020B0602030504020204" pitchFamily="34" charset="0"/>
              </a:rPr>
              <a:t>Microloans</a:t>
            </a:r>
          </a:p>
          <a:p>
            <a:pPr marL="274320" indent="-274320" eaLnBrk="1" fontAlgn="auto" hangingPunct="1">
              <a:spcAft>
                <a:spcPts val="0"/>
              </a:spcAft>
              <a:buFont typeface="Arial" charset="0"/>
              <a:buNone/>
              <a:defRPr/>
            </a:pPr>
            <a:endParaRPr lang="en-US" altLang="en-US" sz="4000" b="1" dirty="0">
              <a:cs typeface="Arial" charset="0"/>
            </a:endParaRPr>
          </a:p>
        </p:txBody>
      </p:sp>
      <p:sp>
        <p:nvSpPr>
          <p:cNvPr id="3" name="Title 1">
            <a:extLst>
              <a:ext uri="{FF2B5EF4-FFF2-40B4-BE49-F238E27FC236}">
                <a16:creationId xmlns:a16="http://schemas.microsoft.com/office/drawing/2014/main" id="{492C7000-DED7-229C-287B-DA7169BD7F86}"/>
              </a:ext>
            </a:extLst>
          </p:cNvPr>
          <p:cNvSpPr>
            <a:spLocks noGrp="1"/>
          </p:cNvSpPr>
          <p:nvPr>
            <p:ph type="title"/>
          </p:nvPr>
        </p:nvSpPr>
        <p:spPr>
          <a:xfrm>
            <a:off x="628650" y="368608"/>
            <a:ext cx="7886700" cy="598904"/>
          </a:xfrm>
        </p:spPr>
        <p:txBody>
          <a:bodyPr>
            <a:normAutofit/>
          </a:bodyPr>
          <a:lstStyle/>
          <a:p>
            <a:r>
              <a:rPr lang="en-US" sz="2800" i="1" dirty="0"/>
              <a:t>Capital</a:t>
            </a:r>
          </a:p>
        </p:txBody>
      </p:sp>
    </p:spTree>
    <p:extLst>
      <p:ext uri="{BB962C8B-B14F-4D97-AF65-F5344CB8AC3E}">
        <p14:creationId xmlns:p14="http://schemas.microsoft.com/office/powerpoint/2010/main" val="4179441734"/>
      </p:ext>
    </p:extLst>
  </p:cSld>
  <p:clrMapOvr>
    <a:masterClrMapping/>
  </p:clrMapOvr>
  <p:transition spd="slow">
    <p:wedge/>
    <p:sndAc>
      <p:stSnd>
        <p:snd r:embed="rId2" name="cashreg.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t>Why Lenders Consider SBA</a:t>
            </a:r>
          </a:p>
        </p:txBody>
      </p:sp>
      <p:sp>
        <p:nvSpPr>
          <p:cNvPr id="3" name="Content Placeholder 2"/>
          <p:cNvSpPr>
            <a:spLocks noGrp="1"/>
          </p:cNvSpPr>
          <p:nvPr>
            <p:ph idx="1"/>
          </p:nvPr>
        </p:nvSpPr>
        <p:spPr/>
        <p:txBody>
          <a:bodyPr>
            <a:noAutofit/>
          </a:bodyPr>
          <a:lstStyle/>
          <a:p>
            <a:r>
              <a:rPr lang="en-US" altLang="en-US" sz="3200" dirty="0"/>
              <a:t> Longer Maturity Needed</a:t>
            </a:r>
          </a:p>
          <a:p>
            <a:r>
              <a:rPr lang="en-US" altLang="en-US" sz="3200" dirty="0"/>
              <a:t> Lender’s Legal or Policy Limit</a:t>
            </a:r>
          </a:p>
          <a:p>
            <a:r>
              <a:rPr lang="en-US" altLang="en-US" sz="3200" dirty="0"/>
              <a:t> Inadequate Collateral</a:t>
            </a:r>
          </a:p>
          <a:p>
            <a:r>
              <a:rPr lang="en-US" altLang="en-US" sz="3200" dirty="0"/>
              <a:t> Start Up or Certain Types of Businesses</a:t>
            </a:r>
          </a:p>
          <a:p>
            <a:r>
              <a:rPr lang="en-US" altLang="en-US" sz="3200" dirty="0"/>
              <a:t> Other Credit Factors </a:t>
            </a:r>
            <a:r>
              <a:rPr lang="en-US" altLang="en-US" sz="3200" i="1" dirty="0"/>
              <a:t>(business/personal history)</a:t>
            </a:r>
          </a:p>
          <a:p>
            <a:pPr marL="0" indent="0">
              <a:buNone/>
            </a:pPr>
            <a:endParaRPr lang="en-US" altLang="en-US" sz="3200" i="1" dirty="0"/>
          </a:p>
          <a:p>
            <a:r>
              <a:rPr lang="en-US" altLang="en-US" sz="3200" i="1" dirty="0"/>
              <a:t>Leverage</a:t>
            </a:r>
          </a:p>
          <a:p>
            <a:r>
              <a:rPr lang="en-US" altLang="en-US" sz="3200" i="1" dirty="0"/>
              <a:t>CRA Credit</a:t>
            </a:r>
          </a:p>
        </p:txBody>
      </p:sp>
      <p:sp>
        <p:nvSpPr>
          <p:cNvPr id="4" name="Slide Number Placeholder 3"/>
          <p:cNvSpPr>
            <a:spLocks noGrp="1"/>
          </p:cNvSpPr>
          <p:nvPr>
            <p:ph type="sldNum" sz="quarter" idx="12"/>
          </p:nvPr>
        </p:nvSpPr>
        <p:spPr/>
        <p:txBody>
          <a:bodyPr/>
          <a:lstStyle/>
          <a:p>
            <a:fld id="{B1AB44B9-F1EC-4F4B-88D4-413245C9CD3E}" type="slidenum">
              <a:rPr lang="en-US" smtClean="0"/>
              <a:t>18</a:t>
            </a:fld>
            <a:endParaRPr lang="en-US"/>
          </a:p>
        </p:txBody>
      </p:sp>
    </p:spTree>
    <p:extLst>
      <p:ext uri="{BB962C8B-B14F-4D97-AF65-F5344CB8AC3E}">
        <p14:creationId xmlns:p14="http://schemas.microsoft.com/office/powerpoint/2010/main" val="1942151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i="1" dirty="0"/>
              <a:t>Eligibility</a:t>
            </a:r>
            <a:br>
              <a:rPr lang="en-US" dirty="0"/>
            </a:br>
            <a:endParaRPr lang="en-US" dirty="0"/>
          </a:p>
        </p:txBody>
      </p:sp>
      <p:sp>
        <p:nvSpPr>
          <p:cNvPr id="3" name="Content Placeholder 2"/>
          <p:cNvSpPr>
            <a:spLocks noGrp="1"/>
          </p:cNvSpPr>
          <p:nvPr>
            <p:ph idx="1"/>
          </p:nvPr>
        </p:nvSpPr>
        <p:spPr>
          <a:xfrm>
            <a:off x="628650" y="1393794"/>
            <a:ext cx="7886700" cy="5165638"/>
          </a:xfrm>
        </p:spPr>
        <p:txBody>
          <a:bodyPr>
            <a:normAutofit/>
          </a:bodyPr>
          <a:lstStyle/>
          <a:p>
            <a:pPr marL="457200" indent="-457200">
              <a:spcAft>
                <a:spcPts val="1200"/>
              </a:spcAft>
              <a:buFont typeface="Arial" panose="020B0604020202020204" pitchFamily="34" charset="0"/>
              <a:buChar char="•"/>
              <a:defRPr/>
            </a:pPr>
            <a:r>
              <a:rPr lang="en-US" altLang="en-US" sz="2800" dirty="0"/>
              <a:t>Organized for profit</a:t>
            </a:r>
          </a:p>
          <a:p>
            <a:pPr marL="457200" indent="-457200">
              <a:spcAft>
                <a:spcPts val="1200"/>
              </a:spcAft>
              <a:buFont typeface="Arial" panose="020B0604020202020204" pitchFamily="34" charset="0"/>
              <a:buChar char="•"/>
              <a:defRPr/>
            </a:pPr>
            <a:r>
              <a:rPr lang="en-US" altLang="en-US" sz="2800" dirty="0"/>
              <a:t>Located in the United States</a:t>
            </a:r>
          </a:p>
          <a:p>
            <a:pPr marL="457200" indent="-457200">
              <a:buFont typeface="Arial" panose="020B0604020202020204" pitchFamily="34" charset="0"/>
              <a:buChar char="•"/>
              <a:defRPr/>
            </a:pPr>
            <a:r>
              <a:rPr lang="en-US" altLang="en-US" sz="2800" dirty="0"/>
              <a:t>Be small based on regulatory size requirements</a:t>
            </a:r>
          </a:p>
          <a:p>
            <a:pPr marL="912813" lvl="1" indent="-457200">
              <a:spcAft>
                <a:spcPts val="1200"/>
              </a:spcAft>
              <a:buFont typeface="Wingdings" panose="05000000000000000000" pitchFamily="2" charset="2"/>
              <a:buChar char="Ø"/>
              <a:defRPr/>
            </a:pPr>
            <a:r>
              <a:rPr lang="en-US" altLang="en-US" i="1" dirty="0">
                <a:hlinkClick r:id="rId2"/>
              </a:rPr>
              <a:t>https://www.sba.gov/sites/default/files/files/Size_Standards_Table.pdf</a:t>
            </a:r>
            <a:endParaRPr lang="en-US" altLang="en-US" i="1" dirty="0"/>
          </a:p>
          <a:p>
            <a:pPr marL="912813" lvl="1" indent="-457200">
              <a:spcAft>
                <a:spcPts val="1200"/>
              </a:spcAft>
              <a:buFont typeface="Wingdings" panose="05000000000000000000" pitchFamily="2" charset="2"/>
              <a:buChar char="Ø"/>
              <a:defRPr/>
            </a:pPr>
            <a:r>
              <a:rPr lang="en-US" altLang="en-US" dirty="0"/>
              <a:t>(</a:t>
            </a:r>
            <a:r>
              <a:rPr lang="en-US" altLang="en-US" i="1" dirty="0"/>
              <a:t>Alternative Size Standards</a:t>
            </a:r>
            <a:r>
              <a:rPr lang="en-US" altLang="en-US" dirty="0"/>
              <a:t>)</a:t>
            </a:r>
          </a:p>
          <a:p>
            <a:pPr marL="457200" indent="-457200">
              <a:spcAft>
                <a:spcPts val="1200"/>
              </a:spcAft>
              <a:buFont typeface="Arial" panose="020B0604020202020204" pitchFamily="34" charset="0"/>
              <a:buChar char="•"/>
              <a:defRPr/>
            </a:pPr>
            <a:r>
              <a:rPr lang="en-US" altLang="en-US" sz="2800" dirty="0"/>
              <a:t>Character</a:t>
            </a:r>
          </a:p>
          <a:p>
            <a:pPr marL="457200" indent="-457200">
              <a:spcAft>
                <a:spcPts val="1200"/>
              </a:spcAft>
              <a:buFont typeface="Arial" panose="020B0604020202020204" pitchFamily="34" charset="0"/>
              <a:buChar char="•"/>
              <a:defRPr/>
            </a:pPr>
            <a:r>
              <a:rPr lang="en-US" altLang="en-US" sz="2800" dirty="0"/>
              <a:t>Credit</a:t>
            </a:r>
          </a:p>
          <a:p>
            <a:pPr marL="457200" indent="-457200">
              <a:spcAft>
                <a:spcPts val="1200"/>
              </a:spcAft>
              <a:buFont typeface="Arial" panose="020B0604020202020204" pitchFamily="34" charset="0"/>
              <a:buChar char="•"/>
              <a:defRPr/>
            </a:pPr>
            <a:r>
              <a:rPr lang="en-US" altLang="en-US" sz="2800" dirty="0"/>
              <a:t>Repayment Ability</a:t>
            </a:r>
          </a:p>
          <a:p>
            <a:pPr marL="457200" indent="-457200">
              <a:spcAft>
                <a:spcPts val="1200"/>
              </a:spcAft>
              <a:buFont typeface="Arial" panose="020B0604020202020204" pitchFamily="34" charset="0"/>
              <a:buChar char="•"/>
              <a:defRPr/>
            </a:pPr>
            <a:endParaRPr lang="en-US" altLang="en-US" sz="2800" dirty="0"/>
          </a:p>
          <a:p>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19</a:t>
            </a:fld>
            <a:endParaRPr lang="en-US"/>
          </a:p>
        </p:txBody>
      </p:sp>
      <p:sp>
        <p:nvSpPr>
          <p:cNvPr id="6" name="Subtitle 5"/>
          <p:cNvSpPr>
            <a:spLocks noGrp="1"/>
          </p:cNvSpPr>
          <p:nvPr>
            <p:ph type="subTitle" idx="13"/>
          </p:nvPr>
        </p:nvSpPr>
        <p:spPr/>
        <p:txBody>
          <a:bodyPr/>
          <a:lstStyle/>
          <a:p>
            <a:endParaRPr lang="en-US"/>
          </a:p>
        </p:txBody>
      </p:sp>
    </p:spTree>
    <p:extLst>
      <p:ext uri="{BB962C8B-B14F-4D97-AF65-F5344CB8AC3E}">
        <p14:creationId xmlns:p14="http://schemas.microsoft.com/office/powerpoint/2010/main" val="1952986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369" y="2431376"/>
            <a:ext cx="7886700" cy="1125040"/>
          </a:xfrm>
        </p:spPr>
        <p:txBody>
          <a:bodyPr>
            <a:noAutofit/>
          </a:bodyPr>
          <a:lstStyle/>
          <a:p>
            <a:pPr marL="0" algn="just">
              <a:buNone/>
            </a:pPr>
            <a:r>
              <a:rPr lang="en-US" altLang="en-US" sz="2400" b="1" i="1" dirty="0">
                <a:solidFill>
                  <a:srgbClr val="003E7F"/>
                </a:solidFill>
                <a:cs typeface="Arial" charset="0"/>
              </a:rPr>
              <a:t>The SBA works to ignite change and spark action so small businesses can start, grow, expand and recover. </a:t>
            </a:r>
          </a:p>
        </p:txBody>
      </p:sp>
      <p:pic>
        <p:nvPicPr>
          <p:cNvPr id="6" name="Picture 5" descr="A close up of a logo&#10;&#10;Description automatically generated">
            <a:extLst>
              <a:ext uri="{FF2B5EF4-FFF2-40B4-BE49-F238E27FC236}">
                <a16:creationId xmlns:a16="http://schemas.microsoft.com/office/drawing/2014/main" id="{5F38594A-E781-4B6F-9389-802B6B77AE4F}"/>
              </a:ext>
            </a:extLst>
          </p:cNvPr>
          <p:cNvPicPr>
            <a:picLocks noChangeAspect="1"/>
          </p:cNvPicPr>
          <p:nvPr/>
        </p:nvPicPr>
        <p:blipFill>
          <a:blip r:embed="rId2"/>
          <a:stretch>
            <a:fillRect/>
          </a:stretch>
        </p:blipFill>
        <p:spPr>
          <a:xfrm>
            <a:off x="139959" y="484325"/>
            <a:ext cx="5449078" cy="1496680"/>
          </a:xfrm>
          <a:prstGeom prst="rect">
            <a:avLst/>
          </a:prstGeom>
        </p:spPr>
      </p:pic>
      <p:sp>
        <p:nvSpPr>
          <p:cNvPr id="10" name="TextBox 9">
            <a:extLst>
              <a:ext uri="{FF2B5EF4-FFF2-40B4-BE49-F238E27FC236}">
                <a16:creationId xmlns:a16="http://schemas.microsoft.com/office/drawing/2014/main" id="{6E458363-0930-4691-8B6A-6D5B8FA71297}"/>
              </a:ext>
            </a:extLst>
          </p:cNvPr>
          <p:cNvSpPr txBox="1"/>
          <p:nvPr/>
        </p:nvSpPr>
        <p:spPr>
          <a:xfrm>
            <a:off x="2108719" y="3325567"/>
            <a:ext cx="4572000" cy="2308324"/>
          </a:xfrm>
          <a:prstGeom prst="rect">
            <a:avLst/>
          </a:prstGeom>
          <a:noFill/>
        </p:spPr>
        <p:txBody>
          <a:bodyPr wrap="square">
            <a:spAutoFit/>
          </a:bodyPr>
          <a:lstStyle/>
          <a:p>
            <a:pPr algn="ctr">
              <a:buNone/>
            </a:pPr>
            <a:r>
              <a:rPr lang="en-US" altLang="en-US" sz="2400" b="1" dirty="0">
                <a:solidFill>
                  <a:srgbClr val="003E7F"/>
                </a:solidFill>
                <a:latin typeface="Source Sans Pro" panose="020B0503030403020204" pitchFamily="34" charset="0"/>
                <a:ea typeface="Source Sans Pro" panose="020B0503030403020204" pitchFamily="34" charset="0"/>
                <a:cs typeface="Arial" charset="0"/>
              </a:rPr>
              <a:t>Capital </a:t>
            </a:r>
          </a:p>
          <a:p>
            <a:pPr algn="ctr">
              <a:buNone/>
            </a:pPr>
            <a:r>
              <a:rPr lang="en-US" altLang="en-US" sz="2400" b="1" dirty="0">
                <a:solidFill>
                  <a:srgbClr val="003E7F"/>
                </a:solidFill>
                <a:latin typeface="Source Sans Pro" panose="020B0503030403020204" pitchFamily="34" charset="0"/>
                <a:ea typeface="Source Sans Pro" panose="020B0503030403020204" pitchFamily="34" charset="0"/>
                <a:cs typeface="Arial" charset="0"/>
              </a:rPr>
              <a:t>Counseling</a:t>
            </a:r>
          </a:p>
          <a:p>
            <a:pPr algn="ctr">
              <a:buNone/>
            </a:pPr>
            <a:r>
              <a:rPr lang="en-US" altLang="en-US" sz="2400" b="1" dirty="0">
                <a:solidFill>
                  <a:srgbClr val="003E7F"/>
                </a:solidFill>
                <a:latin typeface="Source Sans Pro" panose="020B0503030403020204" pitchFamily="34" charset="0"/>
                <a:ea typeface="Source Sans Pro" panose="020B0503030403020204" pitchFamily="34" charset="0"/>
                <a:cs typeface="Arial" charset="0"/>
              </a:rPr>
              <a:t>Contracting</a:t>
            </a:r>
          </a:p>
          <a:p>
            <a:pPr algn="ctr">
              <a:buNone/>
            </a:pPr>
            <a:r>
              <a:rPr lang="en-US" altLang="en-US" sz="2400" b="1" dirty="0">
                <a:solidFill>
                  <a:srgbClr val="003E7F"/>
                </a:solidFill>
                <a:latin typeface="Source Sans Pro" panose="020B0503030403020204" pitchFamily="34" charset="0"/>
                <a:ea typeface="Source Sans Pro" panose="020B0503030403020204" pitchFamily="34" charset="0"/>
                <a:cs typeface="Arial" charset="0"/>
              </a:rPr>
              <a:t>Advocacy</a:t>
            </a:r>
          </a:p>
          <a:p>
            <a:pPr algn="ctr">
              <a:buNone/>
            </a:pPr>
            <a:r>
              <a:rPr lang="en-US" altLang="en-US" sz="2400" b="1" dirty="0">
                <a:solidFill>
                  <a:srgbClr val="003E7F"/>
                </a:solidFill>
                <a:latin typeface="Source Sans Pro" panose="020B0503030403020204" pitchFamily="34" charset="0"/>
                <a:ea typeface="Source Sans Pro" panose="020B0503030403020204" pitchFamily="34" charset="0"/>
                <a:cs typeface="Arial" charset="0"/>
              </a:rPr>
              <a:t>Disaster</a:t>
            </a:r>
          </a:p>
          <a:p>
            <a:pPr algn="ctr">
              <a:buNone/>
            </a:pPr>
            <a:r>
              <a:rPr lang="en-US" altLang="en-US" sz="2400" b="1" dirty="0">
                <a:solidFill>
                  <a:srgbClr val="003E7F"/>
                </a:solidFill>
                <a:latin typeface="Source Sans Pro" panose="020B0503030403020204" pitchFamily="34" charset="0"/>
                <a:ea typeface="Source Sans Pro" panose="020B0503030403020204" pitchFamily="34" charset="0"/>
                <a:cs typeface="Arial" charset="0"/>
              </a:rPr>
              <a:t>Innovation</a:t>
            </a:r>
          </a:p>
        </p:txBody>
      </p:sp>
      <p:sp>
        <p:nvSpPr>
          <p:cNvPr id="12" name="TextBox 11">
            <a:extLst>
              <a:ext uri="{FF2B5EF4-FFF2-40B4-BE49-F238E27FC236}">
                <a16:creationId xmlns:a16="http://schemas.microsoft.com/office/drawing/2014/main" id="{1A963DCC-19DA-4C57-A037-E527F198FD07}"/>
              </a:ext>
            </a:extLst>
          </p:cNvPr>
          <p:cNvSpPr txBox="1"/>
          <p:nvPr/>
        </p:nvSpPr>
        <p:spPr>
          <a:xfrm>
            <a:off x="0" y="5881751"/>
            <a:ext cx="9078686" cy="646331"/>
          </a:xfrm>
          <a:prstGeom prst="rect">
            <a:avLst/>
          </a:prstGeom>
          <a:noFill/>
        </p:spPr>
        <p:txBody>
          <a:bodyPr wrap="square">
            <a:spAutoFit/>
          </a:bodyPr>
          <a:lstStyle/>
          <a:p>
            <a:pPr algn="ctr"/>
            <a:r>
              <a:rPr lang="en-US" sz="3600" b="1" i="1" dirty="0">
                <a:solidFill>
                  <a:srgbClr val="003E7F"/>
                </a:solidFill>
                <a:latin typeface="Source Sans Pro" panose="020B0503030403020204" pitchFamily="34" charset="0"/>
                <a:ea typeface="Source Sans Pro" panose="020B0503030403020204" pitchFamily="34" charset="0"/>
              </a:rPr>
              <a:t>www.sba.gov/ia </a:t>
            </a:r>
          </a:p>
        </p:txBody>
      </p:sp>
    </p:spTree>
    <p:extLst>
      <p:ext uri="{BB962C8B-B14F-4D97-AF65-F5344CB8AC3E}">
        <p14:creationId xmlns:p14="http://schemas.microsoft.com/office/powerpoint/2010/main" val="620645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t>7a Program Basics</a:t>
            </a:r>
          </a:p>
        </p:txBody>
      </p:sp>
      <p:sp>
        <p:nvSpPr>
          <p:cNvPr id="3" name="Content Placeholder 2"/>
          <p:cNvSpPr>
            <a:spLocks noGrp="1"/>
          </p:cNvSpPr>
          <p:nvPr>
            <p:ph idx="1"/>
          </p:nvPr>
        </p:nvSpPr>
        <p:spPr/>
        <p:txBody>
          <a:bodyPr>
            <a:normAutofit/>
          </a:bodyPr>
          <a:lstStyle/>
          <a:p>
            <a:r>
              <a:rPr lang="en-US" altLang="en-US" sz="3200" dirty="0"/>
              <a:t>Loans up to $5 Million ($</a:t>
            </a:r>
            <a:r>
              <a:rPr lang="en-US" altLang="en-US" sz="3200" i="1" dirty="0"/>
              <a:t>3.75 Million SBA exposure</a:t>
            </a:r>
            <a:r>
              <a:rPr lang="en-US" altLang="en-US" sz="3200" dirty="0"/>
              <a:t>)</a:t>
            </a:r>
          </a:p>
          <a:p>
            <a:endParaRPr lang="en-US" altLang="en-US" sz="3200" dirty="0"/>
          </a:p>
          <a:p>
            <a:r>
              <a:rPr lang="en-US" altLang="en-US" sz="3200" dirty="0"/>
              <a:t>85 percent guaranty on loans up to $150,000</a:t>
            </a:r>
          </a:p>
          <a:p>
            <a:endParaRPr lang="en-US" altLang="en-US" sz="3200" dirty="0"/>
          </a:p>
          <a:p>
            <a:r>
              <a:rPr lang="en-US" altLang="en-US" sz="3200" dirty="0"/>
              <a:t>75 percent guaranty on loans over $150,000</a:t>
            </a:r>
          </a:p>
        </p:txBody>
      </p:sp>
      <p:sp>
        <p:nvSpPr>
          <p:cNvPr id="4" name="Slide Number Placeholder 3"/>
          <p:cNvSpPr>
            <a:spLocks noGrp="1"/>
          </p:cNvSpPr>
          <p:nvPr>
            <p:ph type="sldNum" sz="quarter" idx="12"/>
          </p:nvPr>
        </p:nvSpPr>
        <p:spPr/>
        <p:txBody>
          <a:bodyPr/>
          <a:lstStyle/>
          <a:p>
            <a:fld id="{B1AB44B9-F1EC-4F4B-88D4-413245C9CD3E}" type="slidenum">
              <a:rPr lang="en-US" smtClean="0"/>
              <a:t>20</a:t>
            </a:fld>
            <a:endParaRPr lang="en-US"/>
          </a:p>
        </p:txBody>
      </p:sp>
      <p:sp>
        <p:nvSpPr>
          <p:cNvPr id="5" name="Subtitle 4"/>
          <p:cNvSpPr>
            <a:spLocks noGrp="1"/>
          </p:cNvSpPr>
          <p:nvPr>
            <p:ph type="subTitle" idx="13"/>
          </p:nvPr>
        </p:nvSpPr>
        <p:spPr/>
        <p:txBody>
          <a:bodyPr/>
          <a:lstStyle/>
          <a:p>
            <a:endParaRPr lang="en-US"/>
          </a:p>
        </p:txBody>
      </p:sp>
    </p:spTree>
    <p:extLst>
      <p:ext uri="{BB962C8B-B14F-4D97-AF65-F5344CB8AC3E}">
        <p14:creationId xmlns:p14="http://schemas.microsoft.com/office/powerpoint/2010/main" val="3410682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i="1" dirty="0"/>
              <a:t>7a Program Basics</a:t>
            </a:r>
            <a:br>
              <a:rPr lang="en-US" dirty="0"/>
            </a:br>
            <a:endParaRPr lang="en-US" dirty="0"/>
          </a:p>
        </p:txBody>
      </p:sp>
      <p:sp>
        <p:nvSpPr>
          <p:cNvPr id="3" name="Content Placeholder 2"/>
          <p:cNvSpPr>
            <a:spLocks noGrp="1"/>
          </p:cNvSpPr>
          <p:nvPr>
            <p:ph idx="1"/>
          </p:nvPr>
        </p:nvSpPr>
        <p:spPr>
          <a:xfrm>
            <a:off x="628650" y="1585748"/>
            <a:ext cx="8332470" cy="4446510"/>
          </a:xfrm>
        </p:spPr>
        <p:txBody>
          <a:bodyPr/>
          <a:lstStyle/>
          <a:p>
            <a:pPr>
              <a:buFont typeface="Arial" panose="020B0604020202020204" pitchFamily="34" charset="0"/>
              <a:buChar char="•"/>
              <a:defRPr/>
            </a:pPr>
            <a:r>
              <a:rPr lang="en-US" altLang="en-US" sz="3200" dirty="0"/>
              <a:t>Working Capital</a:t>
            </a:r>
          </a:p>
          <a:p>
            <a:pPr>
              <a:buFont typeface="Arial" panose="020B0604020202020204" pitchFamily="34" charset="0"/>
              <a:buChar char="•"/>
              <a:defRPr/>
            </a:pPr>
            <a:r>
              <a:rPr lang="en-US" altLang="en-US" sz="3200" dirty="0"/>
              <a:t>Inventory Purchase</a:t>
            </a:r>
          </a:p>
          <a:p>
            <a:pPr>
              <a:buFont typeface="Arial" panose="020B0604020202020204" pitchFamily="34" charset="0"/>
              <a:buChar char="•"/>
              <a:defRPr/>
            </a:pPr>
            <a:r>
              <a:rPr lang="en-US" altLang="en-US" sz="3200" dirty="0"/>
              <a:t>Revolving Lines of Credit (</a:t>
            </a:r>
            <a:r>
              <a:rPr lang="en-US" altLang="en-US" sz="3200" dirty="0" err="1"/>
              <a:t>SBAExpress</a:t>
            </a:r>
            <a:r>
              <a:rPr lang="en-US" altLang="en-US" sz="3200" dirty="0"/>
              <a:t> or </a:t>
            </a:r>
            <a:r>
              <a:rPr lang="en-US" altLang="en-US" sz="3200" dirty="0" err="1"/>
              <a:t>CAPLines</a:t>
            </a:r>
            <a:r>
              <a:rPr lang="en-US" altLang="en-US" sz="3200" dirty="0"/>
              <a:t>)</a:t>
            </a:r>
          </a:p>
          <a:p>
            <a:pPr>
              <a:buFont typeface="Arial" panose="020B0604020202020204" pitchFamily="34" charset="0"/>
              <a:buChar char="•"/>
              <a:defRPr/>
            </a:pPr>
            <a:r>
              <a:rPr lang="en-US" altLang="en-US" sz="3200" dirty="0"/>
              <a:t>Change of Ownership (Including partial changes of ownership and partner buyouts)</a:t>
            </a:r>
          </a:p>
          <a:p>
            <a:pPr>
              <a:buFont typeface="Arial" panose="020B0604020202020204" pitchFamily="34" charset="0"/>
              <a:buChar char="•"/>
              <a:defRPr/>
            </a:pPr>
            <a:r>
              <a:rPr lang="en-US" altLang="en-US" sz="3200" dirty="0"/>
              <a:t>Debt Refinancing (including existing SBA)</a:t>
            </a:r>
          </a:p>
          <a:p>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21</a:t>
            </a:fld>
            <a:endParaRPr lang="en-US"/>
          </a:p>
        </p:txBody>
      </p:sp>
      <p:sp>
        <p:nvSpPr>
          <p:cNvPr id="5" name="Subtitle 4"/>
          <p:cNvSpPr>
            <a:spLocks noGrp="1"/>
          </p:cNvSpPr>
          <p:nvPr>
            <p:ph type="subTitle" idx="13"/>
          </p:nvPr>
        </p:nvSpPr>
        <p:spPr/>
        <p:txBody>
          <a:bodyPr>
            <a:normAutofit/>
          </a:bodyPr>
          <a:lstStyle/>
          <a:p>
            <a:r>
              <a:rPr lang="en-US" sz="1800" dirty="0">
                <a:solidFill>
                  <a:srgbClr val="003E7F"/>
                </a:solidFill>
              </a:rPr>
              <a:t>Eligible Uses of Proceeds</a:t>
            </a:r>
          </a:p>
        </p:txBody>
      </p:sp>
    </p:spTree>
    <p:extLst>
      <p:ext uri="{BB962C8B-B14F-4D97-AF65-F5344CB8AC3E}">
        <p14:creationId xmlns:p14="http://schemas.microsoft.com/office/powerpoint/2010/main" val="2124234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i="1" dirty="0"/>
              <a:t>7a Program Basics</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US" altLang="en-US" sz="3200" dirty="0"/>
              <a:t>Expansion or Renovation</a:t>
            </a:r>
          </a:p>
          <a:p>
            <a:pPr>
              <a:buFont typeface="Arial" panose="020B0604020202020204" pitchFamily="34" charset="0"/>
              <a:buChar char="•"/>
              <a:defRPr/>
            </a:pPr>
            <a:r>
              <a:rPr lang="en-US" altLang="en-US" sz="3200" dirty="0"/>
              <a:t>Construction of new facilities</a:t>
            </a:r>
          </a:p>
          <a:p>
            <a:pPr>
              <a:buFont typeface="Arial" panose="020B0604020202020204" pitchFamily="34" charset="0"/>
              <a:buChar char="•"/>
              <a:defRPr/>
            </a:pPr>
            <a:r>
              <a:rPr lang="en-US" altLang="en-US" sz="3200" dirty="0"/>
              <a:t>The purchase of:</a:t>
            </a:r>
          </a:p>
          <a:p>
            <a:pPr lvl="1">
              <a:buFont typeface="Wingdings" panose="05000000000000000000" pitchFamily="2" charset="2"/>
              <a:buChar char="§"/>
              <a:defRPr/>
            </a:pPr>
            <a:r>
              <a:rPr lang="en-US" altLang="en-US" sz="3200" dirty="0"/>
              <a:t> Land or buildings</a:t>
            </a:r>
          </a:p>
          <a:p>
            <a:pPr lvl="1">
              <a:buFont typeface="Wingdings" panose="05000000000000000000" pitchFamily="2" charset="2"/>
              <a:buChar char="§"/>
              <a:defRPr/>
            </a:pPr>
            <a:r>
              <a:rPr lang="en-US" altLang="en-US" sz="3200" dirty="0"/>
              <a:t> Machinery &amp; Equipment</a:t>
            </a:r>
          </a:p>
          <a:p>
            <a:pPr lvl="1">
              <a:buFont typeface="Wingdings" panose="05000000000000000000" pitchFamily="2" charset="2"/>
              <a:buChar char="§"/>
              <a:defRPr/>
            </a:pPr>
            <a:r>
              <a:rPr lang="en-US" altLang="en-US" sz="3200" dirty="0"/>
              <a:t> Furniture and Fixtures</a:t>
            </a:r>
          </a:p>
          <a:p>
            <a:pPr lvl="1">
              <a:buFont typeface="Wingdings" panose="05000000000000000000" pitchFamily="2" charset="2"/>
              <a:buChar char="§"/>
              <a:defRPr/>
            </a:pPr>
            <a:r>
              <a:rPr lang="en-US" altLang="en-US" sz="3200" dirty="0"/>
              <a:t> Leasehold Improvements</a:t>
            </a:r>
          </a:p>
          <a:p>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22</a:t>
            </a:fld>
            <a:endParaRPr lang="en-US"/>
          </a:p>
        </p:txBody>
      </p:sp>
      <p:sp>
        <p:nvSpPr>
          <p:cNvPr id="5" name="Subtitle 4"/>
          <p:cNvSpPr>
            <a:spLocks noGrp="1"/>
          </p:cNvSpPr>
          <p:nvPr>
            <p:ph type="subTitle" idx="13"/>
          </p:nvPr>
        </p:nvSpPr>
        <p:spPr/>
        <p:txBody>
          <a:bodyPr>
            <a:normAutofit/>
          </a:bodyPr>
          <a:lstStyle/>
          <a:p>
            <a:r>
              <a:rPr lang="en-US" sz="1800" dirty="0">
                <a:solidFill>
                  <a:srgbClr val="003E7F"/>
                </a:solidFill>
              </a:rPr>
              <a:t>Eligible Uses of Proceeds</a:t>
            </a:r>
          </a:p>
        </p:txBody>
      </p:sp>
    </p:spTree>
    <p:extLst>
      <p:ext uri="{BB962C8B-B14F-4D97-AF65-F5344CB8AC3E}">
        <p14:creationId xmlns:p14="http://schemas.microsoft.com/office/powerpoint/2010/main" val="1069861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i="1" dirty="0"/>
              <a:t>7a Program Basics</a:t>
            </a:r>
            <a:br>
              <a:rPr lang="en-US" dirty="0"/>
            </a:br>
            <a:endParaRPr lang="en-US" dirty="0"/>
          </a:p>
        </p:txBody>
      </p:sp>
      <p:sp>
        <p:nvSpPr>
          <p:cNvPr id="3" name="Content Placeholder 2"/>
          <p:cNvSpPr>
            <a:spLocks noGrp="1"/>
          </p:cNvSpPr>
          <p:nvPr>
            <p:ph idx="1"/>
          </p:nvPr>
        </p:nvSpPr>
        <p:spPr/>
        <p:txBody>
          <a:bodyPr/>
          <a:lstStyle/>
          <a:p>
            <a:pPr marL="0" indent="0">
              <a:buNone/>
              <a:defRPr/>
            </a:pPr>
            <a:r>
              <a:rPr lang="en-US" altLang="en-US" sz="3200" dirty="0"/>
              <a:t>Based on intended use of proceeds</a:t>
            </a:r>
          </a:p>
          <a:p>
            <a:pPr>
              <a:defRPr/>
            </a:pPr>
            <a:r>
              <a:rPr lang="en-US" altLang="en-US" sz="3200" dirty="0"/>
              <a:t>Inventory or Working Capital – 7 to 10 Years</a:t>
            </a:r>
          </a:p>
          <a:p>
            <a:pPr>
              <a:defRPr/>
            </a:pPr>
            <a:r>
              <a:rPr lang="en-US" altLang="en-US" sz="3200" dirty="0"/>
              <a:t>Equipment</a:t>
            </a:r>
          </a:p>
          <a:p>
            <a:pPr lvl="1">
              <a:buFont typeface="Arial"/>
              <a:buChar char="–"/>
              <a:defRPr/>
            </a:pPr>
            <a:r>
              <a:rPr lang="en-US" altLang="en-US" sz="2000" dirty="0"/>
              <a:t>Normally 10 years</a:t>
            </a:r>
          </a:p>
          <a:p>
            <a:pPr lvl="1">
              <a:buFont typeface="Arial"/>
              <a:buChar char="–"/>
              <a:defRPr/>
            </a:pPr>
            <a:r>
              <a:rPr lang="en-US" altLang="en-US" sz="2000" dirty="0"/>
              <a:t>Up to 25 years with documentation to support useful life</a:t>
            </a:r>
          </a:p>
          <a:p>
            <a:pPr>
              <a:defRPr/>
            </a:pPr>
            <a:r>
              <a:rPr lang="en-US" altLang="en-US" sz="3200" dirty="0"/>
              <a:t>Real Estate – 25 years</a:t>
            </a:r>
          </a:p>
          <a:p>
            <a:pPr>
              <a:defRPr/>
            </a:pPr>
            <a:r>
              <a:rPr lang="en-US" altLang="en-US" sz="3200" dirty="0"/>
              <a:t>Mixed Purpose</a:t>
            </a:r>
          </a:p>
          <a:p>
            <a:pPr lvl="1">
              <a:buFont typeface="Arial"/>
              <a:buChar char="–"/>
              <a:defRPr/>
            </a:pPr>
            <a:r>
              <a:rPr lang="en-US" altLang="en-US" sz="2000" dirty="0"/>
              <a:t>Blended based on use of proceeds </a:t>
            </a:r>
          </a:p>
          <a:p>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23</a:t>
            </a:fld>
            <a:endParaRPr lang="en-US"/>
          </a:p>
        </p:txBody>
      </p:sp>
      <p:sp>
        <p:nvSpPr>
          <p:cNvPr id="5" name="Subtitle 4"/>
          <p:cNvSpPr>
            <a:spLocks noGrp="1"/>
          </p:cNvSpPr>
          <p:nvPr>
            <p:ph type="subTitle" idx="13"/>
          </p:nvPr>
        </p:nvSpPr>
        <p:spPr/>
        <p:txBody>
          <a:bodyPr>
            <a:normAutofit/>
          </a:bodyPr>
          <a:lstStyle/>
          <a:p>
            <a:r>
              <a:rPr lang="en-US" sz="1800" dirty="0">
                <a:solidFill>
                  <a:srgbClr val="003E7F"/>
                </a:solidFill>
              </a:rPr>
              <a:t>Maximum Maturities</a:t>
            </a:r>
          </a:p>
        </p:txBody>
      </p:sp>
    </p:spTree>
    <p:extLst>
      <p:ext uri="{BB962C8B-B14F-4D97-AF65-F5344CB8AC3E}">
        <p14:creationId xmlns:p14="http://schemas.microsoft.com/office/powerpoint/2010/main" val="3459296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i="1" dirty="0"/>
              <a:t>7a Program Basics</a:t>
            </a:r>
            <a:br>
              <a:rPr lang="en-US" dirty="0"/>
            </a:br>
            <a:endParaRPr lang="en-US" dirty="0"/>
          </a:p>
        </p:txBody>
      </p:sp>
      <p:sp>
        <p:nvSpPr>
          <p:cNvPr id="3" name="Content Placeholder 2"/>
          <p:cNvSpPr>
            <a:spLocks noGrp="1"/>
          </p:cNvSpPr>
          <p:nvPr>
            <p:ph idx="1"/>
          </p:nvPr>
        </p:nvSpPr>
        <p:spPr/>
        <p:txBody>
          <a:bodyPr/>
          <a:lstStyle/>
          <a:p>
            <a:r>
              <a:rPr lang="en-US" altLang="en-US" sz="3200" dirty="0"/>
              <a:t>Negotiated between lender and borrower</a:t>
            </a:r>
          </a:p>
          <a:p>
            <a:endParaRPr lang="en-US" altLang="en-US" sz="3200" dirty="0"/>
          </a:p>
          <a:p>
            <a:r>
              <a:rPr lang="en-US" altLang="en-US" sz="3200" dirty="0"/>
              <a:t>SBA sets maximum allowable interest rates</a:t>
            </a:r>
          </a:p>
          <a:p>
            <a:endParaRPr lang="en-US" altLang="en-US" sz="3200" dirty="0"/>
          </a:p>
          <a:p>
            <a:r>
              <a:rPr lang="en-US" altLang="en-US" sz="3200" dirty="0"/>
              <a:t>May be fixed or variable</a:t>
            </a:r>
          </a:p>
          <a:p>
            <a:endParaRPr lang="en-US" altLang="en-US" sz="3200" dirty="0"/>
          </a:p>
          <a:p>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24</a:t>
            </a:fld>
            <a:endParaRPr lang="en-US"/>
          </a:p>
        </p:txBody>
      </p:sp>
      <p:sp>
        <p:nvSpPr>
          <p:cNvPr id="5" name="Subtitle 4"/>
          <p:cNvSpPr>
            <a:spLocks noGrp="1"/>
          </p:cNvSpPr>
          <p:nvPr>
            <p:ph type="subTitle" idx="13"/>
          </p:nvPr>
        </p:nvSpPr>
        <p:spPr/>
        <p:txBody>
          <a:bodyPr>
            <a:normAutofit/>
          </a:bodyPr>
          <a:lstStyle/>
          <a:p>
            <a:r>
              <a:rPr lang="en-US" sz="1800" dirty="0">
                <a:solidFill>
                  <a:srgbClr val="003E7F"/>
                </a:solidFill>
              </a:rPr>
              <a:t>Maximum Interest Rates</a:t>
            </a:r>
          </a:p>
        </p:txBody>
      </p:sp>
    </p:spTree>
    <p:extLst>
      <p:ext uri="{BB962C8B-B14F-4D97-AF65-F5344CB8AC3E}">
        <p14:creationId xmlns:p14="http://schemas.microsoft.com/office/powerpoint/2010/main" val="1538316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i="1" dirty="0"/>
              <a:t>7a Program Basics</a:t>
            </a:r>
            <a:br>
              <a:rPr lang="en-US" dirty="0"/>
            </a:b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25</a:t>
            </a:fld>
            <a:endParaRPr lang="en-US"/>
          </a:p>
        </p:txBody>
      </p:sp>
      <p:sp>
        <p:nvSpPr>
          <p:cNvPr id="5" name="Subtitle 4"/>
          <p:cNvSpPr>
            <a:spLocks noGrp="1"/>
          </p:cNvSpPr>
          <p:nvPr>
            <p:ph type="subTitle" idx="13"/>
          </p:nvPr>
        </p:nvSpPr>
        <p:spPr/>
        <p:txBody>
          <a:bodyPr>
            <a:normAutofit/>
          </a:bodyPr>
          <a:lstStyle/>
          <a:p>
            <a:r>
              <a:rPr lang="en-US" sz="1800" dirty="0">
                <a:solidFill>
                  <a:srgbClr val="003E7F"/>
                </a:solidFill>
              </a:rPr>
              <a:t>Maximum Interest Rates</a:t>
            </a:r>
          </a:p>
        </p:txBody>
      </p:sp>
      <p:sp>
        <p:nvSpPr>
          <p:cNvPr id="7" name="Text Placeholder 5"/>
          <p:cNvSpPr txBox="1">
            <a:spLocks/>
          </p:cNvSpPr>
          <p:nvPr/>
        </p:nvSpPr>
        <p:spPr>
          <a:xfrm>
            <a:off x="914400" y="1524000"/>
            <a:ext cx="3048000" cy="4026408"/>
          </a:xfrm>
          <a:prstGeom prst="rect">
            <a:avLst/>
          </a:prstGeom>
        </p:spPr>
        <p:txBody>
          <a:bodyPr vert="horz" lIns="91440" tIns="45720" rIns="91440" bIns="45720" rtlCol="0">
            <a:normAutofit/>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spcAft>
                <a:spcPts val="600"/>
              </a:spcAft>
            </a:pPr>
            <a:r>
              <a:rPr lang="en-US" altLang="en-US" sz="2600" dirty="0"/>
              <a:t>Maximum Variable Rate Over $50,000:</a:t>
            </a:r>
          </a:p>
          <a:p>
            <a:pPr lvl="1">
              <a:spcAft>
                <a:spcPts val="600"/>
              </a:spcAft>
            </a:pPr>
            <a:r>
              <a:rPr lang="en-US" altLang="en-US" sz="2600" dirty="0"/>
              <a:t>7 year term or longer, 2-3/4% over published rate </a:t>
            </a:r>
          </a:p>
          <a:p>
            <a:pPr lvl="1">
              <a:spcAft>
                <a:spcPts val="600"/>
              </a:spcAft>
            </a:pPr>
            <a:r>
              <a:rPr lang="en-US" altLang="en-US" sz="2600" dirty="0"/>
              <a:t>less than 7 year term, 2-1/4% over published rate </a:t>
            </a:r>
            <a:endParaRPr lang="en-US" altLang="en-US" sz="1600" dirty="0"/>
          </a:p>
        </p:txBody>
      </p:sp>
      <p:sp>
        <p:nvSpPr>
          <p:cNvPr id="8" name="Content Placeholder 6"/>
          <p:cNvSpPr>
            <a:spLocks noGrp="1"/>
          </p:cNvSpPr>
          <p:nvPr>
            <p:ph sz="half" idx="4294967295"/>
          </p:nvPr>
        </p:nvSpPr>
        <p:spPr>
          <a:xfrm>
            <a:off x="5029200" y="1524000"/>
            <a:ext cx="3352800" cy="4724400"/>
          </a:xfrm>
        </p:spPr>
        <p:txBody>
          <a:bodyPr/>
          <a:lstStyle/>
          <a:p>
            <a:pPr eaLnBrk="1" hangingPunct="1">
              <a:spcAft>
                <a:spcPts val="600"/>
              </a:spcAft>
            </a:pPr>
            <a:r>
              <a:rPr lang="en-US" altLang="en-US" sz="2400" dirty="0"/>
              <a:t>Maximum Variable Rate $50,000 or Less</a:t>
            </a:r>
          </a:p>
          <a:p>
            <a:pPr lvl="1" eaLnBrk="1" hangingPunct="1">
              <a:spcAft>
                <a:spcPts val="600"/>
              </a:spcAft>
            </a:pPr>
            <a:r>
              <a:rPr lang="en-US" altLang="en-US" sz="2400" dirty="0"/>
              <a:t>Up to $25,000: standard limit + 2%</a:t>
            </a:r>
          </a:p>
          <a:p>
            <a:pPr marL="342875" lvl="1" indent="0" eaLnBrk="1" hangingPunct="1">
              <a:spcAft>
                <a:spcPts val="600"/>
              </a:spcAft>
              <a:buNone/>
            </a:pPr>
            <a:endParaRPr lang="en-US" altLang="en-US" sz="2400" dirty="0"/>
          </a:p>
          <a:p>
            <a:pPr lvl="1" eaLnBrk="1" hangingPunct="1">
              <a:spcBef>
                <a:spcPts val="0"/>
              </a:spcBef>
            </a:pPr>
            <a:r>
              <a:rPr lang="en-US" altLang="en-US" sz="2400" dirty="0"/>
              <a:t>Over $25,000 to $50,000: </a:t>
            </a:r>
          </a:p>
          <a:p>
            <a:pPr lvl="1" eaLnBrk="1" hangingPunct="1">
              <a:spcBef>
                <a:spcPts val="0"/>
              </a:spcBef>
              <a:buFontTx/>
              <a:buNone/>
            </a:pPr>
            <a:r>
              <a:rPr lang="en-US" altLang="en-US" sz="2400" dirty="0"/>
              <a:t>	standard limit +1%</a:t>
            </a:r>
            <a:endParaRPr lang="en-US" altLang="en-US" sz="1800" dirty="0"/>
          </a:p>
          <a:p>
            <a:pPr lvl="1" eaLnBrk="1" hangingPunct="1">
              <a:spcBef>
                <a:spcPts val="0"/>
              </a:spcBef>
              <a:buFontTx/>
              <a:buNone/>
            </a:pPr>
            <a:r>
              <a:rPr lang="en-US" altLang="en-US" sz="1800" dirty="0"/>
              <a:t>	</a:t>
            </a:r>
          </a:p>
        </p:txBody>
      </p:sp>
    </p:spTree>
    <p:extLst>
      <p:ext uri="{BB962C8B-B14F-4D97-AF65-F5344CB8AC3E}">
        <p14:creationId xmlns:p14="http://schemas.microsoft.com/office/powerpoint/2010/main" val="3543837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i="1" dirty="0"/>
              <a:t>7a Program Basics</a:t>
            </a:r>
            <a:br>
              <a:rPr lang="en-US" dirty="0"/>
            </a:b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srgbClr val="1B1E29">
                  <a:tint val="75000"/>
                </a:srgbClr>
              </a:solidFill>
              <a:effectLst/>
              <a:uLnTx/>
              <a:uFillTx/>
              <a:latin typeface="Source Sans Pro" charset="0"/>
            </a:endParaRPr>
          </a:p>
        </p:txBody>
      </p:sp>
      <p:sp>
        <p:nvSpPr>
          <p:cNvPr id="5" name="Subtitle 4"/>
          <p:cNvSpPr>
            <a:spLocks noGrp="1"/>
          </p:cNvSpPr>
          <p:nvPr>
            <p:ph type="subTitle" idx="13"/>
          </p:nvPr>
        </p:nvSpPr>
        <p:spPr/>
        <p:txBody>
          <a:bodyPr>
            <a:normAutofit/>
          </a:bodyPr>
          <a:lstStyle/>
          <a:p>
            <a:r>
              <a:rPr lang="en-US" sz="1800" dirty="0">
                <a:solidFill>
                  <a:srgbClr val="003E7F"/>
                </a:solidFill>
              </a:rPr>
              <a:t>SBA Fees –ADJUSTMENTS FOR FY 24</a:t>
            </a:r>
          </a:p>
        </p:txBody>
      </p:sp>
      <p:sp>
        <p:nvSpPr>
          <p:cNvPr id="9" name="Text Placeholder 5"/>
          <p:cNvSpPr>
            <a:spLocks noGrp="1"/>
          </p:cNvSpPr>
          <p:nvPr>
            <p:ph sz="half" idx="4294967295"/>
          </p:nvPr>
        </p:nvSpPr>
        <p:spPr>
          <a:xfrm>
            <a:off x="4495799" y="1371600"/>
            <a:ext cx="4267200" cy="4724400"/>
          </a:xfrm>
        </p:spPr>
        <p:txBody>
          <a:bodyPr/>
          <a:lstStyle/>
          <a:p>
            <a:pPr marL="0" indent="0">
              <a:spcAft>
                <a:spcPts val="600"/>
              </a:spcAft>
              <a:buNone/>
            </a:pPr>
            <a:r>
              <a:rPr lang="en-US" altLang="en-US" sz="1800" dirty="0"/>
              <a:t>Annual Service Fee </a:t>
            </a:r>
            <a:r>
              <a:rPr lang="en-US" altLang="en-US" sz="1800" i="1" dirty="0"/>
              <a:t>– For FY 24 the Annual Service Fee to lenders on 7(a) loans is:</a:t>
            </a:r>
          </a:p>
          <a:p>
            <a:pPr>
              <a:spcAft>
                <a:spcPts val="600"/>
              </a:spcAft>
            </a:pPr>
            <a:r>
              <a:rPr lang="en-US" altLang="en-US" sz="1800" dirty="0"/>
              <a:t>0% for loans of $1 million or less</a:t>
            </a:r>
          </a:p>
          <a:p>
            <a:pPr>
              <a:spcAft>
                <a:spcPts val="600"/>
              </a:spcAft>
            </a:pPr>
            <a:r>
              <a:rPr lang="en-US" altLang="en-US" sz="1800" dirty="0"/>
              <a:t>0.55% for loans over $1 million up to $5 million</a:t>
            </a:r>
          </a:p>
          <a:p>
            <a:pPr eaLnBrk="1" hangingPunct="1">
              <a:spcAft>
                <a:spcPts val="600"/>
              </a:spcAft>
            </a:pPr>
            <a:r>
              <a:rPr lang="en-US" altLang="en-US" sz="1800" dirty="0"/>
              <a:t>Guaranty fee based on guaranteed portion of the loan. </a:t>
            </a:r>
          </a:p>
          <a:p>
            <a:pPr eaLnBrk="1" hangingPunct="1">
              <a:spcAft>
                <a:spcPts val="600"/>
              </a:spcAft>
            </a:pPr>
            <a:r>
              <a:rPr lang="en-US" altLang="en-US" sz="1800" dirty="0"/>
              <a:t>Lender’s Annual Service Fee based on the GROSS loan approval amount (both guaranteed and unguaranteed portions)</a:t>
            </a:r>
          </a:p>
          <a:p>
            <a:pPr marL="685748" lvl="2" indent="0" eaLnBrk="1" hangingPunct="1">
              <a:buNone/>
            </a:pPr>
            <a:endParaRPr lang="en-US" altLang="en-US" sz="1800" dirty="0"/>
          </a:p>
        </p:txBody>
      </p:sp>
      <p:sp>
        <p:nvSpPr>
          <p:cNvPr id="10" name="Content Placeholder 4"/>
          <p:cNvSpPr>
            <a:spLocks noGrp="1"/>
          </p:cNvSpPr>
          <p:nvPr>
            <p:ph sz="half" idx="4294967295"/>
          </p:nvPr>
        </p:nvSpPr>
        <p:spPr>
          <a:xfrm>
            <a:off x="381000" y="1371599"/>
            <a:ext cx="3733800" cy="5010539"/>
          </a:xfrm>
        </p:spPr>
        <p:txBody>
          <a:bodyPr>
            <a:normAutofit/>
          </a:bodyPr>
          <a:lstStyle/>
          <a:p>
            <a:pPr eaLnBrk="1" hangingPunct="1">
              <a:spcAft>
                <a:spcPts val="600"/>
              </a:spcAft>
              <a:defRPr/>
            </a:pPr>
            <a:r>
              <a:rPr lang="en-US" altLang="en-US" sz="1800" dirty="0"/>
              <a:t>Guaranty fee for loans with a  term of 12 months or less – 0% for loans of $1 million or less and .25% for loans &gt; $1 million.</a:t>
            </a:r>
          </a:p>
          <a:p>
            <a:pPr eaLnBrk="1" hangingPunct="1">
              <a:spcAft>
                <a:spcPts val="600"/>
              </a:spcAft>
              <a:defRPr/>
            </a:pPr>
            <a:r>
              <a:rPr lang="en-US" altLang="en-US" sz="1800" dirty="0"/>
              <a:t>Guaranty fee for loans with a term of &gt;12 Months:</a:t>
            </a:r>
          </a:p>
          <a:p>
            <a:pPr lvl="1" eaLnBrk="1" hangingPunct="1">
              <a:spcAft>
                <a:spcPts val="600"/>
              </a:spcAft>
              <a:defRPr/>
            </a:pPr>
            <a:r>
              <a:rPr lang="en-US" altLang="en-US" i="1" dirty="0"/>
              <a:t>0% for $1 million or less.</a:t>
            </a:r>
            <a:endParaRPr lang="en-US" altLang="en-US" sz="1800" i="1" dirty="0"/>
          </a:p>
          <a:p>
            <a:pPr lvl="1" eaLnBrk="1" hangingPunct="1">
              <a:spcAft>
                <a:spcPts val="600"/>
              </a:spcAft>
              <a:defRPr/>
            </a:pPr>
            <a:r>
              <a:rPr lang="en-US" altLang="en-US" dirty="0"/>
              <a:t>For loans of $1,000,001 to $2,000,000: 1.45% of the guaranteed portion up to and including $1 million, plus 1.7% of the guaranteed portion over $1 million.</a:t>
            </a:r>
            <a:endParaRPr lang="en-US" altLang="en-US" sz="1800" dirty="0"/>
          </a:p>
          <a:p>
            <a:pPr lvl="1" eaLnBrk="1" hangingPunct="1">
              <a:spcAft>
                <a:spcPts val="600"/>
              </a:spcAft>
              <a:defRPr/>
            </a:pPr>
            <a:r>
              <a:rPr lang="en-US" altLang="en-US" dirty="0"/>
              <a:t>For loans over $2 million up to $5 million, 3.5% on the portion up to $1 million plus 3.75% for the portion over $1 million. </a:t>
            </a:r>
            <a:endParaRPr lang="en-US" altLang="en-US" sz="1800" dirty="0"/>
          </a:p>
        </p:txBody>
      </p:sp>
    </p:spTree>
    <p:extLst>
      <p:ext uri="{BB962C8B-B14F-4D97-AF65-F5344CB8AC3E}">
        <p14:creationId xmlns:p14="http://schemas.microsoft.com/office/powerpoint/2010/main" val="3924981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i="1" dirty="0"/>
              <a:t>The 7a Umbrella</a:t>
            </a:r>
            <a:br>
              <a:rPr lang="en-US" dirty="0"/>
            </a:br>
            <a:endParaRPr lang="en-US" dirty="0"/>
          </a:p>
        </p:txBody>
      </p:sp>
      <p:sp>
        <p:nvSpPr>
          <p:cNvPr id="3" name="Content Placeholder 2"/>
          <p:cNvSpPr>
            <a:spLocks noGrp="1"/>
          </p:cNvSpPr>
          <p:nvPr>
            <p:ph idx="1"/>
          </p:nvPr>
        </p:nvSpPr>
        <p:spPr/>
        <p:txBody>
          <a:bodyPr/>
          <a:lstStyle/>
          <a:p>
            <a:pPr>
              <a:spcBef>
                <a:spcPts val="400"/>
              </a:spcBef>
              <a:defRPr/>
            </a:pPr>
            <a:r>
              <a:rPr lang="en-US" sz="2800" b="1" dirty="0">
                <a:solidFill>
                  <a:prstClr val="black"/>
                </a:solidFill>
                <a:latin typeface="Calibri"/>
                <a:ea typeface="ＭＳ Ｐゴシック"/>
                <a:cs typeface="ＭＳ Ｐゴシック"/>
              </a:rPr>
              <a:t>7(a) Standard Loans </a:t>
            </a:r>
            <a:r>
              <a:rPr lang="en-US" sz="2000" i="1" dirty="0">
                <a:solidFill>
                  <a:prstClr val="black"/>
                </a:solidFill>
                <a:latin typeface="Calibri"/>
                <a:ea typeface="ＭＳ Ｐゴシック"/>
                <a:cs typeface="ＭＳ Ｐゴシック"/>
              </a:rPr>
              <a:t>(over $500,000)</a:t>
            </a:r>
          </a:p>
          <a:p>
            <a:pPr>
              <a:spcBef>
                <a:spcPts val="400"/>
              </a:spcBef>
              <a:defRPr/>
            </a:pPr>
            <a:r>
              <a:rPr lang="en-US" sz="2800" b="1" dirty="0">
                <a:solidFill>
                  <a:prstClr val="black"/>
                </a:solidFill>
                <a:latin typeface="Calibri"/>
                <a:ea typeface="ＭＳ Ｐゴシック"/>
                <a:cs typeface="ＭＳ Ｐゴシック"/>
              </a:rPr>
              <a:t>7(a) Small Loans </a:t>
            </a:r>
            <a:r>
              <a:rPr lang="en-US" sz="2000" i="1" dirty="0">
                <a:solidFill>
                  <a:prstClr val="black"/>
                </a:solidFill>
                <a:latin typeface="Calibri"/>
                <a:ea typeface="ＭＳ Ｐゴシック"/>
                <a:cs typeface="ＭＳ Ｐゴシック"/>
              </a:rPr>
              <a:t>($500,000 and less)</a:t>
            </a:r>
          </a:p>
          <a:p>
            <a:pPr>
              <a:spcBef>
                <a:spcPts val="400"/>
              </a:spcBef>
              <a:defRPr/>
            </a:pPr>
            <a:r>
              <a:rPr lang="en-US" sz="2800" b="1" dirty="0">
                <a:latin typeface="Calibri"/>
                <a:ea typeface="ＭＳ Ｐゴシック"/>
                <a:cs typeface="ＭＳ Ｐゴシック"/>
              </a:rPr>
              <a:t>SBA Express </a:t>
            </a:r>
            <a:r>
              <a:rPr lang="en-US" sz="2000" i="1" dirty="0">
                <a:solidFill>
                  <a:prstClr val="black"/>
                </a:solidFill>
                <a:latin typeface="Calibri"/>
                <a:ea typeface="ＭＳ Ｐゴシック"/>
                <a:cs typeface="ＭＳ Ｐゴシック"/>
              </a:rPr>
              <a:t>($500,000 and less)</a:t>
            </a:r>
            <a:endParaRPr lang="en-US" sz="2800" i="1" dirty="0">
              <a:solidFill>
                <a:prstClr val="black"/>
              </a:solidFill>
              <a:latin typeface="Calibri"/>
              <a:ea typeface="ＭＳ Ｐゴシック"/>
              <a:cs typeface="ＭＳ Ｐゴシック"/>
            </a:endParaRPr>
          </a:p>
          <a:p>
            <a:pPr>
              <a:spcBef>
                <a:spcPts val="400"/>
              </a:spcBef>
              <a:defRPr/>
            </a:pPr>
            <a:r>
              <a:rPr lang="en-US" sz="2800" dirty="0">
                <a:latin typeface="Calibri"/>
                <a:ea typeface="ＭＳ Ｐゴシック"/>
                <a:cs typeface="ＭＳ Ｐゴシック"/>
              </a:rPr>
              <a:t>PLP</a:t>
            </a:r>
          </a:p>
          <a:p>
            <a:pPr>
              <a:spcBef>
                <a:spcPts val="0"/>
              </a:spcBef>
              <a:defRPr/>
            </a:pPr>
            <a:r>
              <a:rPr lang="en-US" sz="2800" dirty="0">
                <a:latin typeface="Calibri"/>
                <a:ea typeface="ＭＳ Ｐゴシック"/>
                <a:cs typeface="ＭＳ Ｐゴシック"/>
              </a:rPr>
              <a:t>Veterans Advantage</a:t>
            </a:r>
          </a:p>
          <a:p>
            <a:pPr>
              <a:spcBef>
                <a:spcPts val="0"/>
              </a:spcBef>
              <a:defRPr/>
            </a:pPr>
            <a:r>
              <a:rPr lang="en-US" sz="2800" dirty="0" err="1">
                <a:latin typeface="Calibri"/>
                <a:ea typeface="ＭＳ Ｐゴシック"/>
                <a:cs typeface="ＭＳ Ｐゴシック"/>
              </a:rPr>
              <a:t>CAPLines</a:t>
            </a:r>
            <a:endParaRPr lang="en-US" sz="2800" dirty="0">
              <a:latin typeface="Calibri"/>
              <a:ea typeface="ＭＳ Ｐゴシック"/>
              <a:cs typeface="ＭＳ Ｐゴシック"/>
            </a:endParaRPr>
          </a:p>
          <a:p>
            <a:pPr>
              <a:spcBef>
                <a:spcPts val="0"/>
              </a:spcBef>
              <a:defRPr/>
            </a:pPr>
            <a:r>
              <a:rPr lang="en-US" sz="2800" dirty="0">
                <a:latin typeface="Calibri"/>
                <a:ea typeface="ＭＳ Ｐゴシック"/>
                <a:cs typeface="ＭＳ Ｐゴシック"/>
              </a:rPr>
              <a:t>New Working Capital Program</a:t>
            </a:r>
          </a:p>
          <a:p>
            <a:pPr>
              <a:spcBef>
                <a:spcPts val="0"/>
              </a:spcBef>
              <a:defRPr/>
            </a:pPr>
            <a:r>
              <a:rPr lang="en-US" sz="2800" dirty="0">
                <a:solidFill>
                  <a:prstClr val="black"/>
                </a:solidFill>
                <a:latin typeface="Calibri"/>
                <a:ea typeface="ＭＳ Ｐゴシック"/>
                <a:cs typeface="ＭＳ Ｐゴシック"/>
              </a:rPr>
              <a:t>Export Express</a:t>
            </a:r>
          </a:p>
          <a:p>
            <a:pPr>
              <a:spcBef>
                <a:spcPts val="0"/>
              </a:spcBef>
              <a:defRPr/>
            </a:pPr>
            <a:r>
              <a:rPr lang="en-US" sz="2800" dirty="0">
                <a:solidFill>
                  <a:prstClr val="black"/>
                </a:solidFill>
                <a:latin typeface="Calibri"/>
                <a:ea typeface="ＭＳ Ｐゴシック"/>
                <a:cs typeface="ＭＳ Ｐゴシック"/>
              </a:rPr>
              <a:t>Export Working Capital Program</a:t>
            </a:r>
          </a:p>
          <a:p>
            <a:pPr>
              <a:spcBef>
                <a:spcPts val="0"/>
              </a:spcBef>
              <a:defRPr/>
            </a:pPr>
            <a:r>
              <a:rPr lang="en-US" sz="2800" dirty="0">
                <a:solidFill>
                  <a:prstClr val="black"/>
                </a:solidFill>
                <a:latin typeface="Calibri"/>
                <a:ea typeface="ＭＳ Ｐゴシック"/>
                <a:cs typeface="ＭＳ Ｐゴシック"/>
              </a:rPr>
              <a:t>International Trade Loans</a:t>
            </a:r>
          </a:p>
          <a:p>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27</a:t>
            </a:fld>
            <a:endParaRPr lang="en-US"/>
          </a:p>
        </p:txBody>
      </p:sp>
      <p:sp>
        <p:nvSpPr>
          <p:cNvPr id="5" name="Subtitle 4"/>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3084085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i="1" dirty="0"/>
              <a:t>7(a) Collateral Requirements</a:t>
            </a:r>
            <a:br>
              <a:rPr lang="en-US" dirty="0"/>
            </a:br>
            <a:endParaRPr lang="en-US" dirty="0"/>
          </a:p>
        </p:txBody>
      </p:sp>
      <p:sp>
        <p:nvSpPr>
          <p:cNvPr id="3" name="Content Placeholder 2"/>
          <p:cNvSpPr>
            <a:spLocks noGrp="1"/>
          </p:cNvSpPr>
          <p:nvPr>
            <p:ph idx="1"/>
          </p:nvPr>
        </p:nvSpPr>
        <p:spPr/>
        <p:txBody>
          <a:bodyPr>
            <a:normAutofit/>
          </a:bodyPr>
          <a:lstStyle/>
          <a:p>
            <a:pPr marL="0" indent="0" algn="ctr">
              <a:buNone/>
              <a:defRPr/>
            </a:pPr>
            <a:r>
              <a:rPr lang="en-US" altLang="en-US" sz="2800" b="1" i="1" dirty="0"/>
              <a:t>Collateral shortfall is typically the primary reason for using SBA </a:t>
            </a:r>
          </a:p>
          <a:p>
            <a:pPr>
              <a:defRPr/>
            </a:pPr>
            <a:endParaRPr lang="en-US" altLang="en-US" sz="800" dirty="0"/>
          </a:p>
          <a:p>
            <a:pPr>
              <a:defRPr/>
            </a:pPr>
            <a:r>
              <a:rPr lang="en-US" altLang="en-US" sz="2800" dirty="0"/>
              <a:t>SBA guaranty is </a:t>
            </a:r>
            <a:r>
              <a:rPr lang="en-US" altLang="en-US" sz="2800" u="sng" dirty="0"/>
              <a:t>not</a:t>
            </a:r>
            <a:r>
              <a:rPr lang="en-US" altLang="en-US" sz="2800" dirty="0"/>
              <a:t> a substitute for available collateral</a:t>
            </a:r>
          </a:p>
          <a:p>
            <a:pPr>
              <a:defRPr/>
            </a:pPr>
            <a:endParaRPr lang="en-US" altLang="en-US" sz="800" dirty="0"/>
          </a:p>
          <a:p>
            <a:pPr>
              <a:defRPr/>
            </a:pPr>
            <a:r>
              <a:rPr lang="en-US" altLang="en-US" sz="2800" dirty="0"/>
              <a:t>Personal assets, individually or jointly, may be required to cover any collateral shortfall on loans over $500,000.</a:t>
            </a:r>
          </a:p>
          <a:p>
            <a:pPr lvl="1">
              <a:buFont typeface="Wingdings" panose="05000000000000000000" pitchFamily="2" charset="2"/>
              <a:buChar char="Ø"/>
              <a:defRPr/>
            </a:pPr>
            <a:r>
              <a:rPr lang="en-US" altLang="en-US" sz="2400" i="1" dirty="0"/>
              <a:t>If there is at least 25% equity in a personal residence SBA will require a lien when the business assets do not fully secure the loan.</a:t>
            </a:r>
          </a:p>
          <a:p>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28</a:t>
            </a:fld>
            <a:endParaRPr lang="en-US"/>
          </a:p>
        </p:txBody>
      </p:sp>
      <p:sp>
        <p:nvSpPr>
          <p:cNvPr id="5" name="Subtitle 4"/>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3964393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i="1" dirty="0"/>
              <a:t>7(a) Collateral Requirements</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algn="just">
              <a:spcBef>
                <a:spcPts val="0"/>
              </a:spcBef>
              <a:buFont typeface="Arial" panose="020B0604020202020204" pitchFamily="34" charset="0"/>
              <a:buChar char="•"/>
              <a:defRPr/>
            </a:pPr>
            <a:r>
              <a:rPr lang="en-US" altLang="en-US" sz="2800" b="1" dirty="0">
                <a:solidFill>
                  <a:prstClr val="black"/>
                </a:solidFill>
              </a:rPr>
              <a:t>No collateral required on loans of $50,000 or less</a:t>
            </a:r>
          </a:p>
          <a:p>
            <a:pPr marL="0" indent="0" algn="just">
              <a:spcBef>
                <a:spcPts val="0"/>
              </a:spcBef>
              <a:buNone/>
              <a:defRPr/>
            </a:pPr>
            <a:endParaRPr lang="en-US" altLang="en-US" sz="1500" dirty="0">
              <a:solidFill>
                <a:prstClr val="black"/>
              </a:solidFill>
            </a:endParaRPr>
          </a:p>
          <a:p>
            <a:pPr algn="just">
              <a:spcBef>
                <a:spcPts val="0"/>
              </a:spcBef>
              <a:buFont typeface="Arial" panose="020B0604020202020204" pitchFamily="34" charset="0"/>
              <a:buChar char="•"/>
              <a:defRPr/>
            </a:pPr>
            <a:r>
              <a:rPr lang="en-US" altLang="en-US" sz="2800" b="1" dirty="0">
                <a:solidFill>
                  <a:prstClr val="black"/>
                </a:solidFill>
              </a:rPr>
              <a:t>For loans of $500,000 or less</a:t>
            </a:r>
            <a:r>
              <a:rPr lang="en-US" altLang="en-US" sz="2800" dirty="0">
                <a:solidFill>
                  <a:prstClr val="black"/>
                </a:solidFill>
              </a:rPr>
              <a:t>, lender follows its own collateral policies and procedures for same sized non-SBA commercial loans. </a:t>
            </a:r>
            <a:r>
              <a:rPr lang="en-US" altLang="en-US" sz="2800" i="1" dirty="0">
                <a:solidFill>
                  <a:prstClr val="black"/>
                </a:solidFill>
              </a:rPr>
              <a:t>However, at a minimum, lenders must obtain a lien on the borrower’s fixed assets to secure the loan.</a:t>
            </a:r>
          </a:p>
          <a:p>
            <a:pPr algn="just">
              <a:spcBef>
                <a:spcPts val="0"/>
              </a:spcBef>
              <a:buFont typeface="Arial" panose="020B0604020202020204" pitchFamily="34" charset="0"/>
              <a:buChar char="•"/>
              <a:defRPr/>
            </a:pPr>
            <a:endParaRPr lang="en-US" altLang="en-US" sz="1500" i="1" dirty="0">
              <a:solidFill>
                <a:prstClr val="black"/>
              </a:solidFill>
            </a:endParaRPr>
          </a:p>
          <a:p>
            <a:pPr algn="just">
              <a:spcBef>
                <a:spcPts val="0"/>
              </a:spcBef>
              <a:buFont typeface="Arial" panose="020B0604020202020204" pitchFamily="34" charset="0"/>
              <a:buChar char="•"/>
              <a:defRPr/>
            </a:pPr>
            <a:r>
              <a:rPr lang="en-US" altLang="en-US" sz="2800" b="1" dirty="0">
                <a:solidFill>
                  <a:srgbClr val="000000"/>
                </a:solidFill>
                <a:ea typeface="ＭＳ Ｐゴシック" pitchFamily="34" charset="-128"/>
              </a:rPr>
              <a:t>For loans in Excess of $500,000 </a:t>
            </a:r>
            <a:r>
              <a:rPr lang="en-US" altLang="en-US" sz="2800" dirty="0">
                <a:solidFill>
                  <a:srgbClr val="000000"/>
                </a:solidFill>
                <a:ea typeface="ＭＳ Ｐゴシック" pitchFamily="34" charset="-128"/>
              </a:rPr>
              <a:t>SBA requires Lender to collateralize loans to the maximum extent possible up to the loan amount. If fixed assets do not  </a:t>
            </a:r>
            <a:r>
              <a:rPr lang="en-US" altLang="en-US" sz="2800" u="sng" dirty="0">
                <a:solidFill>
                  <a:srgbClr val="000000"/>
                </a:solidFill>
                <a:ea typeface="ＭＳ Ｐゴシック" pitchFamily="34" charset="-128"/>
              </a:rPr>
              <a:t>fully secure the loan</a:t>
            </a:r>
            <a:r>
              <a:rPr lang="en-US" altLang="en-US" sz="2800" dirty="0">
                <a:solidFill>
                  <a:srgbClr val="000000"/>
                </a:solidFill>
                <a:ea typeface="ＭＳ Ｐゴシック" pitchFamily="34" charset="-128"/>
              </a:rPr>
              <a:t>, Lender must take available equity in Personal Real Estate of Principals as collateral (this includes investment property).</a:t>
            </a:r>
          </a:p>
          <a:p>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29</a:t>
            </a:fld>
            <a:endParaRPr lang="en-US"/>
          </a:p>
        </p:txBody>
      </p:sp>
      <p:sp>
        <p:nvSpPr>
          <p:cNvPr id="5" name="Subtitle 4"/>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384734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Counseling - The SBA Resource Partner Network</a:t>
            </a:r>
          </a:p>
        </p:txBody>
      </p:sp>
      <p:sp>
        <p:nvSpPr>
          <p:cNvPr id="3" name="Content Placeholder 2"/>
          <p:cNvSpPr>
            <a:spLocks noGrp="1"/>
          </p:cNvSpPr>
          <p:nvPr>
            <p:ph idx="1"/>
          </p:nvPr>
        </p:nvSpPr>
        <p:spPr>
          <a:xfrm>
            <a:off x="2045806" y="1868136"/>
            <a:ext cx="2496503" cy="714472"/>
          </a:xfrm>
          <a:noFill/>
        </p:spPr>
        <p:txBody>
          <a:bodyPr>
            <a:normAutofit/>
          </a:bodyPr>
          <a:lstStyle/>
          <a:p>
            <a:pPr marL="0" indent="0">
              <a:buNone/>
            </a:pPr>
            <a:r>
              <a:rPr lang="en-US" dirty="0"/>
              <a:t>Approved and funded by the SBA</a:t>
            </a:r>
          </a:p>
        </p:txBody>
      </p:sp>
      <p:sp>
        <p:nvSpPr>
          <p:cNvPr id="4" name="Slide Number Placeholder 3"/>
          <p:cNvSpPr>
            <a:spLocks noGrp="1"/>
          </p:cNvSpPr>
          <p:nvPr>
            <p:ph type="sldNum" sz="quarter" idx="12"/>
          </p:nvPr>
        </p:nvSpPr>
        <p:spPr/>
        <p:txBody>
          <a:bodyPr/>
          <a:lstStyle/>
          <a:p>
            <a:fld id="{B1AB44B9-F1EC-4F4B-88D4-413245C9CD3E}" type="slidenum">
              <a:rPr lang="en-US" smtClean="0"/>
              <a:t>3</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85" y="1566416"/>
            <a:ext cx="1047682" cy="130960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367" y="4631228"/>
            <a:ext cx="914520" cy="914520"/>
          </a:xfrm>
          <a:prstGeom prst="rect">
            <a:avLst/>
          </a:prstGeom>
        </p:spPr>
      </p:pic>
      <p:sp>
        <p:nvSpPr>
          <p:cNvPr id="7" name="TextBox 6"/>
          <p:cNvSpPr txBox="1"/>
          <p:nvPr/>
        </p:nvSpPr>
        <p:spPr>
          <a:xfrm>
            <a:off x="2031606" y="4623312"/>
            <a:ext cx="3199236" cy="1061829"/>
          </a:xfrm>
          <a:prstGeom prst="rect">
            <a:avLst/>
          </a:prstGeom>
          <a:noFill/>
        </p:spPr>
        <p:txBody>
          <a:bodyPr wrap="square" rtlCol="0">
            <a:spAutoFit/>
          </a:bodyPr>
          <a:lstStyle/>
          <a:p>
            <a:r>
              <a:rPr lang="en-US" sz="2100" dirty="0">
                <a:latin typeface="Source Sans Pro" charset="0"/>
                <a:ea typeface="Source Sans Pro" charset="0"/>
                <a:cs typeface="Source Sans Pro" charset="0"/>
              </a:rPr>
              <a:t>Find local resource partners near you at </a:t>
            </a:r>
          </a:p>
          <a:p>
            <a:r>
              <a:rPr lang="en-US" sz="2100" b="1" dirty="0" err="1">
                <a:solidFill>
                  <a:schemeClr val="bg2"/>
                </a:solidFill>
                <a:latin typeface="Source Sans Pro" charset="0"/>
                <a:ea typeface="Source Sans Pro" charset="0"/>
                <a:cs typeface="Source Sans Pro" charset="0"/>
              </a:rPr>
              <a:t>SBA.gov</a:t>
            </a:r>
            <a:r>
              <a:rPr lang="en-US" sz="2100" b="1" dirty="0">
                <a:solidFill>
                  <a:schemeClr val="bg2"/>
                </a:solidFill>
                <a:latin typeface="Source Sans Pro" charset="0"/>
                <a:ea typeface="Source Sans Pro" charset="0"/>
                <a:cs typeface="Source Sans Pro" charset="0"/>
              </a:rPr>
              <a:t>/local-assistance</a:t>
            </a:r>
            <a:endParaRPr lang="en-US" sz="2100" b="1" dirty="0">
              <a:latin typeface="Source Sans Pro" charset="0"/>
              <a:ea typeface="Source Sans Pro" charset="0"/>
              <a:cs typeface="Source Sans Pro"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366" y="3237582"/>
            <a:ext cx="928722" cy="928722"/>
          </a:xfrm>
          <a:prstGeom prst="rect">
            <a:avLst/>
          </a:prstGeom>
        </p:spPr>
      </p:pic>
      <p:sp>
        <p:nvSpPr>
          <p:cNvPr id="12" name="Content Placeholder 2"/>
          <p:cNvSpPr txBox="1">
            <a:spLocks/>
          </p:cNvSpPr>
          <p:nvPr/>
        </p:nvSpPr>
        <p:spPr>
          <a:xfrm>
            <a:off x="2045805" y="3344707"/>
            <a:ext cx="2496503" cy="714472"/>
          </a:xfrm>
          <a:prstGeom prst="rect">
            <a:avLst/>
          </a:prstGeom>
          <a:noFill/>
        </p:spPr>
        <p:txBody>
          <a:bodyPr vert="horz" lIns="91440" tIns="45720" rIns="91440" bIns="45720" rtlCol="0">
            <a:normAutofit/>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Font typeface="Arial"/>
              <a:buNone/>
            </a:pPr>
            <a:r>
              <a:rPr lang="en-US" dirty="0"/>
              <a:t>1,400+ partner offices nationwide</a:t>
            </a:r>
          </a:p>
        </p:txBody>
      </p:sp>
      <p:sp>
        <p:nvSpPr>
          <p:cNvPr id="13" name="Subtitle 4"/>
          <p:cNvSpPr>
            <a:spLocks noGrp="1"/>
          </p:cNvSpPr>
          <p:nvPr>
            <p:ph type="subTitle" idx="13"/>
          </p:nvPr>
        </p:nvSpPr>
        <p:spPr>
          <a:xfrm>
            <a:off x="628650" y="967512"/>
            <a:ext cx="7886700" cy="696071"/>
          </a:xfrm>
        </p:spPr>
        <p:txBody>
          <a:bodyPr/>
          <a:lstStyle/>
          <a:p>
            <a:r>
              <a:rPr lang="en-US" dirty="0"/>
              <a:t>Access the right tools at the right time—wherever you are.</a:t>
            </a:r>
          </a:p>
        </p:txBody>
      </p:sp>
      <p:pic>
        <p:nvPicPr>
          <p:cNvPr id="10" name="Picture 9">
            <a:extLst>
              <a:ext uri="{FF2B5EF4-FFF2-40B4-BE49-F238E27FC236}">
                <a16:creationId xmlns:a16="http://schemas.microsoft.com/office/drawing/2014/main" id="{DDEC9E3B-0A42-FFBD-3077-0BD90A91879B}"/>
              </a:ext>
            </a:extLst>
          </p:cNvPr>
          <p:cNvPicPr>
            <a:picLocks noChangeAspect="1"/>
          </p:cNvPicPr>
          <p:nvPr/>
        </p:nvPicPr>
        <p:blipFill>
          <a:blip r:embed="rId6"/>
          <a:stretch>
            <a:fillRect/>
          </a:stretch>
        </p:blipFill>
        <p:spPr>
          <a:xfrm>
            <a:off x="5414559" y="1869885"/>
            <a:ext cx="2952750" cy="3943350"/>
          </a:xfrm>
          <a:prstGeom prst="rect">
            <a:avLst/>
          </a:prstGeom>
        </p:spPr>
      </p:pic>
    </p:spTree>
    <p:extLst>
      <p:ext uri="{BB962C8B-B14F-4D97-AF65-F5344CB8AC3E}">
        <p14:creationId xmlns:p14="http://schemas.microsoft.com/office/powerpoint/2010/main" val="1081815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i="1" dirty="0"/>
              <a:t>7(a) Equity Injection Requirements</a:t>
            </a:r>
            <a:br>
              <a:rPr lang="en-US" dirty="0"/>
            </a:br>
            <a:endParaRPr lang="en-US" dirty="0"/>
          </a:p>
        </p:txBody>
      </p:sp>
      <p:sp>
        <p:nvSpPr>
          <p:cNvPr id="3" name="Content Placeholder 2"/>
          <p:cNvSpPr>
            <a:spLocks noGrp="1"/>
          </p:cNvSpPr>
          <p:nvPr>
            <p:ph idx="1"/>
          </p:nvPr>
        </p:nvSpPr>
        <p:spPr/>
        <p:txBody>
          <a:bodyPr>
            <a:normAutofit/>
          </a:bodyPr>
          <a:lstStyle/>
          <a:p>
            <a:pPr marL="0" indent="0" algn="just">
              <a:spcBef>
                <a:spcPts val="0"/>
              </a:spcBef>
              <a:buNone/>
              <a:defRPr/>
            </a:pPr>
            <a:r>
              <a:rPr lang="en-US" altLang="en-US" sz="2800" dirty="0">
                <a:solidFill>
                  <a:prstClr val="black"/>
                </a:solidFill>
              </a:rPr>
              <a:t>For loans over $500,000 that are used to finance a change of ownership, SBA requires a 10% equity injection. </a:t>
            </a:r>
          </a:p>
          <a:p>
            <a:pPr marL="0" indent="0" algn="just">
              <a:spcBef>
                <a:spcPts val="0"/>
              </a:spcBef>
              <a:buNone/>
              <a:defRPr/>
            </a:pPr>
            <a:endParaRPr lang="en-US" altLang="en-US" sz="2800" dirty="0">
              <a:solidFill>
                <a:prstClr val="black"/>
              </a:solidFill>
            </a:endParaRPr>
          </a:p>
          <a:p>
            <a:pPr marL="0" indent="0">
              <a:buNone/>
            </a:pPr>
            <a:r>
              <a:rPr lang="en-US" altLang="en-US" sz="2800" dirty="0">
                <a:solidFill>
                  <a:prstClr val="black"/>
                </a:solidFill>
              </a:rPr>
              <a:t>For all other 7(a) loans, whether to require an equity injection is left up to the lender. </a:t>
            </a:r>
          </a:p>
          <a:p>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30</a:t>
            </a:fld>
            <a:endParaRPr lang="en-US"/>
          </a:p>
        </p:txBody>
      </p:sp>
      <p:sp>
        <p:nvSpPr>
          <p:cNvPr id="5" name="Subtitle 4"/>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3605804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i="1" dirty="0"/>
              <a:t>7(a) Equity Injection Requirements</a:t>
            </a:r>
            <a:br>
              <a:rPr lang="en-US" dirty="0"/>
            </a:br>
            <a:endParaRPr lang="en-US" dirty="0"/>
          </a:p>
        </p:txBody>
      </p:sp>
      <p:sp>
        <p:nvSpPr>
          <p:cNvPr id="3" name="Content Placeholder 2"/>
          <p:cNvSpPr>
            <a:spLocks noGrp="1"/>
          </p:cNvSpPr>
          <p:nvPr>
            <p:ph idx="1"/>
          </p:nvPr>
        </p:nvSpPr>
        <p:spPr/>
        <p:txBody>
          <a:bodyPr>
            <a:normAutofit/>
          </a:bodyPr>
          <a:lstStyle/>
          <a:p>
            <a:r>
              <a:rPr lang="en-US" sz="1800" b="1" i="0" u="none" strike="noStrike" baseline="0" dirty="0">
                <a:solidFill>
                  <a:srgbClr val="002D6C"/>
                </a:solidFill>
                <a:latin typeface="Source Sans Pro" panose="020B0503030403020204" pitchFamily="34" charset="0"/>
              </a:rPr>
              <a:t>Introducing the Working Capital Pilot (WCP) Program </a:t>
            </a:r>
            <a:endParaRPr lang="en-US" sz="1800" b="0" i="0" u="none" strike="noStrike" baseline="0" dirty="0">
              <a:solidFill>
                <a:srgbClr val="002D6C"/>
              </a:solidFill>
              <a:latin typeface="Source Sans Pro" panose="020B0503030403020204" pitchFamily="34" charset="0"/>
            </a:endParaRPr>
          </a:p>
          <a:p>
            <a:r>
              <a:rPr lang="en-US" sz="1800" b="0" i="0" u="none" strike="noStrike" baseline="0" dirty="0">
                <a:solidFill>
                  <a:srgbClr val="1B1E29"/>
                </a:solidFill>
                <a:latin typeface="Source Sans Pro" panose="020B0503030403020204" pitchFamily="34" charset="0"/>
              </a:rPr>
              <a:t>The WCP is a </a:t>
            </a:r>
            <a:r>
              <a:rPr lang="en-US" sz="1800" b="1" i="0" u="none" strike="noStrike" baseline="0" dirty="0">
                <a:solidFill>
                  <a:srgbClr val="1B1E29"/>
                </a:solidFill>
                <a:latin typeface="Source Sans Pro" panose="020B0503030403020204" pitchFamily="34" charset="0"/>
              </a:rPr>
              <a:t>new pilot loan program </a:t>
            </a:r>
            <a:r>
              <a:rPr lang="en-US" sz="1800" b="0" i="0" u="none" strike="noStrike" baseline="0" dirty="0">
                <a:solidFill>
                  <a:srgbClr val="1B1E29"/>
                </a:solidFill>
                <a:latin typeface="Source Sans Pro" panose="020B0503030403020204" pitchFamily="34" charset="0"/>
              </a:rPr>
              <a:t>that is available to all SBA lenders as part of the 7(a) Loan Program </a:t>
            </a:r>
          </a:p>
          <a:p>
            <a:r>
              <a:rPr lang="en-US" sz="1800" b="0" i="0" u="none" strike="noStrike" baseline="0" dirty="0">
                <a:solidFill>
                  <a:srgbClr val="1B1E29"/>
                </a:solidFill>
                <a:latin typeface="Source Sans Pro" panose="020B0503030403020204" pitchFamily="34" charset="0"/>
              </a:rPr>
              <a:t>As the first new 7(a) program since 2012, WCP has been designed to serve as the SBA’s premier working capital program, engineered to meet the needs of modern small businesses </a:t>
            </a:r>
          </a:p>
          <a:p>
            <a:r>
              <a:rPr lang="en-US" sz="1800" b="0" i="0" u="none" strike="noStrike" baseline="0" dirty="0">
                <a:solidFill>
                  <a:srgbClr val="1B1E29"/>
                </a:solidFill>
                <a:latin typeface="Source Sans Pro" panose="020B0503030403020204" pitchFamily="34" charset="0"/>
              </a:rPr>
              <a:t>Offering an </a:t>
            </a:r>
            <a:r>
              <a:rPr lang="en-US" sz="1800" b="1" i="0" u="none" strike="noStrike" baseline="0" dirty="0">
                <a:solidFill>
                  <a:srgbClr val="1B1E29"/>
                </a:solidFill>
                <a:latin typeface="Source Sans Pro" panose="020B0503030403020204" pitchFamily="34" charset="0"/>
              </a:rPr>
              <a:t>annual fee structure </a:t>
            </a:r>
            <a:r>
              <a:rPr lang="en-US" sz="1800" b="0" i="0" u="none" strike="noStrike" baseline="0" dirty="0">
                <a:solidFill>
                  <a:srgbClr val="1B1E29"/>
                </a:solidFill>
                <a:latin typeface="Source Sans Pro" panose="020B0503030403020204" pitchFamily="34" charset="0"/>
              </a:rPr>
              <a:t>modeled after the Export Working Capital Program (EWCP), the SBA guaranty fee is assessed in annual increments, allowing Lenders the ability to tailor the loan to the specific need of their clients </a:t>
            </a:r>
          </a:p>
          <a:p>
            <a:r>
              <a:rPr lang="en-US" sz="1800" b="0" i="0" u="none" strike="noStrike" baseline="0" dirty="0">
                <a:solidFill>
                  <a:srgbClr val="1B1E29"/>
                </a:solidFill>
                <a:latin typeface="Source Sans Pro" panose="020B0503030403020204" pitchFamily="34" charset="0"/>
              </a:rPr>
              <a:t>The WCP will provide </a:t>
            </a:r>
            <a:r>
              <a:rPr lang="en-US" sz="1800" b="1" i="0" u="none" strike="noStrike" baseline="0" dirty="0">
                <a:solidFill>
                  <a:srgbClr val="1B1E29"/>
                </a:solidFill>
                <a:latin typeface="Source Sans Pro" panose="020B0503030403020204" pitchFamily="34" charset="0"/>
              </a:rPr>
              <a:t>75% </a:t>
            </a:r>
            <a:r>
              <a:rPr lang="en-US" sz="1800" b="0" i="0" u="none" strike="noStrike" baseline="0" dirty="0">
                <a:solidFill>
                  <a:srgbClr val="1B1E29"/>
                </a:solidFill>
                <a:latin typeface="Source Sans Pro" panose="020B0503030403020204" pitchFamily="34" charset="0"/>
              </a:rPr>
              <a:t>guaranteed lines of credit </a:t>
            </a:r>
            <a:r>
              <a:rPr lang="en-US" sz="1800" b="1" i="0" u="none" strike="noStrike" baseline="0" dirty="0">
                <a:solidFill>
                  <a:srgbClr val="1B1E29"/>
                </a:solidFill>
                <a:latin typeface="Source Sans Pro" panose="020B0503030403020204" pitchFamily="34" charset="0"/>
              </a:rPr>
              <a:t>up to $5 million </a:t>
            </a:r>
            <a:r>
              <a:rPr lang="en-US" sz="1800" b="0" i="0" u="none" strike="noStrike" baseline="0" dirty="0">
                <a:solidFill>
                  <a:srgbClr val="1B1E29"/>
                </a:solidFill>
                <a:latin typeface="Source Sans Pro" panose="020B0503030403020204" pitchFamily="34" charset="0"/>
              </a:rPr>
              <a:t>that can support both domestic </a:t>
            </a:r>
            <a:r>
              <a:rPr lang="en-US" sz="1800" b="0" i="0" u="none" strike="noStrike" baseline="0" dirty="0">
                <a:solidFill>
                  <a:srgbClr val="000000"/>
                </a:solidFill>
                <a:latin typeface="Source Sans Pro" panose="020B0503030403020204" pitchFamily="34" charset="0"/>
              </a:rPr>
              <a:t>and international transactions </a:t>
            </a:r>
          </a:p>
          <a:p>
            <a:r>
              <a:rPr lang="en-US" sz="1800" b="0" i="0" u="none" strike="noStrike" baseline="0" dirty="0">
                <a:solidFill>
                  <a:srgbClr val="1B1E29"/>
                </a:solidFill>
                <a:latin typeface="Source Sans Pro" panose="020B0503030403020204" pitchFamily="34" charset="0"/>
              </a:rPr>
              <a:t>Lenders will be able to use the WCP to issue revolving lines of credit with the flexibility to structure both asset-based and transaction-based facilities </a:t>
            </a:r>
          </a:p>
          <a:p>
            <a:r>
              <a:rPr lang="en-US" sz="1800" b="0" i="0" u="none" strike="noStrike" baseline="0" dirty="0">
                <a:solidFill>
                  <a:srgbClr val="1B1E29"/>
                </a:solidFill>
                <a:latin typeface="Source Sans Pro" panose="020B0503030403020204" pitchFamily="34" charset="0"/>
              </a:rPr>
              <a:t>WCP is fully supported by the SBA’s team of Export Finance Managers </a:t>
            </a:r>
          </a:p>
          <a:p>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31</a:t>
            </a:fld>
            <a:endParaRPr lang="en-US"/>
          </a:p>
        </p:txBody>
      </p:sp>
      <p:sp>
        <p:nvSpPr>
          <p:cNvPr id="5" name="Subtitle 4"/>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241114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i="1" dirty="0"/>
              <a:t>SBA Express</a:t>
            </a:r>
            <a:br>
              <a:rPr lang="en-US" dirty="0"/>
            </a:br>
            <a:endParaRPr lang="en-US" dirty="0"/>
          </a:p>
        </p:txBody>
      </p:sp>
      <p:sp>
        <p:nvSpPr>
          <p:cNvPr id="3" name="Content Placeholder 2"/>
          <p:cNvSpPr>
            <a:spLocks noGrp="1"/>
          </p:cNvSpPr>
          <p:nvPr>
            <p:ph idx="1"/>
          </p:nvPr>
        </p:nvSpPr>
        <p:spPr>
          <a:xfrm>
            <a:off x="628650" y="1376039"/>
            <a:ext cx="7886700" cy="5086905"/>
          </a:xfrm>
        </p:spPr>
        <p:txBody>
          <a:bodyPr>
            <a:normAutofit/>
          </a:bodyPr>
          <a:lstStyle/>
          <a:p>
            <a:r>
              <a:rPr lang="en-US" altLang="en-US" sz="2800" dirty="0"/>
              <a:t>Lender must qualify</a:t>
            </a:r>
          </a:p>
          <a:p>
            <a:r>
              <a:rPr lang="en-US" altLang="en-US" sz="2800" dirty="0"/>
              <a:t>Standard SBA rules still apply</a:t>
            </a:r>
          </a:p>
          <a:p>
            <a:r>
              <a:rPr lang="en-US" altLang="en-US" sz="2800" dirty="0"/>
              <a:t>Up to $500,000 with a 50% guaranty</a:t>
            </a:r>
          </a:p>
          <a:p>
            <a:r>
              <a:rPr lang="en-US" altLang="en-US" sz="2800" dirty="0"/>
              <a:t>Limited same institution debt refinancing</a:t>
            </a:r>
          </a:p>
          <a:p>
            <a:r>
              <a:rPr lang="en-US" altLang="en-US" sz="2800" dirty="0"/>
              <a:t>Lines of credit </a:t>
            </a:r>
          </a:p>
          <a:p>
            <a:r>
              <a:rPr lang="en-US" altLang="en-US" sz="2800" dirty="0"/>
              <a:t>Credit decision up to the lender</a:t>
            </a:r>
          </a:p>
          <a:p>
            <a:r>
              <a:rPr lang="en-US" altLang="en-US" sz="2800" dirty="0"/>
              <a:t>Interest rates</a:t>
            </a:r>
          </a:p>
          <a:p>
            <a:pPr lvl="1">
              <a:buFont typeface="Wingdings" pitchFamily="2" charset="2"/>
              <a:buChar char="Ø"/>
            </a:pPr>
            <a:r>
              <a:rPr lang="en-US" altLang="en-US" sz="2800" dirty="0"/>
              <a:t>$50k or less: Prime + 6.5%</a:t>
            </a:r>
          </a:p>
          <a:p>
            <a:pPr lvl="1">
              <a:buFont typeface="Wingdings" pitchFamily="2" charset="2"/>
              <a:buChar char="Ø"/>
            </a:pPr>
            <a:r>
              <a:rPr lang="en-US" altLang="en-US" sz="2800" dirty="0"/>
              <a:t>Over $50k: Prime + 4.5%</a:t>
            </a:r>
          </a:p>
          <a:p>
            <a:r>
              <a:rPr lang="en-US" altLang="en-US" sz="2800" dirty="0"/>
              <a:t>Lower guaranty fees with the 50% guaranty</a:t>
            </a:r>
          </a:p>
          <a:p>
            <a:pPr marL="0" indent="0">
              <a:buNone/>
            </a:pPr>
            <a:endParaRPr lang="en-US" alt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32</a:t>
            </a:fld>
            <a:endParaRPr lang="en-US"/>
          </a:p>
        </p:txBody>
      </p:sp>
      <p:sp>
        <p:nvSpPr>
          <p:cNvPr id="5" name="Subtitle 4"/>
          <p:cNvSpPr>
            <a:spLocks noGrp="1"/>
          </p:cNvSpPr>
          <p:nvPr>
            <p:ph type="subTitle" idx="13"/>
          </p:nvPr>
        </p:nvSpPr>
        <p:spPr>
          <a:xfrm>
            <a:off x="628650" y="967512"/>
            <a:ext cx="7886700" cy="293117"/>
          </a:xfrm>
        </p:spPr>
        <p:txBody>
          <a:bodyPr>
            <a:normAutofit lnSpcReduction="10000"/>
          </a:bodyPr>
          <a:lstStyle/>
          <a:p>
            <a:endParaRPr lang="en-US" dirty="0"/>
          </a:p>
        </p:txBody>
      </p:sp>
    </p:spTree>
    <p:extLst>
      <p:ext uri="{BB962C8B-B14F-4D97-AF65-F5344CB8AC3E}">
        <p14:creationId xmlns:p14="http://schemas.microsoft.com/office/powerpoint/2010/main" val="3467113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i="1" dirty="0"/>
              <a:t>SBA Express</a:t>
            </a:r>
            <a:br>
              <a:rPr lang="en-US" dirty="0"/>
            </a:br>
            <a:endParaRPr lang="en-US" dirty="0"/>
          </a:p>
        </p:txBody>
      </p:sp>
      <p:sp>
        <p:nvSpPr>
          <p:cNvPr id="3" name="Content Placeholder 2"/>
          <p:cNvSpPr>
            <a:spLocks noGrp="1"/>
          </p:cNvSpPr>
          <p:nvPr>
            <p:ph idx="1"/>
          </p:nvPr>
        </p:nvSpPr>
        <p:spPr>
          <a:xfrm>
            <a:off x="628650" y="1376039"/>
            <a:ext cx="7886700" cy="5086905"/>
          </a:xfrm>
        </p:spPr>
        <p:txBody>
          <a:bodyPr>
            <a:normAutofit/>
          </a:bodyPr>
          <a:lstStyle/>
          <a:p>
            <a:pPr>
              <a:spcAft>
                <a:spcPts val="600"/>
              </a:spcAft>
              <a:defRPr/>
            </a:pPr>
            <a:r>
              <a:rPr lang="en-US" sz="2800" dirty="0"/>
              <a:t>Lender’s policies &amp; procedures throughout the process (</a:t>
            </a:r>
            <a:r>
              <a:rPr lang="en-US" sz="2800" i="1" dirty="0"/>
              <a:t>for the most part</a:t>
            </a:r>
            <a:r>
              <a:rPr lang="en-US" sz="2800" dirty="0"/>
              <a:t>)</a:t>
            </a:r>
          </a:p>
          <a:p>
            <a:pPr>
              <a:spcAft>
                <a:spcPts val="600"/>
              </a:spcAft>
              <a:defRPr/>
            </a:pPr>
            <a:r>
              <a:rPr lang="en-US" sz="2800" dirty="0"/>
              <a:t>Easiest and quickest for Lender &amp; Small Business (</a:t>
            </a:r>
            <a:r>
              <a:rPr lang="en-US" sz="2800" i="1" dirty="0"/>
              <a:t>same day approval in most cases</a:t>
            </a:r>
            <a:r>
              <a:rPr lang="en-US" sz="2800" dirty="0"/>
              <a:t>)</a:t>
            </a:r>
          </a:p>
          <a:p>
            <a:pPr>
              <a:spcAft>
                <a:spcPts val="600"/>
              </a:spcAft>
              <a:defRPr/>
            </a:pPr>
            <a:r>
              <a:rPr lang="en-US" sz="2800" dirty="0"/>
              <a:t>Allows for Revolving Lines </a:t>
            </a:r>
          </a:p>
          <a:p>
            <a:pPr lvl="1">
              <a:buFont typeface="Wingdings" panose="05000000000000000000" pitchFamily="2" charset="2"/>
              <a:buChar char="Ø"/>
              <a:defRPr/>
            </a:pPr>
            <a:r>
              <a:rPr lang="en-US" sz="2800" dirty="0"/>
              <a:t>Maximum term – 10 years (</a:t>
            </a:r>
            <a:r>
              <a:rPr lang="en-US" sz="2800" i="1" dirty="0"/>
              <a:t>5 years revolving with a 5 year term out</a:t>
            </a:r>
            <a:r>
              <a:rPr lang="en-US" sz="2800" dirty="0"/>
              <a:t>)</a:t>
            </a:r>
          </a:p>
          <a:p>
            <a:pPr marL="342900" lvl="1" indent="-342900">
              <a:spcAft>
                <a:spcPts val="600"/>
              </a:spcAft>
              <a:buFont typeface="Arial" panose="020B0604020202020204" pitchFamily="34" charset="0"/>
              <a:buChar char="•"/>
              <a:defRPr/>
            </a:pPr>
            <a:r>
              <a:rPr lang="en-US" sz="2800" dirty="0"/>
              <a:t>Combine with other SBA loans (</a:t>
            </a:r>
            <a:r>
              <a:rPr lang="en-US" sz="2800" i="1" dirty="0"/>
              <a:t>no more than $500,000 in Express though</a:t>
            </a:r>
            <a:r>
              <a:rPr lang="en-US" sz="2800" dirty="0"/>
              <a:t>)</a:t>
            </a:r>
          </a:p>
          <a:p>
            <a:pPr marL="0" indent="0">
              <a:buNone/>
            </a:pPr>
            <a:endParaRPr lang="en-US" alt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33</a:t>
            </a:fld>
            <a:endParaRPr lang="en-US"/>
          </a:p>
        </p:txBody>
      </p:sp>
      <p:sp>
        <p:nvSpPr>
          <p:cNvPr id="5" name="Subtitle 4"/>
          <p:cNvSpPr>
            <a:spLocks noGrp="1"/>
          </p:cNvSpPr>
          <p:nvPr>
            <p:ph type="subTitle" idx="13"/>
          </p:nvPr>
        </p:nvSpPr>
        <p:spPr>
          <a:xfrm>
            <a:off x="628650" y="967512"/>
            <a:ext cx="7886700" cy="293117"/>
          </a:xfrm>
        </p:spPr>
        <p:txBody>
          <a:bodyPr>
            <a:normAutofit lnSpcReduction="10000"/>
          </a:bodyPr>
          <a:lstStyle/>
          <a:p>
            <a:endParaRPr lang="en-US" dirty="0"/>
          </a:p>
        </p:txBody>
      </p:sp>
    </p:spTree>
    <p:extLst>
      <p:ext uri="{BB962C8B-B14F-4D97-AF65-F5344CB8AC3E}">
        <p14:creationId xmlns:p14="http://schemas.microsoft.com/office/powerpoint/2010/main" val="85116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i="1" dirty="0"/>
              <a:t>Export Loan Programs</a:t>
            </a:r>
            <a:br>
              <a:rPr lang="en-US" dirty="0"/>
            </a:br>
            <a:endParaRPr lang="en-US" dirty="0"/>
          </a:p>
        </p:txBody>
      </p:sp>
      <p:sp>
        <p:nvSpPr>
          <p:cNvPr id="3" name="Content Placeholder 2"/>
          <p:cNvSpPr>
            <a:spLocks noGrp="1"/>
          </p:cNvSpPr>
          <p:nvPr>
            <p:ph idx="1"/>
          </p:nvPr>
        </p:nvSpPr>
        <p:spPr>
          <a:xfrm>
            <a:off x="628650" y="1376039"/>
            <a:ext cx="7886700" cy="5086905"/>
          </a:xfrm>
        </p:spPr>
        <p:txBody>
          <a:bodyPr>
            <a:normAutofit/>
          </a:bodyPr>
          <a:lstStyle/>
          <a:p>
            <a:pPr marL="0" indent="0">
              <a:buFont typeface="Arial" charset="0"/>
              <a:buNone/>
              <a:defRPr/>
            </a:pPr>
            <a:r>
              <a:rPr lang="en-US" sz="2000" b="1" u="sng" dirty="0"/>
              <a:t>Export Express</a:t>
            </a:r>
          </a:p>
          <a:p>
            <a:pPr lvl="1">
              <a:buFont typeface="Wingdings" panose="05000000000000000000" pitchFamily="2" charset="2"/>
              <a:buChar char="Ø"/>
              <a:defRPr/>
            </a:pPr>
            <a:r>
              <a:rPr lang="en-US" sz="2000" dirty="0"/>
              <a:t>Up to $350,000 at 90%</a:t>
            </a:r>
          </a:p>
          <a:p>
            <a:pPr lvl="1">
              <a:buFont typeface="Wingdings" panose="05000000000000000000" pitchFamily="2" charset="2"/>
              <a:buChar char="Ø"/>
              <a:defRPr/>
            </a:pPr>
            <a:r>
              <a:rPr lang="en-US" sz="2000" dirty="0"/>
              <a:t>$350,001 at 75%</a:t>
            </a:r>
          </a:p>
          <a:p>
            <a:pPr>
              <a:defRPr/>
            </a:pPr>
            <a:endParaRPr lang="en-US" sz="1000" dirty="0"/>
          </a:p>
          <a:p>
            <a:pPr marL="0" indent="0">
              <a:buFont typeface="Arial" charset="0"/>
              <a:buNone/>
              <a:defRPr/>
            </a:pPr>
            <a:r>
              <a:rPr lang="en-US" sz="2000" b="1" u="sng" dirty="0"/>
              <a:t>International Trade</a:t>
            </a:r>
          </a:p>
          <a:p>
            <a:pPr lvl="1">
              <a:buFont typeface="Wingdings" panose="05000000000000000000" pitchFamily="2" charset="2"/>
              <a:buChar char="Ø"/>
              <a:defRPr/>
            </a:pPr>
            <a:r>
              <a:rPr lang="en-US" sz="2000" dirty="0"/>
              <a:t>Up to $5 million at 90%</a:t>
            </a:r>
          </a:p>
          <a:p>
            <a:pPr lvl="1">
              <a:buFont typeface="Wingdings" panose="05000000000000000000" pitchFamily="2" charset="2"/>
              <a:buChar char="Ø"/>
              <a:defRPr/>
            </a:pPr>
            <a:r>
              <a:rPr lang="en-US" sz="2000" dirty="0"/>
              <a:t>Term loan for PWC, equipment, facilities, land and buildings and debt refinance related to I.T.</a:t>
            </a:r>
          </a:p>
          <a:p>
            <a:pPr lvl="1">
              <a:buFont typeface="Wingdings" panose="05000000000000000000" pitchFamily="2" charset="2"/>
              <a:buChar char="Ø"/>
              <a:defRPr/>
            </a:pPr>
            <a:r>
              <a:rPr lang="en-US" sz="2000" dirty="0"/>
              <a:t>Up to 25 years</a:t>
            </a:r>
          </a:p>
          <a:p>
            <a:pPr marL="392113" lvl="1" indent="0">
              <a:buNone/>
              <a:defRPr/>
            </a:pPr>
            <a:endParaRPr lang="en-US" sz="1000" dirty="0"/>
          </a:p>
          <a:p>
            <a:pPr marL="0" lvl="1" indent="0">
              <a:buNone/>
              <a:defRPr/>
            </a:pPr>
            <a:r>
              <a:rPr lang="en-US" sz="2000" b="1" i="1" dirty="0"/>
              <a:t>Available for direct and indirect (i.e. supply chain) export financing</a:t>
            </a:r>
          </a:p>
          <a:p>
            <a:pPr marL="0" indent="0">
              <a:buFont typeface="Arial" charset="0"/>
              <a:buNone/>
              <a:defRPr/>
            </a:pPr>
            <a:endParaRPr lang="en-US" sz="2000" b="1" u="sng" dirty="0"/>
          </a:p>
          <a:p>
            <a:pPr marL="0" indent="0">
              <a:buFont typeface="Arial" charset="0"/>
              <a:buNone/>
              <a:defRPr/>
            </a:pPr>
            <a:r>
              <a:rPr lang="en-US" sz="2000" b="1" u="sng" dirty="0"/>
              <a:t>Export Working Capital</a:t>
            </a:r>
          </a:p>
          <a:p>
            <a:pPr lvl="1">
              <a:buFont typeface="Wingdings" panose="05000000000000000000" pitchFamily="2" charset="2"/>
              <a:buChar char="Ø"/>
              <a:defRPr/>
            </a:pPr>
            <a:r>
              <a:rPr lang="en-US" sz="2000" dirty="0"/>
              <a:t>Up to $5 million at 90%</a:t>
            </a:r>
          </a:p>
          <a:p>
            <a:pPr lvl="1">
              <a:buFont typeface="Wingdings" panose="05000000000000000000" pitchFamily="2" charset="2"/>
              <a:buChar char="Ø"/>
              <a:defRPr/>
            </a:pPr>
            <a:r>
              <a:rPr lang="en-US" sz="2000" dirty="0"/>
              <a:t>Short term 1 year working capital loan</a:t>
            </a:r>
          </a:p>
          <a:p>
            <a:pPr marL="0" indent="0">
              <a:buNone/>
            </a:pPr>
            <a:endParaRPr lang="en-US" altLang="en-US" sz="2800" dirty="0"/>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5" name="Subtitle 4"/>
          <p:cNvSpPr>
            <a:spLocks noGrp="1"/>
          </p:cNvSpPr>
          <p:nvPr>
            <p:ph type="subTitle" idx="13"/>
          </p:nvPr>
        </p:nvSpPr>
        <p:spPr>
          <a:xfrm>
            <a:off x="628650" y="967512"/>
            <a:ext cx="7886700" cy="293117"/>
          </a:xfrm>
        </p:spPr>
        <p:txBody>
          <a:bodyPr>
            <a:normAutofit lnSpcReduction="10000"/>
          </a:bodyPr>
          <a:lstStyle/>
          <a:p>
            <a:endParaRPr lang="en-US" dirty="0"/>
          </a:p>
        </p:txBody>
      </p:sp>
    </p:spTree>
    <p:extLst>
      <p:ext uri="{BB962C8B-B14F-4D97-AF65-F5344CB8AC3E}">
        <p14:creationId xmlns:p14="http://schemas.microsoft.com/office/powerpoint/2010/main" val="3044899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i="1" dirty="0"/>
              <a:t>Export Loan Programs</a:t>
            </a:r>
            <a:br>
              <a:rPr lang="en-US" dirty="0"/>
            </a:br>
            <a:endParaRPr lang="en-US" dirty="0"/>
          </a:p>
        </p:txBody>
      </p:sp>
      <p:sp>
        <p:nvSpPr>
          <p:cNvPr id="3" name="Content Placeholder 2"/>
          <p:cNvSpPr>
            <a:spLocks noGrp="1"/>
          </p:cNvSpPr>
          <p:nvPr>
            <p:ph idx="1"/>
          </p:nvPr>
        </p:nvSpPr>
        <p:spPr>
          <a:xfrm>
            <a:off x="628650" y="1376039"/>
            <a:ext cx="7886700" cy="5086905"/>
          </a:xfrm>
        </p:spPr>
        <p:txBody>
          <a:bodyPr>
            <a:normAutofit/>
          </a:bodyPr>
          <a:lstStyle/>
          <a:p>
            <a:pPr marL="0" indent="0">
              <a:buFont typeface="Arial" charset="0"/>
              <a:buNone/>
              <a:defRPr/>
            </a:pPr>
            <a:r>
              <a:rPr lang="en-US" sz="2000" b="1" u="sng" dirty="0"/>
              <a:t>Export Express</a:t>
            </a:r>
          </a:p>
          <a:p>
            <a:pPr lvl="1">
              <a:buFont typeface="Wingdings" panose="05000000000000000000" pitchFamily="2" charset="2"/>
              <a:buChar char="Ø"/>
              <a:defRPr/>
            </a:pPr>
            <a:r>
              <a:rPr lang="en-US" sz="2000" dirty="0"/>
              <a:t>Up to $350,000 at 90%</a:t>
            </a:r>
          </a:p>
          <a:p>
            <a:pPr lvl="1">
              <a:buFont typeface="Wingdings" panose="05000000000000000000" pitchFamily="2" charset="2"/>
              <a:buChar char="Ø"/>
              <a:defRPr/>
            </a:pPr>
            <a:r>
              <a:rPr lang="en-US" sz="2000" dirty="0"/>
              <a:t>$350,001 at 75%</a:t>
            </a:r>
          </a:p>
          <a:p>
            <a:pPr>
              <a:defRPr/>
            </a:pPr>
            <a:endParaRPr lang="en-US" sz="1000" dirty="0"/>
          </a:p>
          <a:p>
            <a:pPr marL="0" indent="0">
              <a:buFont typeface="Arial" charset="0"/>
              <a:buNone/>
              <a:defRPr/>
            </a:pPr>
            <a:r>
              <a:rPr lang="en-US" sz="2000" b="1" u="sng" dirty="0"/>
              <a:t>International Trade</a:t>
            </a:r>
          </a:p>
          <a:p>
            <a:pPr lvl="1">
              <a:buFont typeface="Wingdings" panose="05000000000000000000" pitchFamily="2" charset="2"/>
              <a:buChar char="Ø"/>
              <a:defRPr/>
            </a:pPr>
            <a:r>
              <a:rPr lang="en-US" sz="2000" dirty="0"/>
              <a:t>Up to $5 million at 90%</a:t>
            </a:r>
          </a:p>
          <a:p>
            <a:pPr lvl="1">
              <a:buFont typeface="Wingdings" panose="05000000000000000000" pitchFamily="2" charset="2"/>
              <a:buChar char="Ø"/>
              <a:defRPr/>
            </a:pPr>
            <a:r>
              <a:rPr lang="en-US" sz="2000" dirty="0"/>
              <a:t>Term loan for PWC, equipment, facilities, land and buildings and debt refinance related to I.T.</a:t>
            </a:r>
          </a:p>
          <a:p>
            <a:pPr lvl="1">
              <a:buFont typeface="Wingdings" panose="05000000000000000000" pitchFamily="2" charset="2"/>
              <a:buChar char="Ø"/>
              <a:defRPr/>
            </a:pPr>
            <a:r>
              <a:rPr lang="en-US" sz="2000" dirty="0"/>
              <a:t>Up to 25 years</a:t>
            </a:r>
          </a:p>
          <a:p>
            <a:pPr marL="392113" lvl="1" indent="0">
              <a:buNone/>
              <a:defRPr/>
            </a:pPr>
            <a:endParaRPr lang="en-US" sz="1000" dirty="0"/>
          </a:p>
          <a:p>
            <a:pPr marL="0" lvl="1" indent="0">
              <a:buNone/>
              <a:defRPr/>
            </a:pPr>
            <a:r>
              <a:rPr lang="en-US" sz="2000" b="1" i="1" dirty="0"/>
              <a:t>Available for direct and indirect (i.e. supply chain) export financing</a:t>
            </a:r>
          </a:p>
          <a:p>
            <a:pPr marL="0" indent="0">
              <a:buFont typeface="Arial" charset="0"/>
              <a:buNone/>
              <a:defRPr/>
            </a:pPr>
            <a:endParaRPr lang="en-US" sz="2000" b="1" u="sng" dirty="0"/>
          </a:p>
          <a:p>
            <a:pPr marL="0" indent="0">
              <a:buFont typeface="Arial" charset="0"/>
              <a:buNone/>
              <a:defRPr/>
            </a:pPr>
            <a:r>
              <a:rPr lang="en-US" sz="2000" b="1" u="sng" dirty="0"/>
              <a:t>Export Working Capital</a:t>
            </a:r>
          </a:p>
          <a:p>
            <a:pPr lvl="1">
              <a:buFont typeface="Wingdings" panose="05000000000000000000" pitchFamily="2" charset="2"/>
              <a:buChar char="Ø"/>
              <a:defRPr/>
            </a:pPr>
            <a:r>
              <a:rPr lang="en-US" sz="2000" dirty="0"/>
              <a:t>Up to $5 million at 90%</a:t>
            </a:r>
          </a:p>
          <a:p>
            <a:pPr lvl="1">
              <a:buFont typeface="Wingdings" panose="05000000000000000000" pitchFamily="2" charset="2"/>
              <a:buChar char="Ø"/>
              <a:defRPr/>
            </a:pPr>
            <a:r>
              <a:rPr lang="en-US" sz="2000" dirty="0"/>
              <a:t>Short term 1 year working capital loan</a:t>
            </a:r>
          </a:p>
          <a:p>
            <a:pPr marL="0" indent="0">
              <a:buNone/>
            </a:pPr>
            <a:endParaRPr lang="en-US" altLang="en-US" sz="2800" dirty="0"/>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9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
        <p:nvSpPr>
          <p:cNvPr id="5" name="Subtitle 4"/>
          <p:cNvSpPr>
            <a:spLocks noGrp="1"/>
          </p:cNvSpPr>
          <p:nvPr>
            <p:ph type="subTitle" idx="13"/>
          </p:nvPr>
        </p:nvSpPr>
        <p:spPr>
          <a:xfrm>
            <a:off x="628650" y="967512"/>
            <a:ext cx="7886700" cy="293117"/>
          </a:xfrm>
        </p:spPr>
        <p:txBody>
          <a:bodyPr>
            <a:normAutofit lnSpcReduction="10000"/>
          </a:bodyPr>
          <a:lstStyle/>
          <a:p>
            <a:endParaRPr lang="en-US" dirty="0"/>
          </a:p>
        </p:txBody>
      </p:sp>
    </p:spTree>
    <p:extLst>
      <p:ext uri="{BB962C8B-B14F-4D97-AF65-F5344CB8AC3E}">
        <p14:creationId xmlns:p14="http://schemas.microsoft.com/office/powerpoint/2010/main" val="3049913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9144000" cy="914400"/>
          </a:xfrm>
        </p:spPr>
        <p:txBody>
          <a:bodyPr rtlCol="0">
            <a:normAutofit/>
          </a:bodyPr>
          <a:lstStyle/>
          <a:p>
            <a:pPr eaLnBrk="1" fontAlgn="auto" hangingPunct="1">
              <a:spcAft>
                <a:spcPts val="0"/>
              </a:spcAft>
              <a:defRPr/>
            </a:pPr>
            <a:r>
              <a:rPr lang="en-US" sz="2800" i="1" dirty="0">
                <a:solidFill>
                  <a:schemeClr val="tx2"/>
                </a:solidFill>
                <a:latin typeface="Source Sans Pro" panose="020B0503030403020204" pitchFamily="34" charset="0"/>
              </a:rPr>
              <a:t>504 Fixed Asset Financing Program</a:t>
            </a:r>
          </a:p>
        </p:txBody>
      </p:sp>
      <p:sp>
        <p:nvSpPr>
          <p:cNvPr id="76803" name="Content Placeholder 2"/>
          <p:cNvSpPr>
            <a:spLocks noGrp="1"/>
          </p:cNvSpPr>
          <p:nvPr>
            <p:ph idx="4294967295"/>
          </p:nvPr>
        </p:nvSpPr>
        <p:spPr>
          <a:xfrm>
            <a:off x="685800" y="1371600"/>
            <a:ext cx="7772400" cy="4267200"/>
          </a:xfrm>
        </p:spPr>
        <p:txBody>
          <a:bodyPr>
            <a:normAutofit lnSpcReduction="10000"/>
          </a:bodyPr>
          <a:lstStyle/>
          <a:p>
            <a:pPr marL="0" indent="0" eaLnBrk="1" hangingPunct="1">
              <a:buNone/>
            </a:pPr>
            <a:r>
              <a:rPr lang="en-US" altLang="en-US" sz="3200" dirty="0">
                <a:latin typeface="Source Sans Pro" panose="020B0503030403020204" pitchFamily="34" charset="0"/>
              </a:rPr>
              <a:t>Long-term, fixed rate, subordinate mortgage financing for acquisition and/or renovation of capital assets including land, buildings and equipment. </a:t>
            </a:r>
          </a:p>
          <a:p>
            <a:pPr marL="0" indent="0" eaLnBrk="1" hangingPunct="1">
              <a:buNone/>
            </a:pPr>
            <a:endParaRPr lang="en-US" altLang="en-US" sz="3200" dirty="0">
              <a:latin typeface="Source Sans Pro" panose="020B0503030403020204" pitchFamily="34" charset="0"/>
            </a:endParaRPr>
          </a:p>
          <a:p>
            <a:pPr marL="0" indent="0">
              <a:buNone/>
            </a:pPr>
            <a:r>
              <a:rPr lang="en-US" altLang="en-US" sz="3200" dirty="0"/>
              <a:t>Up to 25-year term for real estate.  Heavy equipment 10 or 20-year term.</a:t>
            </a:r>
          </a:p>
          <a:p>
            <a:pPr marL="0" indent="0">
              <a:buNone/>
            </a:pPr>
            <a:endParaRPr lang="en-US" altLang="en-US" sz="3200" dirty="0"/>
          </a:p>
          <a:p>
            <a:pPr marL="0" indent="0">
              <a:buNone/>
            </a:pPr>
            <a:r>
              <a:rPr lang="en-US" altLang="en-US" sz="3200" dirty="0"/>
              <a:t>Self-amortizing.</a:t>
            </a:r>
          </a:p>
          <a:p>
            <a:pPr marL="0" indent="0" eaLnBrk="1" hangingPunct="1">
              <a:buNone/>
            </a:pPr>
            <a:endParaRPr lang="en-US" altLang="en-US" sz="3200" dirty="0">
              <a:latin typeface="Source Sans Pro" panose="020B0503030403020204" pitchFamily="34" charset="0"/>
            </a:endParaRPr>
          </a:p>
          <a:p>
            <a:pPr eaLnBrk="1" hangingPunct="1"/>
            <a:endParaRPr lang="en-US" altLang="en-US" dirty="0"/>
          </a:p>
        </p:txBody>
      </p:sp>
    </p:spTree>
    <p:extLst>
      <p:ext uri="{BB962C8B-B14F-4D97-AF65-F5344CB8AC3E}">
        <p14:creationId xmlns:p14="http://schemas.microsoft.com/office/powerpoint/2010/main" val="219958752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9144000" cy="914400"/>
          </a:xfrm>
        </p:spPr>
        <p:txBody>
          <a:bodyPr rtlCol="0">
            <a:normAutofit/>
          </a:bodyPr>
          <a:lstStyle/>
          <a:p>
            <a:pPr eaLnBrk="1" fontAlgn="auto" hangingPunct="1">
              <a:spcAft>
                <a:spcPts val="0"/>
              </a:spcAft>
              <a:defRPr/>
            </a:pPr>
            <a:r>
              <a:rPr lang="en-US" sz="2800" i="1" dirty="0">
                <a:solidFill>
                  <a:schemeClr val="tx2"/>
                </a:solidFill>
                <a:latin typeface="Source Sans Pro" panose="020B0503030403020204" pitchFamily="34" charset="0"/>
              </a:rPr>
              <a:t>504 Types of Projects</a:t>
            </a:r>
          </a:p>
        </p:txBody>
      </p:sp>
      <p:sp>
        <p:nvSpPr>
          <p:cNvPr id="77827" name="Content Placeholder 2"/>
          <p:cNvSpPr>
            <a:spLocks noGrp="1"/>
          </p:cNvSpPr>
          <p:nvPr>
            <p:ph type="body" sz="half" idx="4294967295"/>
          </p:nvPr>
        </p:nvSpPr>
        <p:spPr>
          <a:xfrm>
            <a:off x="2057400" y="1014984"/>
            <a:ext cx="5257800" cy="5233416"/>
          </a:xfrm>
        </p:spPr>
        <p:txBody>
          <a:bodyPr>
            <a:normAutofit fontScale="85000" lnSpcReduction="10000"/>
          </a:bodyPr>
          <a:lstStyle/>
          <a:p>
            <a:pPr eaLnBrk="1" hangingPunct="1">
              <a:lnSpc>
                <a:spcPct val="150000"/>
              </a:lnSpc>
              <a:spcBef>
                <a:spcPts val="0"/>
              </a:spcBef>
            </a:pPr>
            <a:r>
              <a:rPr lang="en-US" altLang="en-US" sz="2800" dirty="0"/>
              <a:t>Hotels and motels</a:t>
            </a:r>
          </a:p>
          <a:p>
            <a:pPr eaLnBrk="1" hangingPunct="1">
              <a:lnSpc>
                <a:spcPct val="150000"/>
              </a:lnSpc>
              <a:spcBef>
                <a:spcPts val="0"/>
              </a:spcBef>
            </a:pPr>
            <a:r>
              <a:rPr lang="en-US" altLang="en-US" sz="2800" dirty="0"/>
              <a:t>Restaurants</a:t>
            </a:r>
          </a:p>
          <a:p>
            <a:pPr eaLnBrk="1" hangingPunct="1">
              <a:lnSpc>
                <a:spcPct val="150000"/>
              </a:lnSpc>
              <a:spcBef>
                <a:spcPts val="0"/>
              </a:spcBef>
            </a:pPr>
            <a:r>
              <a:rPr lang="en-US" altLang="en-US" sz="2800" dirty="0"/>
              <a:t>Grocery stores</a:t>
            </a:r>
          </a:p>
          <a:p>
            <a:pPr eaLnBrk="1" hangingPunct="1">
              <a:lnSpc>
                <a:spcPct val="150000"/>
              </a:lnSpc>
              <a:spcBef>
                <a:spcPts val="0"/>
              </a:spcBef>
            </a:pPr>
            <a:r>
              <a:rPr lang="en-US" altLang="en-US" sz="2800" dirty="0"/>
              <a:t>Service stations/ convenience stores</a:t>
            </a:r>
          </a:p>
          <a:p>
            <a:pPr eaLnBrk="1" hangingPunct="1">
              <a:lnSpc>
                <a:spcPct val="150000"/>
              </a:lnSpc>
              <a:spcBef>
                <a:spcPts val="0"/>
              </a:spcBef>
            </a:pPr>
            <a:r>
              <a:rPr lang="en-US" altLang="en-US" sz="2800" dirty="0"/>
              <a:t>Dentist’s and doctor’s offices or clinics</a:t>
            </a:r>
          </a:p>
          <a:p>
            <a:pPr eaLnBrk="1" hangingPunct="1">
              <a:lnSpc>
                <a:spcPct val="150000"/>
              </a:lnSpc>
              <a:spcBef>
                <a:spcPts val="0"/>
              </a:spcBef>
            </a:pPr>
            <a:r>
              <a:rPr lang="en-US" altLang="en-US" sz="2800" dirty="0"/>
              <a:t>Child care facilities</a:t>
            </a:r>
          </a:p>
          <a:p>
            <a:pPr eaLnBrk="1" hangingPunct="1">
              <a:lnSpc>
                <a:spcPct val="150000"/>
              </a:lnSpc>
              <a:spcBef>
                <a:spcPts val="0"/>
              </a:spcBef>
            </a:pPr>
            <a:r>
              <a:rPr lang="en-US" altLang="en-US" sz="2800" dirty="0"/>
              <a:t>Factories</a:t>
            </a:r>
          </a:p>
          <a:p>
            <a:pPr eaLnBrk="1" hangingPunct="1">
              <a:lnSpc>
                <a:spcPct val="150000"/>
              </a:lnSpc>
              <a:spcBef>
                <a:spcPts val="0"/>
              </a:spcBef>
            </a:pPr>
            <a:r>
              <a:rPr lang="en-US" altLang="en-US" sz="2800" dirty="0"/>
              <a:t>Auto repair facilities</a:t>
            </a:r>
          </a:p>
          <a:p>
            <a:pPr eaLnBrk="1" hangingPunct="1">
              <a:lnSpc>
                <a:spcPct val="150000"/>
              </a:lnSpc>
              <a:spcBef>
                <a:spcPts val="0"/>
              </a:spcBef>
            </a:pPr>
            <a:r>
              <a:rPr lang="en-US" altLang="en-US" sz="2800" dirty="0"/>
              <a:t>Auto dealerships (</a:t>
            </a:r>
            <a:r>
              <a:rPr lang="en-US" altLang="en-US" sz="2800" i="1" dirty="0"/>
              <a:t>but not the vehicles</a:t>
            </a:r>
            <a:r>
              <a:rPr lang="en-US" altLang="en-US" sz="2800" dirty="0"/>
              <a:t>)</a:t>
            </a:r>
          </a:p>
          <a:p>
            <a:pPr eaLnBrk="1" hangingPunct="1"/>
            <a:endParaRPr lang="en-US" altLang="en-US" dirty="0"/>
          </a:p>
        </p:txBody>
      </p:sp>
    </p:spTree>
    <p:extLst>
      <p:ext uri="{BB962C8B-B14F-4D97-AF65-F5344CB8AC3E}">
        <p14:creationId xmlns:p14="http://schemas.microsoft.com/office/powerpoint/2010/main" val="131270059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7744"/>
            <a:ext cx="9144000" cy="1143000"/>
          </a:xfrm>
        </p:spPr>
        <p:txBody>
          <a:bodyPr rtlCol="0">
            <a:normAutofit/>
          </a:bodyPr>
          <a:lstStyle/>
          <a:p>
            <a:pPr eaLnBrk="1" fontAlgn="auto" hangingPunct="1">
              <a:spcAft>
                <a:spcPts val="0"/>
              </a:spcAft>
              <a:defRPr/>
            </a:pPr>
            <a:r>
              <a:rPr lang="en-US" sz="2800" i="1" dirty="0">
                <a:solidFill>
                  <a:schemeClr val="tx2"/>
                </a:solidFill>
                <a:latin typeface="Source Sans Pro" panose="020B0503030403020204" pitchFamily="34" charset="0"/>
              </a:rPr>
              <a:t>504  CDC</a:t>
            </a:r>
          </a:p>
        </p:txBody>
      </p:sp>
      <p:sp>
        <p:nvSpPr>
          <p:cNvPr id="78851" name="Content Placeholder 2"/>
          <p:cNvSpPr>
            <a:spLocks noGrp="1"/>
          </p:cNvSpPr>
          <p:nvPr>
            <p:ph idx="4294967295"/>
          </p:nvPr>
        </p:nvSpPr>
        <p:spPr>
          <a:xfrm>
            <a:off x="914400" y="1533144"/>
            <a:ext cx="7696200" cy="4724400"/>
          </a:xfrm>
        </p:spPr>
        <p:txBody>
          <a:bodyPr/>
          <a:lstStyle/>
          <a:p>
            <a:pPr marL="0" indent="0" algn="just" eaLnBrk="1" hangingPunct="1">
              <a:spcBef>
                <a:spcPct val="0"/>
              </a:spcBef>
              <a:buNone/>
            </a:pPr>
            <a:r>
              <a:rPr lang="en-US" altLang="en-US" sz="3200" dirty="0"/>
              <a:t>A Certified Development Company (CDC) is a non-profit corporation certified and regulated by the U.S. Small Business Administration to package, process, close, and service 504 loans.</a:t>
            </a:r>
          </a:p>
          <a:p>
            <a:pPr eaLnBrk="1" hangingPunct="1"/>
            <a:endParaRPr lang="en-US" altLang="en-US" dirty="0"/>
          </a:p>
        </p:txBody>
      </p:sp>
    </p:spTree>
    <p:extLst>
      <p:ext uri="{BB962C8B-B14F-4D97-AF65-F5344CB8AC3E}">
        <p14:creationId xmlns:p14="http://schemas.microsoft.com/office/powerpoint/2010/main" val="27298272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2504"/>
            <a:ext cx="9144000" cy="914400"/>
          </a:xfrm>
        </p:spPr>
        <p:txBody>
          <a:bodyPr rtlCol="0">
            <a:normAutofit/>
          </a:bodyPr>
          <a:lstStyle/>
          <a:p>
            <a:pPr eaLnBrk="1" fontAlgn="auto" hangingPunct="1">
              <a:spcAft>
                <a:spcPts val="0"/>
              </a:spcAft>
              <a:defRPr/>
            </a:pPr>
            <a:r>
              <a:rPr lang="en-US" sz="2800" i="1" dirty="0">
                <a:solidFill>
                  <a:schemeClr val="tx2"/>
                </a:solidFill>
                <a:latin typeface="Source Sans Pro" panose="020B0503030403020204" pitchFamily="34" charset="0"/>
              </a:rPr>
              <a:t>504  Structures</a:t>
            </a:r>
          </a:p>
        </p:txBody>
      </p:sp>
      <p:sp>
        <p:nvSpPr>
          <p:cNvPr id="79875" name="Content Placeholder 2"/>
          <p:cNvSpPr>
            <a:spLocks noGrp="1"/>
          </p:cNvSpPr>
          <p:nvPr>
            <p:ph type="body" sz="half" idx="4294967295"/>
          </p:nvPr>
        </p:nvSpPr>
        <p:spPr>
          <a:xfrm>
            <a:off x="609600" y="1219200"/>
            <a:ext cx="7772400" cy="4724400"/>
          </a:xfrm>
        </p:spPr>
        <p:txBody>
          <a:bodyPr>
            <a:normAutofit lnSpcReduction="10000"/>
          </a:bodyPr>
          <a:lstStyle/>
          <a:p>
            <a:pPr eaLnBrk="1" hangingPunct="1"/>
            <a:r>
              <a:rPr lang="en-US" altLang="en-US" sz="2800" dirty="0"/>
              <a:t>Typical 50-40-10 (maximum)</a:t>
            </a:r>
          </a:p>
          <a:p>
            <a:pPr eaLnBrk="1" hangingPunct="1"/>
            <a:endParaRPr lang="en-US" altLang="en-US" sz="2800" dirty="0"/>
          </a:p>
          <a:p>
            <a:pPr eaLnBrk="1" hangingPunct="1"/>
            <a:r>
              <a:rPr lang="en-US" altLang="en-US" sz="2800" dirty="0"/>
              <a:t>New Business 50-35-15</a:t>
            </a:r>
          </a:p>
          <a:p>
            <a:pPr eaLnBrk="1" hangingPunct="1"/>
            <a:endParaRPr lang="en-US" altLang="en-US" sz="2800" dirty="0"/>
          </a:p>
          <a:p>
            <a:pPr eaLnBrk="1" hangingPunct="1"/>
            <a:r>
              <a:rPr lang="en-US" altLang="en-US" sz="2800" dirty="0"/>
              <a:t>Special Purpose building 50-35-15</a:t>
            </a:r>
          </a:p>
          <a:p>
            <a:pPr eaLnBrk="1" hangingPunct="1"/>
            <a:endParaRPr lang="en-US" altLang="en-US" sz="2800" dirty="0"/>
          </a:p>
          <a:p>
            <a:pPr eaLnBrk="1" hangingPunct="1"/>
            <a:r>
              <a:rPr lang="en-US" altLang="en-US" sz="2800" dirty="0"/>
              <a:t>New business &amp; special purpose building 50-30-20</a:t>
            </a:r>
          </a:p>
          <a:p>
            <a:pPr eaLnBrk="1" hangingPunct="1"/>
            <a:endParaRPr lang="en-US" altLang="en-US" sz="2800" dirty="0"/>
          </a:p>
          <a:p>
            <a:pPr eaLnBrk="1" hangingPunct="1"/>
            <a:r>
              <a:rPr lang="en-US" altLang="en-US" sz="2800" dirty="0"/>
              <a:t>New business includes not only new business but change of ownership as well.</a:t>
            </a:r>
          </a:p>
          <a:p>
            <a:pPr eaLnBrk="1" hangingPunct="1"/>
            <a:endParaRPr lang="en-US" altLang="en-US" dirty="0"/>
          </a:p>
        </p:txBody>
      </p:sp>
    </p:spTree>
    <p:extLst>
      <p:ext uri="{BB962C8B-B14F-4D97-AF65-F5344CB8AC3E}">
        <p14:creationId xmlns:p14="http://schemas.microsoft.com/office/powerpoint/2010/main" val="855198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Resource Partners are Right for You?</a:t>
            </a:r>
          </a:p>
        </p:txBody>
      </p:sp>
      <p:sp>
        <p:nvSpPr>
          <p:cNvPr id="4" name="Slide Number Placeholder 3"/>
          <p:cNvSpPr>
            <a:spLocks noGrp="1"/>
          </p:cNvSpPr>
          <p:nvPr>
            <p:ph type="sldNum" sz="quarter" idx="12"/>
          </p:nvPr>
        </p:nvSpPr>
        <p:spPr/>
        <p:txBody>
          <a:bodyPr/>
          <a:lstStyle/>
          <a:p>
            <a:fld id="{B1AB44B9-F1EC-4F4B-88D4-413245C9CD3E}" type="slidenum">
              <a:rPr lang="en-US" smtClean="0"/>
              <a:t>4</a:t>
            </a:fld>
            <a:endParaRPr lang="en-US"/>
          </a:p>
        </p:txBody>
      </p:sp>
      <p:sp>
        <p:nvSpPr>
          <p:cNvPr id="11" name="Content Placeholder 2"/>
          <p:cNvSpPr txBox="1">
            <a:spLocks/>
          </p:cNvSpPr>
          <p:nvPr/>
        </p:nvSpPr>
        <p:spPr>
          <a:xfrm>
            <a:off x="628650" y="1724862"/>
            <a:ext cx="3956050" cy="3850989"/>
          </a:xfrm>
          <a:prstGeom prst="rect">
            <a:avLst/>
          </a:prstGeom>
        </p:spPr>
        <p:txBody>
          <a:bodyPr vert="horz" lIns="91440" tIns="45720" rIns="91440" bIns="45720" rtlCol="0">
            <a:normAutofit/>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Font typeface="Arial"/>
              <a:buNone/>
            </a:pPr>
            <a:endParaRPr lang="en-US" sz="2400" dirty="0"/>
          </a:p>
          <a:p>
            <a:pPr marL="0" indent="0">
              <a:buFont typeface="Arial"/>
              <a:buNone/>
            </a:pPr>
            <a:r>
              <a:rPr lang="en-US" sz="2400" dirty="0"/>
              <a:t>If you’re an aspiring entrepreneur or small business owner looking for:</a:t>
            </a:r>
          </a:p>
          <a:p>
            <a:pPr marL="0" indent="0">
              <a:buFont typeface="Arial"/>
              <a:buNone/>
            </a:pPr>
            <a:endParaRPr lang="en-US" sz="2400" dirty="0"/>
          </a:p>
          <a:p>
            <a:r>
              <a:rPr lang="en-US" sz="2400" b="1" dirty="0"/>
              <a:t>Free business consulting </a:t>
            </a:r>
            <a:r>
              <a:rPr lang="en-US" sz="2400" dirty="0"/>
              <a:t>to get started or grow</a:t>
            </a:r>
          </a:p>
          <a:p>
            <a:r>
              <a:rPr lang="en-US" sz="2400" b="1" dirty="0"/>
              <a:t>Low-cost training </a:t>
            </a:r>
            <a:r>
              <a:rPr lang="en-US" sz="2400" dirty="0"/>
              <a:t>on crucial topics</a:t>
            </a:r>
          </a:p>
          <a:p>
            <a:endParaRPr lang="en-US" sz="2400" dirty="0"/>
          </a:p>
        </p:txBody>
      </p:sp>
      <p:sp>
        <p:nvSpPr>
          <p:cNvPr id="12" name="Content Placeholder 2"/>
          <p:cNvSpPr txBox="1">
            <a:spLocks/>
          </p:cNvSpPr>
          <p:nvPr/>
        </p:nvSpPr>
        <p:spPr>
          <a:xfrm>
            <a:off x="5148392" y="3787975"/>
            <a:ext cx="3296236" cy="2051288"/>
          </a:xfrm>
          <a:prstGeom prst="rect">
            <a:avLst/>
          </a:prstGeom>
        </p:spPr>
        <p:txBody>
          <a:bodyPr vert="horz" lIns="91440" tIns="45720" rIns="91440" bIns="45720" rtlCol="0">
            <a:normAutofit/>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2800" dirty="0">
                <a:latin typeface="Source Sans Pro" panose="020B0503030403020204" pitchFamily="34" charset="0"/>
                <a:ea typeface="Source Sans Pro" panose="020B0503030403020204" pitchFamily="34" charset="0"/>
                <a:hlinkClick r:id="rId3"/>
              </a:rPr>
              <a:t>www.iowasbdc.org</a:t>
            </a:r>
            <a:endParaRPr lang="en-US" sz="2800" dirty="0">
              <a:latin typeface="Source Sans Pro" panose="020B0503030403020204" pitchFamily="34" charset="0"/>
              <a:ea typeface="Source Sans Pro" panose="020B0503030403020204" pitchFamily="34" charset="0"/>
            </a:endParaRPr>
          </a:p>
          <a:p>
            <a:pPr marL="0" indent="0" algn="ctr">
              <a:buNone/>
            </a:pPr>
            <a:endParaRPr lang="en-US" sz="1800" dirty="0"/>
          </a:p>
        </p:txBody>
      </p:sp>
      <p:sp>
        <p:nvSpPr>
          <p:cNvPr id="13" name="Content Placeholder 2"/>
          <p:cNvSpPr txBox="1">
            <a:spLocks/>
          </p:cNvSpPr>
          <p:nvPr/>
        </p:nvSpPr>
        <p:spPr>
          <a:xfrm>
            <a:off x="5369462" y="3113679"/>
            <a:ext cx="3296236" cy="659423"/>
          </a:xfrm>
          <a:prstGeom prst="rect">
            <a:avLst/>
          </a:prstGeom>
        </p:spPr>
        <p:txBody>
          <a:bodyPr vert="horz" lIns="91440" tIns="45720" rIns="91440" bIns="45720" rtlCol="0">
            <a:normAutofit lnSpcReduction="10000"/>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Font typeface="Arial"/>
              <a:buNone/>
            </a:pPr>
            <a:r>
              <a:rPr lang="en-US" b="1" dirty="0"/>
              <a:t>Small Business Development Centers</a:t>
            </a:r>
          </a:p>
        </p:txBody>
      </p:sp>
      <p:cxnSp>
        <p:nvCxnSpPr>
          <p:cNvPr id="8" name="Straight Connector 7"/>
          <p:cNvCxnSpPr/>
          <p:nvPr/>
        </p:nvCxnSpPr>
        <p:spPr>
          <a:xfrm>
            <a:off x="628650" y="1724862"/>
            <a:ext cx="395605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28650" y="5568737"/>
            <a:ext cx="3956050" cy="0"/>
          </a:xfrm>
          <a:prstGeom prst="line">
            <a:avLst/>
          </a:prstGeom>
          <a:ln w="28575">
            <a:solidFill>
              <a:srgbClr val="CC3538"/>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11D08FF-6FC0-C76E-CAF1-3A67EF2E1B1B}"/>
              </a:ext>
            </a:extLst>
          </p:cNvPr>
          <p:cNvPicPr>
            <a:picLocks noChangeAspect="1"/>
          </p:cNvPicPr>
          <p:nvPr/>
        </p:nvPicPr>
        <p:blipFill>
          <a:blip r:embed="rId4"/>
          <a:stretch>
            <a:fillRect/>
          </a:stretch>
        </p:blipFill>
        <p:spPr>
          <a:xfrm>
            <a:off x="5262985" y="1478027"/>
            <a:ext cx="2562225" cy="1400175"/>
          </a:xfrm>
          <a:prstGeom prst="rect">
            <a:avLst/>
          </a:prstGeom>
        </p:spPr>
      </p:pic>
    </p:spTree>
    <p:extLst>
      <p:ext uri="{BB962C8B-B14F-4D97-AF65-F5344CB8AC3E}">
        <p14:creationId xmlns:p14="http://schemas.microsoft.com/office/powerpoint/2010/main" val="330484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5552"/>
            <a:ext cx="9144000" cy="914400"/>
          </a:xfrm>
        </p:spPr>
        <p:txBody>
          <a:bodyPr rtlCol="0">
            <a:normAutofit/>
          </a:bodyPr>
          <a:lstStyle/>
          <a:p>
            <a:pPr eaLnBrk="1" fontAlgn="auto" hangingPunct="1">
              <a:spcAft>
                <a:spcPts val="0"/>
              </a:spcAft>
              <a:defRPr/>
            </a:pPr>
            <a:r>
              <a:rPr lang="en-US" sz="2800" i="1" dirty="0">
                <a:solidFill>
                  <a:schemeClr val="tx2"/>
                </a:solidFill>
                <a:latin typeface="Source Sans Pro" panose="020B0503030403020204" pitchFamily="34" charset="0"/>
              </a:rPr>
              <a:t>504 Eligibility</a:t>
            </a:r>
          </a:p>
        </p:txBody>
      </p:sp>
      <p:sp>
        <p:nvSpPr>
          <p:cNvPr id="80899" name="Content Placeholder 2"/>
          <p:cNvSpPr>
            <a:spLocks noGrp="1"/>
          </p:cNvSpPr>
          <p:nvPr>
            <p:ph idx="4294967295"/>
          </p:nvPr>
        </p:nvSpPr>
        <p:spPr>
          <a:xfrm>
            <a:off x="762000" y="1447800"/>
            <a:ext cx="7620000" cy="4724400"/>
          </a:xfrm>
        </p:spPr>
        <p:txBody>
          <a:bodyPr/>
          <a:lstStyle/>
          <a:p>
            <a:pPr eaLnBrk="1" hangingPunct="1">
              <a:lnSpc>
                <a:spcPct val="70000"/>
              </a:lnSpc>
              <a:spcAft>
                <a:spcPts val="600"/>
              </a:spcAft>
            </a:pPr>
            <a:r>
              <a:rPr lang="en-US" altLang="en-US" sz="2400" dirty="0"/>
              <a:t>Tangible net worth </a:t>
            </a:r>
            <a:r>
              <a:rPr lang="en-US" altLang="en-US" sz="2400" u="sng" dirty="0"/>
              <a:t>&lt; </a:t>
            </a:r>
            <a:r>
              <a:rPr lang="en-US" altLang="en-US" sz="2400" dirty="0"/>
              <a:t>$15 million</a:t>
            </a:r>
          </a:p>
          <a:p>
            <a:pPr eaLnBrk="1" hangingPunct="1">
              <a:lnSpc>
                <a:spcPct val="70000"/>
              </a:lnSpc>
              <a:spcAft>
                <a:spcPts val="600"/>
              </a:spcAft>
            </a:pPr>
            <a:endParaRPr lang="en-US" altLang="en-US" sz="2400" dirty="0"/>
          </a:p>
          <a:p>
            <a:pPr eaLnBrk="1" hangingPunct="1">
              <a:spcAft>
                <a:spcPts val="600"/>
              </a:spcAft>
            </a:pPr>
            <a:r>
              <a:rPr lang="en-US" altLang="en-US" sz="2400" dirty="0"/>
              <a:t>Average after federal income tax net income of </a:t>
            </a:r>
            <a:r>
              <a:rPr lang="en-US" altLang="en-US" sz="2400" u="sng" dirty="0"/>
              <a:t>&lt;</a:t>
            </a:r>
            <a:r>
              <a:rPr lang="en-US" altLang="en-US" sz="2400" dirty="0"/>
              <a:t> $5.0 million for the preceding two years</a:t>
            </a:r>
          </a:p>
          <a:p>
            <a:pPr eaLnBrk="1" hangingPunct="1">
              <a:lnSpc>
                <a:spcPct val="70000"/>
              </a:lnSpc>
              <a:spcAft>
                <a:spcPts val="600"/>
              </a:spcAft>
            </a:pPr>
            <a:endParaRPr lang="en-US" altLang="en-US" sz="2400" dirty="0"/>
          </a:p>
          <a:p>
            <a:pPr eaLnBrk="1" hangingPunct="1">
              <a:spcAft>
                <a:spcPts val="600"/>
              </a:spcAft>
            </a:pPr>
            <a:r>
              <a:rPr lang="en-US" altLang="en-US" sz="2400" dirty="0"/>
              <a:t>Job creation/retention requirement limiting amount of loan –   1 job created/retained per; $65,000 for regular loans; $75,000 for public policy loans; $100,000 for manufacturing loans.</a:t>
            </a:r>
          </a:p>
          <a:p>
            <a:pPr eaLnBrk="1" hangingPunct="1">
              <a:lnSpc>
                <a:spcPct val="70000"/>
              </a:lnSpc>
              <a:spcAft>
                <a:spcPts val="600"/>
              </a:spcAft>
            </a:pPr>
            <a:endParaRPr lang="en-US" altLang="en-US" sz="2400" dirty="0"/>
          </a:p>
          <a:p>
            <a:pPr eaLnBrk="1" hangingPunct="1">
              <a:lnSpc>
                <a:spcPct val="70000"/>
              </a:lnSpc>
              <a:spcAft>
                <a:spcPts val="600"/>
              </a:spcAft>
            </a:pPr>
            <a:r>
              <a:rPr lang="en-US" altLang="en-US" sz="2400" dirty="0"/>
              <a:t>As an alternative can use 7(a) size standards to qualify</a:t>
            </a:r>
          </a:p>
          <a:p>
            <a:pPr eaLnBrk="1" hangingPunct="1"/>
            <a:endParaRPr lang="en-US" altLang="en-US" sz="2400" dirty="0"/>
          </a:p>
        </p:txBody>
      </p:sp>
    </p:spTree>
    <p:extLst>
      <p:ext uri="{BB962C8B-B14F-4D97-AF65-F5344CB8AC3E}">
        <p14:creationId xmlns:p14="http://schemas.microsoft.com/office/powerpoint/2010/main" val="281961230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3840"/>
            <a:ext cx="9144000" cy="914400"/>
          </a:xfrm>
        </p:spPr>
        <p:txBody>
          <a:bodyPr rtlCol="0">
            <a:normAutofit/>
          </a:bodyPr>
          <a:lstStyle/>
          <a:p>
            <a:pPr eaLnBrk="1" fontAlgn="auto" hangingPunct="1">
              <a:spcAft>
                <a:spcPts val="0"/>
              </a:spcAft>
              <a:defRPr/>
            </a:pPr>
            <a:r>
              <a:rPr lang="en-US" sz="2800" i="1" dirty="0">
                <a:solidFill>
                  <a:schemeClr val="tx2"/>
                </a:solidFill>
                <a:latin typeface="Source Sans Pro" panose="020B0503030403020204" pitchFamily="34" charset="0"/>
              </a:rPr>
              <a:t>Typical 504 Uses of Proceeds</a:t>
            </a:r>
          </a:p>
        </p:txBody>
      </p:sp>
      <p:sp>
        <p:nvSpPr>
          <p:cNvPr id="81923" name="Content Placeholder 2"/>
          <p:cNvSpPr>
            <a:spLocks noGrp="1"/>
          </p:cNvSpPr>
          <p:nvPr>
            <p:ph idx="4294967295"/>
          </p:nvPr>
        </p:nvSpPr>
        <p:spPr>
          <a:xfrm>
            <a:off x="152400" y="1371600"/>
            <a:ext cx="8763000" cy="5029200"/>
          </a:xfrm>
        </p:spPr>
        <p:txBody>
          <a:bodyPr>
            <a:normAutofit lnSpcReduction="10000"/>
          </a:bodyPr>
          <a:lstStyle/>
          <a:p>
            <a:pPr eaLnBrk="1" hangingPunct="1">
              <a:spcBef>
                <a:spcPts val="0"/>
              </a:spcBef>
            </a:pPr>
            <a:r>
              <a:rPr lang="en-US" altLang="en-US" sz="2400" dirty="0"/>
              <a:t>Buy land and improvements (existing buildings, grading, street improvements, utilities, parking lots, landscaping).  OC must occupy 51% of building.</a:t>
            </a:r>
          </a:p>
          <a:p>
            <a:pPr eaLnBrk="1" hangingPunct="1">
              <a:lnSpc>
                <a:spcPct val="70000"/>
              </a:lnSpc>
              <a:spcBef>
                <a:spcPts val="0"/>
              </a:spcBef>
              <a:buFont typeface="Wingdings 3" pitchFamily="18" charset="2"/>
              <a:buNone/>
            </a:pPr>
            <a:endParaRPr lang="en-US" altLang="en-US" sz="2400" dirty="0"/>
          </a:p>
          <a:p>
            <a:pPr eaLnBrk="1" hangingPunct="1">
              <a:spcBef>
                <a:spcPts val="0"/>
              </a:spcBef>
            </a:pPr>
            <a:r>
              <a:rPr lang="en-US" altLang="en-US" sz="2400" dirty="0"/>
              <a:t>Build new facilities; OC must occupy 60% with plans to occupy 80% within 3 years</a:t>
            </a:r>
          </a:p>
          <a:p>
            <a:pPr eaLnBrk="1" hangingPunct="1">
              <a:lnSpc>
                <a:spcPct val="70000"/>
              </a:lnSpc>
              <a:spcBef>
                <a:spcPts val="0"/>
              </a:spcBef>
              <a:buFont typeface="Wingdings 3" pitchFamily="18" charset="2"/>
              <a:buNone/>
            </a:pPr>
            <a:endParaRPr lang="en-US" altLang="en-US" sz="2400" dirty="0"/>
          </a:p>
          <a:p>
            <a:pPr eaLnBrk="1" hangingPunct="1">
              <a:lnSpc>
                <a:spcPct val="70000"/>
              </a:lnSpc>
              <a:spcBef>
                <a:spcPts val="0"/>
              </a:spcBef>
            </a:pPr>
            <a:r>
              <a:rPr lang="en-US" altLang="en-US" sz="2400" dirty="0"/>
              <a:t>Remodel, renovate, or convert existing facilities</a:t>
            </a:r>
          </a:p>
          <a:p>
            <a:pPr eaLnBrk="1" hangingPunct="1">
              <a:lnSpc>
                <a:spcPct val="70000"/>
              </a:lnSpc>
              <a:spcBef>
                <a:spcPts val="0"/>
              </a:spcBef>
              <a:buFont typeface="Wingdings 3" pitchFamily="18" charset="2"/>
              <a:buNone/>
            </a:pPr>
            <a:endParaRPr lang="en-US" altLang="en-US" sz="2400" dirty="0"/>
          </a:p>
          <a:p>
            <a:pPr eaLnBrk="1" hangingPunct="1">
              <a:lnSpc>
                <a:spcPct val="70000"/>
              </a:lnSpc>
              <a:spcBef>
                <a:spcPts val="0"/>
              </a:spcBef>
            </a:pPr>
            <a:r>
              <a:rPr lang="en-US" altLang="en-US" sz="2400" dirty="0"/>
              <a:t>Buy long-term machinery and equipment (with 10 year life)</a:t>
            </a:r>
          </a:p>
          <a:p>
            <a:pPr eaLnBrk="1" hangingPunct="1">
              <a:lnSpc>
                <a:spcPct val="70000"/>
              </a:lnSpc>
              <a:spcBef>
                <a:spcPts val="0"/>
              </a:spcBef>
              <a:buFont typeface="Wingdings 3" pitchFamily="18" charset="2"/>
              <a:buNone/>
            </a:pPr>
            <a:endParaRPr lang="en-US" altLang="en-US" sz="2400" dirty="0"/>
          </a:p>
          <a:p>
            <a:pPr eaLnBrk="1" hangingPunct="1">
              <a:lnSpc>
                <a:spcPct val="70000"/>
              </a:lnSpc>
              <a:spcBef>
                <a:spcPts val="0"/>
              </a:spcBef>
            </a:pPr>
            <a:r>
              <a:rPr lang="en-US" altLang="en-US" sz="2400" dirty="0"/>
              <a:t>Professional fees, title insurance, appraisals, soft costs</a:t>
            </a:r>
          </a:p>
          <a:p>
            <a:pPr eaLnBrk="1" hangingPunct="1">
              <a:lnSpc>
                <a:spcPct val="70000"/>
              </a:lnSpc>
              <a:spcBef>
                <a:spcPts val="0"/>
              </a:spcBef>
              <a:buFont typeface="Wingdings 3" pitchFamily="18" charset="2"/>
              <a:buNone/>
            </a:pPr>
            <a:endParaRPr lang="en-US" altLang="en-US" sz="2400" dirty="0"/>
          </a:p>
          <a:p>
            <a:pPr eaLnBrk="1" hangingPunct="1">
              <a:lnSpc>
                <a:spcPct val="70000"/>
              </a:lnSpc>
              <a:spcBef>
                <a:spcPts val="0"/>
              </a:spcBef>
            </a:pPr>
            <a:r>
              <a:rPr lang="en-US" altLang="en-US" sz="2400" dirty="0"/>
              <a:t>Repayment of interim-loan points, fees, interest</a:t>
            </a:r>
          </a:p>
          <a:p>
            <a:pPr eaLnBrk="1" hangingPunct="1">
              <a:lnSpc>
                <a:spcPct val="70000"/>
              </a:lnSpc>
              <a:spcBef>
                <a:spcPts val="0"/>
              </a:spcBef>
              <a:buFont typeface="Wingdings 3" pitchFamily="18" charset="2"/>
              <a:buNone/>
            </a:pPr>
            <a:endParaRPr lang="en-US" altLang="en-US" sz="2400" dirty="0"/>
          </a:p>
          <a:p>
            <a:pPr eaLnBrk="1" hangingPunct="1">
              <a:lnSpc>
                <a:spcPct val="70000"/>
              </a:lnSpc>
              <a:spcBef>
                <a:spcPts val="0"/>
              </a:spcBef>
            </a:pPr>
            <a:r>
              <a:rPr lang="en-US" altLang="en-US" sz="2400" dirty="0"/>
              <a:t>Contingency reserve up to 10% of construction costs</a:t>
            </a:r>
          </a:p>
          <a:p>
            <a:pPr eaLnBrk="1" hangingPunct="1">
              <a:lnSpc>
                <a:spcPct val="70000"/>
              </a:lnSpc>
              <a:spcBef>
                <a:spcPts val="0"/>
              </a:spcBef>
              <a:buFont typeface="Wingdings 3" pitchFamily="18" charset="2"/>
              <a:buNone/>
            </a:pPr>
            <a:endParaRPr lang="en-US" altLang="en-US" sz="2400" dirty="0"/>
          </a:p>
          <a:p>
            <a:pPr eaLnBrk="1" hangingPunct="1">
              <a:lnSpc>
                <a:spcPct val="70000"/>
              </a:lnSpc>
              <a:spcBef>
                <a:spcPts val="0"/>
              </a:spcBef>
            </a:pPr>
            <a:r>
              <a:rPr lang="en-US" altLang="en-US" sz="2400" dirty="0"/>
              <a:t>Community improvements up to 5% of construction costs</a:t>
            </a:r>
          </a:p>
          <a:p>
            <a:pPr eaLnBrk="1" hangingPunct="1">
              <a:lnSpc>
                <a:spcPct val="70000"/>
              </a:lnSpc>
              <a:buFont typeface="Wingdings 3" pitchFamily="18" charset="2"/>
              <a:buNone/>
            </a:pPr>
            <a:endParaRPr lang="en-US" altLang="en-US" sz="1800" dirty="0"/>
          </a:p>
        </p:txBody>
      </p:sp>
    </p:spTree>
    <p:extLst>
      <p:ext uri="{BB962C8B-B14F-4D97-AF65-F5344CB8AC3E}">
        <p14:creationId xmlns:p14="http://schemas.microsoft.com/office/powerpoint/2010/main" val="2214578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16408"/>
            <a:ext cx="9144000" cy="914400"/>
          </a:xfrm>
        </p:spPr>
        <p:txBody>
          <a:bodyPr rtlCol="0">
            <a:normAutofit/>
          </a:bodyPr>
          <a:lstStyle/>
          <a:p>
            <a:pPr eaLnBrk="1" fontAlgn="auto" hangingPunct="1">
              <a:spcAft>
                <a:spcPts val="0"/>
              </a:spcAft>
              <a:defRPr/>
            </a:pPr>
            <a:r>
              <a:rPr lang="en-US" sz="2800" i="1" dirty="0">
                <a:solidFill>
                  <a:schemeClr val="tx2"/>
                </a:solidFill>
                <a:latin typeface="+mn-lt"/>
              </a:rPr>
              <a:t>Ineligible Proceeds for 504</a:t>
            </a:r>
          </a:p>
        </p:txBody>
      </p:sp>
      <p:sp>
        <p:nvSpPr>
          <p:cNvPr id="97283" name="Content Placeholder 2"/>
          <p:cNvSpPr>
            <a:spLocks noGrp="1"/>
          </p:cNvSpPr>
          <p:nvPr>
            <p:ph idx="4294967295"/>
          </p:nvPr>
        </p:nvSpPr>
        <p:spPr>
          <a:xfrm>
            <a:off x="1295400" y="1066800"/>
            <a:ext cx="6553200" cy="5443728"/>
          </a:xfrm>
        </p:spPr>
        <p:txBody>
          <a:bodyPr rtlCol="0">
            <a:normAutofit fontScale="77500" lnSpcReduction="20000"/>
          </a:bodyPr>
          <a:lstStyle/>
          <a:p>
            <a:pPr eaLnBrk="1" fontAlgn="auto" hangingPunct="1">
              <a:lnSpc>
                <a:spcPct val="120000"/>
              </a:lnSpc>
              <a:spcAft>
                <a:spcPts val="600"/>
              </a:spcAft>
              <a:buFont typeface="Arial"/>
              <a:buChar char="•"/>
              <a:defRPr/>
            </a:pPr>
            <a:r>
              <a:rPr lang="en-US" altLang="en-US" sz="3000" dirty="0"/>
              <a:t>Working capital</a:t>
            </a:r>
          </a:p>
          <a:p>
            <a:pPr eaLnBrk="1" fontAlgn="auto" hangingPunct="1">
              <a:lnSpc>
                <a:spcPct val="120000"/>
              </a:lnSpc>
              <a:spcAft>
                <a:spcPts val="600"/>
              </a:spcAft>
              <a:buFont typeface="Arial"/>
              <a:buChar char="•"/>
              <a:defRPr/>
            </a:pPr>
            <a:r>
              <a:rPr lang="en-US" altLang="en-US" sz="3000" dirty="0"/>
              <a:t>Counseling fees</a:t>
            </a:r>
          </a:p>
          <a:p>
            <a:pPr eaLnBrk="1" fontAlgn="auto" hangingPunct="1">
              <a:lnSpc>
                <a:spcPct val="120000"/>
              </a:lnSpc>
              <a:spcAft>
                <a:spcPts val="600"/>
              </a:spcAft>
              <a:buFont typeface="Arial"/>
              <a:buChar char="•"/>
              <a:defRPr/>
            </a:pPr>
            <a:r>
              <a:rPr lang="en-US" altLang="en-US" sz="3000" dirty="0"/>
              <a:t>Incorporation or organizing costs</a:t>
            </a:r>
          </a:p>
          <a:p>
            <a:pPr eaLnBrk="1" fontAlgn="auto" hangingPunct="1">
              <a:lnSpc>
                <a:spcPct val="120000"/>
              </a:lnSpc>
              <a:spcAft>
                <a:spcPts val="600"/>
              </a:spcAft>
              <a:buFont typeface="Arial"/>
              <a:buChar char="•"/>
              <a:defRPr/>
            </a:pPr>
            <a:r>
              <a:rPr lang="en-US" altLang="en-US" sz="3000" dirty="0"/>
              <a:t>Franchise fees</a:t>
            </a:r>
          </a:p>
          <a:p>
            <a:pPr eaLnBrk="1" fontAlgn="auto" hangingPunct="1">
              <a:lnSpc>
                <a:spcPct val="120000"/>
              </a:lnSpc>
              <a:spcAft>
                <a:spcPts val="600"/>
              </a:spcAft>
              <a:buFont typeface="Arial"/>
              <a:buChar char="•"/>
              <a:defRPr/>
            </a:pPr>
            <a:r>
              <a:rPr lang="en-US" altLang="en-US" sz="3000" dirty="0"/>
              <a:t>Advertising</a:t>
            </a:r>
          </a:p>
          <a:p>
            <a:pPr eaLnBrk="1" fontAlgn="auto" hangingPunct="1">
              <a:lnSpc>
                <a:spcPct val="120000"/>
              </a:lnSpc>
              <a:spcAft>
                <a:spcPts val="600"/>
              </a:spcAft>
              <a:buFont typeface="Arial"/>
              <a:buChar char="•"/>
              <a:defRPr/>
            </a:pPr>
            <a:r>
              <a:rPr lang="en-US" altLang="en-US" sz="3000" dirty="0"/>
              <a:t>Cars, trucks, airplanes</a:t>
            </a:r>
          </a:p>
          <a:p>
            <a:pPr eaLnBrk="1" fontAlgn="auto" hangingPunct="1">
              <a:lnSpc>
                <a:spcPct val="120000"/>
              </a:lnSpc>
              <a:spcAft>
                <a:spcPts val="600"/>
              </a:spcAft>
              <a:buFont typeface="Arial"/>
              <a:buChar char="•"/>
              <a:defRPr/>
            </a:pPr>
            <a:r>
              <a:rPr lang="en-US" altLang="en-US" sz="3000" dirty="0"/>
              <a:t>Equipment or furnishings with less than 10 year life</a:t>
            </a:r>
          </a:p>
          <a:p>
            <a:pPr eaLnBrk="1" fontAlgn="auto" hangingPunct="1">
              <a:lnSpc>
                <a:spcPct val="120000"/>
              </a:lnSpc>
              <a:spcAft>
                <a:spcPts val="600"/>
              </a:spcAft>
              <a:buFont typeface="Arial"/>
              <a:buChar char="•"/>
              <a:defRPr/>
            </a:pPr>
            <a:r>
              <a:rPr lang="en-US" altLang="en-US" sz="3000" dirty="0"/>
              <a:t>Broker fees, origination fees</a:t>
            </a:r>
          </a:p>
          <a:p>
            <a:pPr eaLnBrk="1" fontAlgn="auto" hangingPunct="1">
              <a:lnSpc>
                <a:spcPct val="120000"/>
              </a:lnSpc>
              <a:spcAft>
                <a:spcPts val="600"/>
              </a:spcAft>
              <a:buFont typeface="Arial"/>
              <a:buChar char="•"/>
              <a:defRPr/>
            </a:pPr>
            <a:r>
              <a:rPr lang="en-US" altLang="en-US" sz="3000" dirty="0"/>
              <a:t>Legal fees</a:t>
            </a:r>
          </a:p>
          <a:p>
            <a:pPr eaLnBrk="1" fontAlgn="auto" hangingPunct="1">
              <a:spcAft>
                <a:spcPts val="0"/>
              </a:spcAft>
              <a:buFont typeface="Arial"/>
              <a:buChar char="•"/>
              <a:defRPr/>
            </a:pPr>
            <a:endParaRPr lang="en-US" altLang="en-US" dirty="0"/>
          </a:p>
        </p:txBody>
      </p:sp>
    </p:spTree>
    <p:extLst>
      <p:ext uri="{BB962C8B-B14F-4D97-AF65-F5344CB8AC3E}">
        <p14:creationId xmlns:p14="http://schemas.microsoft.com/office/powerpoint/2010/main" val="267001353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5552"/>
            <a:ext cx="9144000" cy="914400"/>
          </a:xfrm>
        </p:spPr>
        <p:txBody>
          <a:bodyPr rtlCol="0">
            <a:normAutofit/>
          </a:bodyPr>
          <a:lstStyle/>
          <a:p>
            <a:pPr eaLnBrk="1" fontAlgn="auto" hangingPunct="1">
              <a:spcAft>
                <a:spcPts val="0"/>
              </a:spcAft>
              <a:defRPr/>
            </a:pPr>
            <a:r>
              <a:rPr lang="en-US" sz="2800" i="1" dirty="0">
                <a:solidFill>
                  <a:schemeClr val="tx2"/>
                </a:solidFill>
                <a:latin typeface="Source Sans Pro" panose="020B0503030403020204" pitchFamily="34" charset="0"/>
              </a:rPr>
              <a:t>504 Advantages for Borrower</a:t>
            </a:r>
          </a:p>
        </p:txBody>
      </p:sp>
      <p:sp>
        <p:nvSpPr>
          <p:cNvPr id="80899" name="Content Placeholder 2"/>
          <p:cNvSpPr>
            <a:spLocks noGrp="1"/>
          </p:cNvSpPr>
          <p:nvPr>
            <p:ph idx="4294967295"/>
          </p:nvPr>
        </p:nvSpPr>
        <p:spPr>
          <a:xfrm>
            <a:off x="457200" y="1371600"/>
            <a:ext cx="8229600" cy="4267200"/>
          </a:xfrm>
        </p:spPr>
        <p:txBody>
          <a:bodyPr>
            <a:normAutofit/>
          </a:bodyPr>
          <a:lstStyle/>
          <a:p>
            <a:pPr marL="350838" lvl="1" indent="-342900">
              <a:spcAft>
                <a:spcPts val="1800"/>
              </a:spcAft>
              <a:buSzPct val="105000"/>
              <a:defRPr/>
            </a:pPr>
            <a:r>
              <a:rPr lang="en-US" altLang="en-US" sz="2800" dirty="0"/>
              <a:t>Fixed interest rate even on second  mortgage</a:t>
            </a:r>
          </a:p>
          <a:p>
            <a:pPr marL="350838" lvl="1" indent="-342900">
              <a:spcAft>
                <a:spcPts val="1800"/>
              </a:spcAft>
              <a:buSzPct val="105000"/>
              <a:defRPr/>
            </a:pPr>
            <a:r>
              <a:rPr lang="en-US" altLang="en-US" sz="2800" dirty="0"/>
              <a:t>Long term financing</a:t>
            </a:r>
          </a:p>
          <a:p>
            <a:pPr marL="350838" lvl="1" indent="-342900">
              <a:spcAft>
                <a:spcPts val="1800"/>
              </a:spcAft>
              <a:buSzPct val="105000"/>
              <a:defRPr/>
            </a:pPr>
            <a:r>
              <a:rPr lang="en-US" altLang="en-US" sz="2800" dirty="0"/>
              <a:t>May have low down payment</a:t>
            </a:r>
          </a:p>
          <a:p>
            <a:pPr marL="350838" lvl="1" indent="-342900">
              <a:spcAft>
                <a:spcPts val="1800"/>
              </a:spcAft>
              <a:buSzPct val="105000"/>
              <a:defRPr/>
            </a:pPr>
            <a:r>
              <a:rPr lang="en-US" altLang="en-US" sz="2800" dirty="0"/>
              <a:t>Collateral normally limited to project assets</a:t>
            </a:r>
          </a:p>
          <a:p>
            <a:pPr marL="350838" lvl="1" indent="-342900">
              <a:spcAft>
                <a:spcPts val="1800"/>
              </a:spcAft>
              <a:buSzPct val="105000"/>
              <a:defRPr/>
            </a:pPr>
            <a:r>
              <a:rPr lang="en-US" altLang="en-US" sz="2800" dirty="0"/>
              <a:t>Existing collateral still available for working capital loans</a:t>
            </a:r>
          </a:p>
        </p:txBody>
      </p:sp>
    </p:spTree>
    <p:extLst>
      <p:ext uri="{BB962C8B-B14F-4D97-AF65-F5344CB8AC3E}">
        <p14:creationId xmlns:p14="http://schemas.microsoft.com/office/powerpoint/2010/main" val="198729779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i="1" dirty="0"/>
              <a:t>SBA Microloans</a:t>
            </a:r>
            <a:br>
              <a:rPr lang="en-US" dirty="0"/>
            </a:br>
            <a:endParaRPr lang="en-US" dirty="0"/>
          </a:p>
        </p:txBody>
      </p:sp>
      <p:sp>
        <p:nvSpPr>
          <p:cNvPr id="3" name="Content Placeholder 2"/>
          <p:cNvSpPr>
            <a:spLocks noGrp="1"/>
          </p:cNvSpPr>
          <p:nvPr>
            <p:ph idx="1"/>
          </p:nvPr>
        </p:nvSpPr>
        <p:spPr>
          <a:xfrm>
            <a:off x="628650" y="1376039"/>
            <a:ext cx="7886700" cy="5086905"/>
          </a:xfrm>
        </p:spPr>
        <p:txBody>
          <a:bodyPr>
            <a:normAutofit lnSpcReduction="10000"/>
          </a:bodyPr>
          <a:lstStyle/>
          <a:p>
            <a:pPr>
              <a:buClr>
                <a:schemeClr val="tx1"/>
              </a:buClr>
              <a:defRPr/>
            </a:pPr>
            <a:r>
              <a:rPr lang="en-US" sz="2600" dirty="0"/>
              <a:t>Loans up to $50,000 for typical business needs</a:t>
            </a:r>
          </a:p>
          <a:p>
            <a:pPr>
              <a:buClr>
                <a:schemeClr val="tx1"/>
              </a:buClr>
              <a:defRPr/>
            </a:pPr>
            <a:r>
              <a:rPr lang="en-US" sz="2600" dirty="0"/>
              <a:t>Lower credit scores accepted</a:t>
            </a:r>
          </a:p>
          <a:p>
            <a:pPr>
              <a:buClr>
                <a:schemeClr val="tx1"/>
              </a:buClr>
              <a:defRPr/>
            </a:pPr>
            <a:r>
              <a:rPr lang="en-US" sz="2600" dirty="0"/>
              <a:t>Loan comes direct from SBA via an SBA </a:t>
            </a:r>
            <a:r>
              <a:rPr lang="en-US" sz="2600" dirty="0" err="1"/>
              <a:t>Microlender</a:t>
            </a:r>
            <a:endParaRPr lang="en-US" sz="2600" dirty="0"/>
          </a:p>
          <a:p>
            <a:pPr>
              <a:buClr>
                <a:schemeClr val="tx1"/>
              </a:buClr>
              <a:defRPr/>
            </a:pPr>
            <a:r>
              <a:rPr lang="en-US" sz="2600" dirty="0"/>
              <a:t>Limited to $50,000 or less</a:t>
            </a:r>
          </a:p>
          <a:p>
            <a:pPr>
              <a:buClr>
                <a:schemeClr val="tx1"/>
              </a:buClr>
              <a:defRPr/>
            </a:pPr>
            <a:r>
              <a:rPr lang="en-US" sz="2600" dirty="0"/>
              <a:t>Limited to working capital and fixed-assets</a:t>
            </a:r>
          </a:p>
          <a:p>
            <a:pPr marL="0" indent="0" algn="ctr">
              <a:lnSpc>
                <a:spcPct val="100000"/>
              </a:lnSpc>
              <a:spcBef>
                <a:spcPts val="0"/>
              </a:spcBef>
              <a:buClr>
                <a:schemeClr val="tx1"/>
              </a:buClr>
              <a:buFont typeface="Arial" charset="0"/>
              <a:buNone/>
              <a:defRPr/>
            </a:pPr>
            <a:endParaRPr lang="en-US" sz="2200" b="1">
              <a:latin typeface="Source Sans Pro" panose="020B0503030403020204" pitchFamily="34" charset="0"/>
              <a:ea typeface="Source Sans Pro" panose="020B0503030403020204" pitchFamily="34" charset="0"/>
            </a:endParaRPr>
          </a:p>
          <a:p>
            <a:pPr marL="0" indent="0" algn="ctr">
              <a:lnSpc>
                <a:spcPct val="100000"/>
              </a:lnSpc>
              <a:spcBef>
                <a:spcPts val="0"/>
              </a:spcBef>
              <a:buClr>
                <a:schemeClr val="tx1"/>
              </a:buClr>
              <a:buFont typeface="Arial" charset="0"/>
              <a:buNone/>
              <a:defRPr/>
            </a:pPr>
            <a:r>
              <a:rPr lang="en-US" sz="2200" b="1">
                <a:latin typeface="Source Sans Pro" panose="020B0503030403020204" pitchFamily="34" charset="0"/>
                <a:ea typeface="Source Sans Pro" panose="020B0503030403020204" pitchFamily="34" charset="0"/>
              </a:rPr>
              <a:t>Iowa </a:t>
            </a:r>
            <a:r>
              <a:rPr lang="en-US" sz="2200" b="1" dirty="0">
                <a:latin typeface="Source Sans Pro" panose="020B0503030403020204" pitchFamily="34" charset="0"/>
                <a:ea typeface="Source Sans Pro" panose="020B0503030403020204" pitchFamily="34" charset="0"/>
              </a:rPr>
              <a:t>Microloan</a:t>
            </a:r>
          </a:p>
          <a:p>
            <a:pPr marL="0" indent="0" algn="ctr">
              <a:lnSpc>
                <a:spcPct val="100000"/>
              </a:lnSpc>
              <a:spcBef>
                <a:spcPts val="0"/>
              </a:spcBef>
              <a:buClr>
                <a:schemeClr val="tx1"/>
              </a:buClr>
              <a:buFont typeface="Arial" charset="0"/>
              <a:buNone/>
              <a:defRPr/>
            </a:pPr>
            <a:r>
              <a:rPr lang="en-US" sz="2200" i="1" dirty="0">
                <a:latin typeface="Source Sans Pro" panose="020B0503030403020204" pitchFamily="34" charset="0"/>
                <a:ea typeface="Source Sans Pro" panose="020B0503030403020204" pitchFamily="34" charset="0"/>
                <a:hlinkClick r:id="rId2"/>
              </a:rPr>
              <a:t>www.iowamicroloan.org</a:t>
            </a:r>
            <a:r>
              <a:rPr lang="en-US" sz="2200" i="1" dirty="0">
                <a:latin typeface="Source Sans Pro" panose="020B0503030403020204" pitchFamily="34" charset="0"/>
                <a:ea typeface="Source Sans Pro" panose="020B0503030403020204" pitchFamily="34" charset="0"/>
              </a:rPr>
              <a:t> </a:t>
            </a:r>
          </a:p>
          <a:p>
            <a:pPr marL="0" indent="0" algn="ctr">
              <a:buNone/>
            </a:pPr>
            <a:endParaRPr lang="en-US" altLang="en-US" sz="1100" b="1" dirty="0">
              <a:latin typeface="Source Sans Pro" panose="020B0503030403020204" pitchFamily="34" charset="0"/>
              <a:ea typeface="Source Sans Pro" panose="020B0503030403020204" pitchFamily="34" charset="0"/>
            </a:endParaRPr>
          </a:p>
          <a:p>
            <a:pPr marL="0" indent="0" algn="ctr">
              <a:buNone/>
            </a:pPr>
            <a:r>
              <a:rPr lang="en-US" altLang="en-US" sz="2200" b="1" dirty="0">
                <a:latin typeface="Source Sans Pro" panose="020B0503030403020204" pitchFamily="34" charset="0"/>
                <a:ea typeface="Source Sans Pro" panose="020B0503030403020204" pitchFamily="34" charset="0"/>
              </a:rPr>
              <a:t>Iowa Center for Economic Success </a:t>
            </a:r>
            <a:r>
              <a:rPr lang="en-US" altLang="en-US" sz="2200" dirty="0">
                <a:latin typeface="Source Sans Pro" panose="020B0503030403020204" pitchFamily="34" charset="0"/>
                <a:ea typeface="Source Sans Pro" panose="020B0503030403020204" pitchFamily="34" charset="0"/>
                <a:hlinkClick r:id="rId3"/>
              </a:rPr>
              <a:t>https://theiowacenter.org/services/loans/microloan-eligibility/</a:t>
            </a:r>
            <a:r>
              <a:rPr lang="en-US" altLang="en-US" sz="2200" dirty="0">
                <a:latin typeface="Source Sans Pro" panose="020B0503030403020204" pitchFamily="34" charset="0"/>
                <a:ea typeface="Source Sans Pro" panose="020B0503030403020204" pitchFamily="34" charset="0"/>
              </a:rPr>
              <a:t> </a:t>
            </a:r>
          </a:p>
          <a:p>
            <a:pPr marL="0" indent="0">
              <a:buNone/>
            </a:pPr>
            <a:endParaRPr lang="en-US" sz="1800" b="1" i="1" dirty="0"/>
          </a:p>
          <a:p>
            <a:pPr marL="0" indent="0">
              <a:buNone/>
            </a:pPr>
            <a:r>
              <a:rPr lang="en-US" sz="1800" b="1" i="1" dirty="0"/>
              <a:t>Microloan program can assist someone who might become a more “bankable” customer in the future.</a:t>
            </a:r>
          </a:p>
        </p:txBody>
      </p:sp>
      <p:sp>
        <p:nvSpPr>
          <p:cNvPr id="4" name="Slide Number Placeholder 3"/>
          <p:cNvSpPr>
            <a:spLocks noGrp="1"/>
          </p:cNvSpPr>
          <p:nvPr>
            <p:ph type="sldNum" sz="quarter" idx="12"/>
          </p:nvPr>
        </p:nvSpPr>
        <p:spPr/>
        <p:txBody>
          <a:bodyPr/>
          <a:lstStyle/>
          <a:p>
            <a:fld id="{B1AB44B9-F1EC-4F4B-88D4-413245C9CD3E}" type="slidenum">
              <a:rPr lang="en-US" smtClean="0"/>
              <a:t>44</a:t>
            </a:fld>
            <a:endParaRPr lang="en-US"/>
          </a:p>
        </p:txBody>
      </p:sp>
      <p:sp>
        <p:nvSpPr>
          <p:cNvPr id="5" name="Subtitle 4"/>
          <p:cNvSpPr>
            <a:spLocks noGrp="1"/>
          </p:cNvSpPr>
          <p:nvPr>
            <p:ph type="subTitle" idx="13"/>
          </p:nvPr>
        </p:nvSpPr>
        <p:spPr>
          <a:xfrm>
            <a:off x="628650" y="967512"/>
            <a:ext cx="7886700" cy="293117"/>
          </a:xfrm>
        </p:spPr>
        <p:txBody>
          <a:bodyPr>
            <a:normAutofit lnSpcReduction="10000"/>
          </a:bodyPr>
          <a:lstStyle/>
          <a:p>
            <a:endParaRPr lang="en-US" dirty="0"/>
          </a:p>
        </p:txBody>
      </p:sp>
    </p:spTree>
    <p:extLst>
      <p:ext uri="{BB962C8B-B14F-4D97-AF65-F5344CB8AC3E}">
        <p14:creationId xmlns:p14="http://schemas.microsoft.com/office/powerpoint/2010/main" val="2966458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i="1" dirty="0"/>
              <a:t>SBA Approval Data</a:t>
            </a:r>
            <a:br>
              <a:rPr lang="en-US" dirty="0"/>
            </a:br>
            <a:endParaRPr lang="en-US" dirty="0"/>
          </a:p>
        </p:txBody>
      </p:sp>
      <p:sp>
        <p:nvSpPr>
          <p:cNvPr id="3" name="Content Placeholder 2"/>
          <p:cNvSpPr>
            <a:spLocks noGrp="1"/>
          </p:cNvSpPr>
          <p:nvPr>
            <p:ph idx="1"/>
          </p:nvPr>
        </p:nvSpPr>
        <p:spPr>
          <a:xfrm>
            <a:off x="628650" y="885549"/>
            <a:ext cx="7886700" cy="5086905"/>
          </a:xfrm>
        </p:spPr>
        <p:txBody>
          <a:bodyPr>
            <a:normAutofit/>
          </a:bodyPr>
          <a:lstStyle/>
          <a:p>
            <a:pPr marL="0" indent="0">
              <a:buNone/>
            </a:pPr>
            <a:r>
              <a:rPr lang="en-US" sz="2000" dirty="0"/>
              <a:t>	</a:t>
            </a:r>
          </a:p>
        </p:txBody>
      </p:sp>
      <p:sp>
        <p:nvSpPr>
          <p:cNvPr id="4" name="Slide Number Placeholder 3"/>
          <p:cNvSpPr>
            <a:spLocks noGrp="1"/>
          </p:cNvSpPr>
          <p:nvPr>
            <p:ph type="sldNum" sz="quarter" idx="12"/>
          </p:nvPr>
        </p:nvSpPr>
        <p:spPr/>
        <p:txBody>
          <a:bodyPr/>
          <a:lstStyle/>
          <a:p>
            <a:fld id="{B1AB44B9-F1EC-4F4B-88D4-413245C9CD3E}" type="slidenum">
              <a:rPr lang="en-US">
                <a:solidFill>
                  <a:srgbClr val="1B1E29">
                    <a:tint val="75000"/>
                  </a:srgbClr>
                </a:solidFill>
              </a:rPr>
              <a:pPr/>
              <a:t>45</a:t>
            </a:fld>
            <a:endParaRPr lang="en-US">
              <a:solidFill>
                <a:srgbClr val="1B1E29">
                  <a:tint val="75000"/>
                </a:srgbClr>
              </a:solidFill>
            </a:endParaRPr>
          </a:p>
        </p:txBody>
      </p:sp>
      <p:graphicFrame>
        <p:nvGraphicFramePr>
          <p:cNvPr id="6" name="Table 5">
            <a:extLst>
              <a:ext uri="{FF2B5EF4-FFF2-40B4-BE49-F238E27FC236}">
                <a16:creationId xmlns:a16="http://schemas.microsoft.com/office/drawing/2014/main" id="{4DB1ECC7-7488-7CBD-C692-43FDED14914A}"/>
              </a:ext>
            </a:extLst>
          </p:cNvPr>
          <p:cNvGraphicFramePr>
            <a:graphicFrameLocks noGrp="1"/>
          </p:cNvGraphicFramePr>
          <p:nvPr>
            <p:extLst>
              <p:ext uri="{D42A27DB-BD31-4B8C-83A1-F6EECF244321}">
                <p14:modId xmlns:p14="http://schemas.microsoft.com/office/powerpoint/2010/main" val="170454439"/>
              </p:ext>
            </p:extLst>
          </p:nvPr>
        </p:nvGraphicFramePr>
        <p:xfrm>
          <a:off x="957180" y="1177475"/>
          <a:ext cx="7437011" cy="2681294"/>
        </p:xfrm>
        <a:graphic>
          <a:graphicData uri="http://schemas.openxmlformats.org/drawingml/2006/table">
            <a:tbl>
              <a:tblPr firstRow="1" firstCol="1" bandRow="1">
                <a:tableStyleId>{5C22544A-7EE6-4342-B048-85BDC9FD1C3A}</a:tableStyleId>
              </a:tblPr>
              <a:tblGrid>
                <a:gridCol w="923897">
                  <a:extLst>
                    <a:ext uri="{9D8B030D-6E8A-4147-A177-3AD203B41FA5}">
                      <a16:colId xmlns:a16="http://schemas.microsoft.com/office/drawing/2014/main" val="252101930"/>
                    </a:ext>
                  </a:extLst>
                </a:gridCol>
                <a:gridCol w="2290404">
                  <a:extLst>
                    <a:ext uri="{9D8B030D-6E8A-4147-A177-3AD203B41FA5}">
                      <a16:colId xmlns:a16="http://schemas.microsoft.com/office/drawing/2014/main" val="2664573061"/>
                    </a:ext>
                  </a:extLst>
                </a:gridCol>
                <a:gridCol w="1963818">
                  <a:extLst>
                    <a:ext uri="{9D8B030D-6E8A-4147-A177-3AD203B41FA5}">
                      <a16:colId xmlns:a16="http://schemas.microsoft.com/office/drawing/2014/main" val="2588268222"/>
                    </a:ext>
                  </a:extLst>
                </a:gridCol>
                <a:gridCol w="2258892">
                  <a:extLst>
                    <a:ext uri="{9D8B030D-6E8A-4147-A177-3AD203B41FA5}">
                      <a16:colId xmlns:a16="http://schemas.microsoft.com/office/drawing/2014/main" val="1620788590"/>
                    </a:ext>
                  </a:extLst>
                </a:gridCol>
              </a:tblGrid>
              <a:tr h="581307">
                <a:tc>
                  <a:txBody>
                    <a:bodyPr/>
                    <a:lstStyle/>
                    <a:p>
                      <a:pPr marL="0" marR="0" algn="ctr">
                        <a:spcBef>
                          <a:spcPts val="0"/>
                        </a:spcBef>
                        <a:spcAft>
                          <a:spcPts val="0"/>
                        </a:spcAft>
                      </a:pPr>
                      <a:r>
                        <a:rPr lang="en-US" sz="1400" b="1" dirty="0">
                          <a:effectLst/>
                        </a:rPr>
                        <a:t>FY</a:t>
                      </a:r>
                      <a:endParaRPr lang="en-US" sz="1400" b="1" dirty="0">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rPr>
                        <a:t>Total Loans</a:t>
                      </a:r>
                      <a:endParaRPr lang="en-US" sz="1400" b="1" dirty="0">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rPr>
                        <a:t>7a</a:t>
                      </a:r>
                      <a:endParaRPr lang="en-US" sz="1400" b="1" dirty="0">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b="1" dirty="0">
                          <a:effectLst/>
                        </a:rPr>
                        <a:t>504</a:t>
                      </a:r>
                      <a:endParaRPr lang="en-US" sz="1400" b="1" dirty="0">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7313609"/>
                  </a:ext>
                </a:extLst>
              </a:tr>
              <a:tr h="581307">
                <a:tc>
                  <a:txBody>
                    <a:bodyPr/>
                    <a:lstStyle/>
                    <a:p>
                      <a:pPr marL="0" marR="0" algn="ctr">
                        <a:spcBef>
                          <a:spcPts val="0"/>
                        </a:spcBef>
                        <a:spcAft>
                          <a:spcPts val="0"/>
                        </a:spcAft>
                      </a:pPr>
                      <a:r>
                        <a:rPr lang="en-US" sz="1400" b="1">
                          <a:effectLst/>
                        </a:rPr>
                        <a:t>2022</a:t>
                      </a:r>
                      <a:endParaRPr lang="en-US" sz="1400" b="1">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dirty="0">
                          <a:effectLst/>
                        </a:rPr>
                        <a:t>466 for $242.6 Million</a:t>
                      </a:r>
                      <a:endParaRPr lang="en-US" sz="1400" b="1" dirty="0">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a:effectLst/>
                        </a:rPr>
                        <a:t>347 for $142.8 Million</a:t>
                      </a:r>
                      <a:endParaRPr lang="en-US" sz="1400" b="1">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a:effectLst/>
                        </a:rPr>
                        <a:t>109 for $99.7 Million</a:t>
                      </a:r>
                      <a:endParaRPr lang="en-US" sz="1400" b="1">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1490703"/>
                  </a:ext>
                </a:extLst>
              </a:tr>
              <a:tr h="914246">
                <a:tc>
                  <a:txBody>
                    <a:bodyPr/>
                    <a:lstStyle/>
                    <a:p>
                      <a:pPr marL="0" marR="0" algn="ctr">
                        <a:spcBef>
                          <a:spcPts val="0"/>
                        </a:spcBef>
                        <a:spcAft>
                          <a:spcPts val="0"/>
                        </a:spcAft>
                      </a:pPr>
                      <a:r>
                        <a:rPr lang="en-US" sz="1400" b="1" dirty="0">
                          <a:effectLst/>
                        </a:rPr>
                        <a:t>2023</a:t>
                      </a:r>
                      <a:endParaRPr lang="en-US" sz="1400" b="1" dirty="0">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dirty="0">
                          <a:effectLst/>
                        </a:rPr>
                        <a:t>340 for $139.3 Million</a:t>
                      </a:r>
                      <a:endParaRPr lang="en-US" sz="1400" b="1" dirty="0">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a:effectLst/>
                        </a:rPr>
                        <a:t>296 for $99.1 Million</a:t>
                      </a:r>
                      <a:endParaRPr lang="en-US" sz="1400" b="1">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dirty="0">
                          <a:effectLst/>
                        </a:rPr>
                        <a:t>44 for $40.2 Million</a:t>
                      </a:r>
                      <a:endParaRPr lang="en-US" sz="1400" b="1" dirty="0">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9431425"/>
                  </a:ext>
                </a:extLst>
              </a:tr>
              <a:tr h="604434">
                <a:tc>
                  <a:txBody>
                    <a:bodyPr/>
                    <a:lstStyle/>
                    <a:p>
                      <a:pPr marL="0" marR="0" algn="ctr">
                        <a:spcBef>
                          <a:spcPts val="0"/>
                        </a:spcBef>
                        <a:spcAft>
                          <a:spcPts val="0"/>
                        </a:spcAft>
                      </a:pPr>
                      <a:r>
                        <a:rPr lang="en-US" sz="1400" b="1" dirty="0">
                          <a:effectLst/>
                        </a:rPr>
                        <a:t>2024*</a:t>
                      </a:r>
                      <a:endParaRPr lang="en-US" sz="1400" b="1" dirty="0">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dirty="0">
                          <a:effectLst/>
                        </a:rPr>
                        <a:t>476 for $193.9 Million</a:t>
                      </a:r>
                      <a:endParaRPr lang="en-US" sz="1400" b="1" dirty="0">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dirty="0">
                          <a:effectLst/>
                        </a:rPr>
                        <a:t>421 for $146 Million</a:t>
                      </a:r>
                      <a:endParaRPr lang="en-US" sz="1400" b="1" dirty="0">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dirty="0">
                          <a:effectLst/>
                        </a:rPr>
                        <a:t>55 for $49.9 Million</a:t>
                      </a:r>
                    </a:p>
                    <a:p>
                      <a:pPr marL="0" marR="0">
                        <a:spcBef>
                          <a:spcPts val="0"/>
                        </a:spcBef>
                        <a:spcAft>
                          <a:spcPts val="0"/>
                        </a:spcAft>
                      </a:pPr>
                      <a:endParaRPr lang="en-US" sz="1400" b="1" dirty="0">
                        <a:effectLst/>
                        <a:latin typeface="Source Sans Pro" panose="020B05030304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1941690"/>
                  </a:ext>
                </a:extLst>
              </a:tr>
            </a:tbl>
          </a:graphicData>
        </a:graphic>
      </p:graphicFrame>
      <p:sp>
        <p:nvSpPr>
          <p:cNvPr id="11" name="TextBox 10">
            <a:extLst>
              <a:ext uri="{FF2B5EF4-FFF2-40B4-BE49-F238E27FC236}">
                <a16:creationId xmlns:a16="http://schemas.microsoft.com/office/drawing/2014/main" id="{D1114DBF-29FC-45BF-E18A-E446F6B6830C}"/>
              </a:ext>
            </a:extLst>
          </p:cNvPr>
          <p:cNvSpPr txBox="1"/>
          <p:nvPr/>
        </p:nvSpPr>
        <p:spPr>
          <a:xfrm>
            <a:off x="3154680" y="4175786"/>
            <a:ext cx="4572000" cy="1176476"/>
          </a:xfrm>
          <a:prstGeom prst="rect">
            <a:avLst/>
          </a:prstGeom>
          <a:noFill/>
        </p:spPr>
        <p:txBody>
          <a:bodyPr wrap="square">
            <a:spAutoFit/>
          </a:bodyPr>
          <a:lstStyle/>
          <a:p>
            <a:pPr marL="0" marR="0">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Veterans Loans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FY 23	13 for $3.5 Million</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FY 24 	28 for $5.6 Million</a:t>
            </a:r>
          </a:p>
        </p:txBody>
      </p:sp>
    </p:spTree>
    <p:extLst>
      <p:ext uri="{BB962C8B-B14F-4D97-AF65-F5344CB8AC3E}">
        <p14:creationId xmlns:p14="http://schemas.microsoft.com/office/powerpoint/2010/main" val="544577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lgn="ctr">
              <a:buNone/>
              <a:defRPr/>
            </a:pPr>
            <a:r>
              <a:rPr lang="en-US" altLang="en-US" sz="6000" i="1" dirty="0"/>
              <a:t>QUESTIONS???</a:t>
            </a:r>
          </a:p>
          <a:p>
            <a:pPr marL="0" indent="0" algn="ctr">
              <a:buNone/>
              <a:defRPr/>
            </a:pPr>
            <a:endParaRPr lang="en-US" altLang="en-US" sz="6000" i="1" dirty="0"/>
          </a:p>
          <a:p>
            <a:pPr marL="0" indent="0" algn="ctr">
              <a:buNone/>
              <a:defRPr/>
            </a:pPr>
            <a:r>
              <a:rPr lang="en-US" altLang="en-US" sz="3600" b="1" dirty="0">
                <a:hlinkClick r:id="rId3"/>
              </a:rPr>
              <a:t>Jayne.Armstrong@sba.gov</a:t>
            </a:r>
            <a:endParaRPr lang="en-US" altLang="en-US" sz="3600" b="1" dirty="0"/>
          </a:p>
          <a:p>
            <a:pPr marL="0" indent="0" algn="ctr">
              <a:buNone/>
              <a:defRPr/>
            </a:pPr>
            <a:endParaRPr lang="en-US" altLang="en-US" sz="3600" b="1" dirty="0"/>
          </a:p>
          <a:p>
            <a:pPr marL="0" indent="0" algn="ctr">
              <a:buNone/>
              <a:defRPr/>
            </a:pPr>
            <a:r>
              <a:rPr lang="en-US" altLang="en-US" sz="3600" b="1" dirty="0"/>
              <a:t>(515) 284-4026 (direct)</a:t>
            </a:r>
          </a:p>
          <a:p>
            <a:pPr marL="0" indent="0" algn="ctr">
              <a:buNone/>
              <a:defRPr/>
            </a:pPr>
            <a:r>
              <a:rPr lang="en-US" altLang="en-US" sz="3600" b="1" dirty="0"/>
              <a:t>(515) 284-4422 (general office)</a:t>
            </a:r>
          </a:p>
          <a:p>
            <a:pPr marL="0" indent="0" algn="ctr">
              <a:buNone/>
              <a:defRPr/>
            </a:pPr>
            <a:r>
              <a:rPr lang="en-US" altLang="en-US" sz="3600" b="1" dirty="0">
                <a:hlinkClick r:id="rId4"/>
              </a:rPr>
              <a:t>www.sba.gov/ia</a:t>
            </a:r>
            <a:r>
              <a:rPr lang="en-US" altLang="en-US" sz="3600" b="1" dirty="0"/>
              <a:t> </a:t>
            </a:r>
          </a:p>
          <a:p>
            <a:pPr marL="0" indent="0" algn="ctr">
              <a:buNone/>
              <a:defRPr/>
            </a:pPr>
            <a:r>
              <a:rPr lang="en-US" altLang="en-US" sz="3600" b="1" dirty="0">
                <a:hlinkClick r:id="rId5"/>
              </a:rPr>
              <a:t>dmdo@sba.gov</a:t>
            </a:r>
            <a:endParaRPr lang="en-US" altLang="en-US" sz="3600" b="1" dirty="0"/>
          </a:p>
          <a:p>
            <a:pPr marL="0" indent="0" algn="ctr">
              <a:buNone/>
              <a:defRPr/>
            </a:pPr>
            <a:endParaRPr lang="en-US" altLang="en-US" sz="3600" b="1" dirty="0"/>
          </a:p>
          <a:p>
            <a:pPr marL="0" indent="0" algn="ctr">
              <a:buNone/>
              <a:defRPr/>
            </a:pPr>
            <a:endParaRPr lang="en-US" altLang="en-US" sz="3600" b="1" dirty="0"/>
          </a:p>
        </p:txBody>
      </p:sp>
      <p:sp>
        <p:nvSpPr>
          <p:cNvPr id="4" name="Slide Number Placeholder 3"/>
          <p:cNvSpPr>
            <a:spLocks noGrp="1"/>
          </p:cNvSpPr>
          <p:nvPr>
            <p:ph type="sldNum" sz="quarter" idx="12"/>
          </p:nvPr>
        </p:nvSpPr>
        <p:spPr/>
        <p:txBody>
          <a:bodyPr/>
          <a:lstStyle/>
          <a:p>
            <a:fld id="{B1AB44B9-F1EC-4F4B-88D4-413245C9CD3E}" type="slidenum">
              <a:rPr lang="en-US" smtClean="0"/>
              <a:t>46</a:t>
            </a:fld>
            <a:endParaRPr lang="en-US"/>
          </a:p>
        </p:txBody>
      </p:sp>
    </p:spTree>
    <p:extLst>
      <p:ext uri="{BB962C8B-B14F-4D97-AF65-F5344CB8AC3E}">
        <p14:creationId xmlns:p14="http://schemas.microsoft.com/office/powerpoint/2010/main" val="4104687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Resource Partners are Right for You?</a:t>
            </a:r>
          </a:p>
        </p:txBody>
      </p:sp>
      <p:sp>
        <p:nvSpPr>
          <p:cNvPr id="4" name="Slide Number Placeholder 3"/>
          <p:cNvSpPr>
            <a:spLocks noGrp="1"/>
          </p:cNvSpPr>
          <p:nvPr>
            <p:ph type="sldNum" sz="quarter" idx="12"/>
          </p:nvPr>
        </p:nvSpPr>
        <p:spPr/>
        <p:txBody>
          <a:bodyPr/>
          <a:lstStyle/>
          <a:p>
            <a:fld id="{B1AB44B9-F1EC-4F4B-88D4-413245C9CD3E}" type="slidenum">
              <a:rPr lang="en-US" smtClean="0"/>
              <a:t>5</a:t>
            </a:fld>
            <a:endParaRPr lang="en-US"/>
          </a:p>
        </p:txBody>
      </p:sp>
      <p:sp>
        <p:nvSpPr>
          <p:cNvPr id="10" name="Content Placeholder 2"/>
          <p:cNvSpPr txBox="1">
            <a:spLocks/>
          </p:cNvSpPr>
          <p:nvPr/>
        </p:nvSpPr>
        <p:spPr>
          <a:xfrm>
            <a:off x="628650" y="1468823"/>
            <a:ext cx="3956050" cy="4478874"/>
          </a:xfrm>
          <a:prstGeom prst="rect">
            <a:avLst/>
          </a:prstGeom>
        </p:spPr>
        <p:txBody>
          <a:bodyPr vert="horz" lIns="91440" tIns="45720" rIns="91440" bIns="45720" rtlCol="0">
            <a:normAutofit/>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Font typeface="Arial"/>
              <a:buNone/>
            </a:pPr>
            <a:endParaRPr lang="en-US" sz="2400" dirty="0"/>
          </a:p>
          <a:p>
            <a:pPr marL="0" indent="0">
              <a:buFont typeface="Arial"/>
              <a:buNone/>
            </a:pPr>
            <a:r>
              <a:rPr lang="en-US" sz="2400" dirty="0"/>
              <a:t>If you are an aspiring entrepreneur or small business owner looking for:</a:t>
            </a:r>
          </a:p>
          <a:p>
            <a:pPr marL="0" indent="0">
              <a:buFont typeface="Arial"/>
              <a:buNone/>
            </a:pPr>
            <a:endParaRPr lang="en-US" sz="2400" dirty="0"/>
          </a:p>
          <a:p>
            <a:r>
              <a:rPr lang="en-US" sz="2400" b="1" dirty="0"/>
              <a:t>Mentorship and advice </a:t>
            </a:r>
            <a:r>
              <a:rPr lang="en-US" sz="2400" dirty="0"/>
              <a:t>from volunteer real-world business executives—in-person or virtually</a:t>
            </a:r>
          </a:p>
          <a:p>
            <a:r>
              <a:rPr lang="en-US" sz="2400" b="1" dirty="0"/>
              <a:t>Free online workshops </a:t>
            </a:r>
            <a:r>
              <a:rPr lang="en-US" sz="2400" dirty="0"/>
              <a:t>and webinars</a:t>
            </a:r>
          </a:p>
          <a:p>
            <a:endParaRPr lang="en-US" sz="2400" dirty="0"/>
          </a:p>
        </p:txBody>
      </p:sp>
      <p:sp>
        <p:nvSpPr>
          <p:cNvPr id="11" name="Content Placeholder 2"/>
          <p:cNvSpPr txBox="1">
            <a:spLocks/>
          </p:cNvSpPr>
          <p:nvPr/>
        </p:nvSpPr>
        <p:spPr>
          <a:xfrm>
            <a:off x="5369462" y="3896407"/>
            <a:ext cx="3296236" cy="2051289"/>
          </a:xfrm>
          <a:prstGeom prst="rect">
            <a:avLst/>
          </a:prstGeom>
        </p:spPr>
        <p:txBody>
          <a:bodyPr vert="horz" lIns="91440" tIns="45720" rIns="91440" bIns="45720" rtlCol="0">
            <a:normAutofit/>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Font typeface="Arial"/>
              <a:buNone/>
            </a:pPr>
            <a:r>
              <a:rPr lang="en-US" sz="3200" dirty="0"/>
              <a:t>Go to </a:t>
            </a:r>
            <a:r>
              <a:rPr lang="en-US" sz="3200" dirty="0">
                <a:hlinkClick r:id="rId3"/>
              </a:rPr>
              <a:t>www.score.org</a:t>
            </a:r>
            <a:r>
              <a:rPr lang="en-US" sz="3200" dirty="0"/>
              <a:t>  and click “Find a Mentor” </a:t>
            </a:r>
          </a:p>
          <a:p>
            <a:pPr marL="0" indent="0">
              <a:buFont typeface="Arial"/>
              <a:buNone/>
            </a:pPr>
            <a:endParaRPr lang="en-US" dirty="0"/>
          </a:p>
        </p:txBody>
      </p:sp>
      <p:sp>
        <p:nvSpPr>
          <p:cNvPr id="12" name="Content Placeholder 2"/>
          <p:cNvSpPr txBox="1">
            <a:spLocks/>
          </p:cNvSpPr>
          <p:nvPr/>
        </p:nvSpPr>
        <p:spPr>
          <a:xfrm>
            <a:off x="5369462" y="3113679"/>
            <a:ext cx="3296236" cy="659423"/>
          </a:xfrm>
          <a:prstGeom prst="rect">
            <a:avLst/>
          </a:prstGeom>
        </p:spPr>
        <p:txBody>
          <a:bodyPr vert="horz" lIns="91440" tIns="45720" rIns="91440" bIns="45720" rtlCol="0">
            <a:normAutofit/>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Font typeface="Arial"/>
              <a:buNone/>
            </a:pPr>
            <a:r>
              <a:rPr lang="en-US" b="1" dirty="0"/>
              <a:t>SCORE Business Mentors</a:t>
            </a:r>
          </a:p>
        </p:txBody>
      </p:sp>
      <p:cxnSp>
        <p:nvCxnSpPr>
          <p:cNvPr id="8" name="Straight Connector 7"/>
          <p:cNvCxnSpPr/>
          <p:nvPr/>
        </p:nvCxnSpPr>
        <p:spPr>
          <a:xfrm>
            <a:off x="628650" y="1474604"/>
            <a:ext cx="395605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28650" y="5947696"/>
            <a:ext cx="3956050" cy="0"/>
          </a:xfrm>
          <a:prstGeom prst="line">
            <a:avLst/>
          </a:prstGeom>
          <a:ln w="28575">
            <a:solidFill>
              <a:srgbClr val="CC3538"/>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9FAADDA-D2AF-11F7-7078-1158FCC897ED}"/>
              </a:ext>
            </a:extLst>
          </p:cNvPr>
          <p:cNvPicPr>
            <a:picLocks noChangeAspect="1"/>
          </p:cNvPicPr>
          <p:nvPr/>
        </p:nvPicPr>
        <p:blipFill>
          <a:blip r:embed="rId4"/>
          <a:stretch>
            <a:fillRect/>
          </a:stretch>
        </p:blipFill>
        <p:spPr>
          <a:xfrm>
            <a:off x="5369462" y="1483478"/>
            <a:ext cx="3295650" cy="1543050"/>
          </a:xfrm>
          <a:prstGeom prst="rect">
            <a:avLst/>
          </a:prstGeom>
        </p:spPr>
      </p:pic>
    </p:spTree>
    <p:extLst>
      <p:ext uri="{BB962C8B-B14F-4D97-AF65-F5344CB8AC3E}">
        <p14:creationId xmlns:p14="http://schemas.microsoft.com/office/powerpoint/2010/main" val="1969226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Resource Partners are Right for You?</a:t>
            </a:r>
          </a:p>
        </p:txBody>
      </p:sp>
      <p:sp>
        <p:nvSpPr>
          <p:cNvPr id="4" name="Slide Number Placeholder 3"/>
          <p:cNvSpPr>
            <a:spLocks noGrp="1"/>
          </p:cNvSpPr>
          <p:nvPr>
            <p:ph type="sldNum" sz="quarter" idx="12"/>
          </p:nvPr>
        </p:nvSpPr>
        <p:spPr/>
        <p:txBody>
          <a:bodyPr/>
          <a:lstStyle/>
          <a:p>
            <a:fld id="{B1AB44B9-F1EC-4F4B-88D4-413245C9CD3E}" type="slidenum">
              <a:rPr lang="en-US" smtClean="0"/>
              <a:t>6</a:t>
            </a:fld>
            <a:endParaRPr lang="en-US"/>
          </a:p>
        </p:txBody>
      </p:sp>
      <p:sp>
        <p:nvSpPr>
          <p:cNvPr id="12" name="Content Placeholder 2"/>
          <p:cNvSpPr txBox="1">
            <a:spLocks/>
          </p:cNvSpPr>
          <p:nvPr/>
        </p:nvSpPr>
        <p:spPr>
          <a:xfrm>
            <a:off x="628650" y="1618984"/>
            <a:ext cx="4126230" cy="4322849"/>
          </a:xfrm>
          <a:prstGeom prst="rect">
            <a:avLst/>
          </a:prstGeom>
        </p:spPr>
        <p:txBody>
          <a:bodyPr vert="horz" lIns="91440" tIns="45720" rIns="91440" bIns="45720" rtlCol="0">
            <a:normAutofit/>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Font typeface="Arial"/>
              <a:buNone/>
            </a:pPr>
            <a:endParaRPr lang="en-US" sz="2400" dirty="0"/>
          </a:p>
          <a:p>
            <a:pPr marL="0" indent="0">
              <a:buFont typeface="Arial"/>
              <a:buNone/>
            </a:pPr>
            <a:r>
              <a:rPr lang="en-US" sz="2400" dirty="0"/>
              <a:t>If you are an aspiring or current woman small business owner looking for:</a:t>
            </a:r>
          </a:p>
          <a:p>
            <a:pPr marL="0" indent="0">
              <a:buFont typeface="Arial"/>
              <a:buNone/>
            </a:pPr>
            <a:endParaRPr lang="en-US" sz="2400" dirty="0"/>
          </a:p>
          <a:p>
            <a:r>
              <a:rPr lang="en-US" b="1" dirty="0"/>
              <a:t>Comprehensive training and counseling </a:t>
            </a:r>
            <a:r>
              <a:rPr lang="en-US" dirty="0"/>
              <a:t>on a variety of topics in several languages</a:t>
            </a:r>
          </a:p>
          <a:p>
            <a:r>
              <a:rPr lang="en-US" b="1" dirty="0"/>
              <a:t>Business advice </a:t>
            </a:r>
            <a:r>
              <a:rPr lang="en-US" dirty="0"/>
              <a:t>to level the playing field against unique challenges or obstacles</a:t>
            </a:r>
            <a:endParaRPr lang="en-US" sz="2400" dirty="0"/>
          </a:p>
          <a:p>
            <a:endParaRPr lang="en-US" dirty="0"/>
          </a:p>
        </p:txBody>
      </p:sp>
      <p:sp>
        <p:nvSpPr>
          <p:cNvPr id="13" name="Content Placeholder 2"/>
          <p:cNvSpPr txBox="1">
            <a:spLocks/>
          </p:cNvSpPr>
          <p:nvPr/>
        </p:nvSpPr>
        <p:spPr>
          <a:xfrm>
            <a:off x="5369462" y="3896408"/>
            <a:ext cx="3296236" cy="2051288"/>
          </a:xfrm>
          <a:prstGeom prst="rect">
            <a:avLst/>
          </a:prstGeom>
        </p:spPr>
        <p:txBody>
          <a:bodyPr vert="horz" lIns="91440" tIns="45720" rIns="91440" bIns="45720" rtlCol="0">
            <a:noAutofit/>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600" dirty="0">
                <a:latin typeface="Source Sans Pro" panose="020B0503030403020204" pitchFamily="34" charset="0"/>
                <a:ea typeface="Source Sans Pro" panose="020B0503030403020204" pitchFamily="34" charset="0"/>
              </a:rPr>
              <a:t>The Iowa Center For Economic Success</a:t>
            </a:r>
          </a:p>
          <a:p>
            <a:pPr marL="0" indent="0" algn="ctr">
              <a:lnSpc>
                <a:spcPct val="100000"/>
              </a:lnSpc>
              <a:spcBef>
                <a:spcPts val="0"/>
              </a:spcBef>
              <a:buNone/>
            </a:pPr>
            <a:r>
              <a:rPr lang="en-US" sz="1600" dirty="0">
                <a:latin typeface="Source Sans Pro" panose="020B0503030403020204" pitchFamily="34" charset="0"/>
                <a:ea typeface="Source Sans Pro" panose="020B0503030403020204" pitchFamily="34" charset="0"/>
              </a:rPr>
              <a:t>2210 Grand Avenue</a:t>
            </a:r>
          </a:p>
          <a:p>
            <a:pPr marL="0" indent="0" algn="ctr">
              <a:lnSpc>
                <a:spcPct val="100000"/>
              </a:lnSpc>
              <a:spcBef>
                <a:spcPts val="0"/>
              </a:spcBef>
              <a:buNone/>
            </a:pPr>
            <a:r>
              <a:rPr lang="en-US" sz="1600" dirty="0">
                <a:latin typeface="Source Sans Pro" panose="020B0503030403020204" pitchFamily="34" charset="0"/>
                <a:ea typeface="Source Sans Pro" panose="020B0503030403020204" pitchFamily="34" charset="0"/>
              </a:rPr>
              <a:t>Des Moines, IA 50312</a:t>
            </a:r>
          </a:p>
          <a:p>
            <a:pPr marL="0" indent="0" algn="ctr">
              <a:lnSpc>
                <a:spcPct val="100000"/>
              </a:lnSpc>
              <a:spcBef>
                <a:spcPts val="0"/>
              </a:spcBef>
              <a:buNone/>
            </a:pPr>
            <a:r>
              <a:rPr lang="en-US" sz="1600" dirty="0">
                <a:latin typeface="Source Sans Pro" panose="020B0503030403020204" pitchFamily="34" charset="0"/>
                <a:ea typeface="Source Sans Pro" panose="020B0503030403020204" pitchFamily="34" charset="0"/>
              </a:rPr>
              <a:t>(515) 283-0940</a:t>
            </a:r>
          </a:p>
          <a:p>
            <a:pPr marL="0" indent="0" algn="ctr">
              <a:lnSpc>
                <a:spcPct val="100000"/>
              </a:lnSpc>
              <a:spcBef>
                <a:spcPts val="0"/>
              </a:spcBef>
              <a:buNone/>
            </a:pPr>
            <a:r>
              <a:rPr lang="en-US" sz="1600" dirty="0">
                <a:hlinkClick r:id="rId3"/>
              </a:rPr>
              <a:t>The Iowa Center Women's Business Center | Iowa Center for Economic Success</a:t>
            </a:r>
            <a:endParaRPr lang="en-US" sz="1600" dirty="0">
              <a:latin typeface="Source Sans Pro" panose="020B0503030403020204" pitchFamily="34" charset="0"/>
              <a:ea typeface="Source Sans Pro" panose="020B0503030403020204" pitchFamily="34" charset="0"/>
            </a:endParaRPr>
          </a:p>
        </p:txBody>
      </p:sp>
      <p:sp>
        <p:nvSpPr>
          <p:cNvPr id="14" name="Content Placeholder 2"/>
          <p:cNvSpPr txBox="1">
            <a:spLocks/>
          </p:cNvSpPr>
          <p:nvPr/>
        </p:nvSpPr>
        <p:spPr>
          <a:xfrm>
            <a:off x="5369462" y="3113679"/>
            <a:ext cx="3296236" cy="659423"/>
          </a:xfrm>
          <a:prstGeom prst="rect">
            <a:avLst/>
          </a:prstGeom>
        </p:spPr>
        <p:txBody>
          <a:bodyPr vert="horz" lIns="91440" tIns="45720" rIns="91440" bIns="45720" rtlCol="0">
            <a:normAutofit/>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Font typeface="Arial"/>
              <a:buNone/>
            </a:pPr>
            <a:r>
              <a:rPr lang="en-US" b="1" dirty="0"/>
              <a:t>Women’s Business Center</a:t>
            </a:r>
          </a:p>
        </p:txBody>
      </p:sp>
      <p:cxnSp>
        <p:nvCxnSpPr>
          <p:cNvPr id="8" name="Straight Connector 7"/>
          <p:cNvCxnSpPr/>
          <p:nvPr/>
        </p:nvCxnSpPr>
        <p:spPr>
          <a:xfrm>
            <a:off x="628650" y="1618983"/>
            <a:ext cx="4126230" cy="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28650" y="5941833"/>
            <a:ext cx="4126230" cy="0"/>
          </a:xfrm>
          <a:prstGeom prst="line">
            <a:avLst/>
          </a:prstGeom>
          <a:ln w="28575">
            <a:solidFill>
              <a:srgbClr val="CC3538"/>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7AD5162-4760-57B4-DA86-1891B64F8E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5068" y="1214123"/>
            <a:ext cx="2794128" cy="1684498"/>
          </a:xfrm>
          <a:prstGeom prst="rect">
            <a:avLst/>
          </a:prstGeom>
          <a:noFill/>
          <a:ln>
            <a:noFill/>
          </a:ln>
        </p:spPr>
      </p:pic>
    </p:spTree>
    <p:extLst>
      <p:ext uri="{BB962C8B-B14F-4D97-AF65-F5344CB8AC3E}">
        <p14:creationId xmlns:p14="http://schemas.microsoft.com/office/powerpoint/2010/main" val="1532692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Resource Partners are Right for You?</a:t>
            </a:r>
          </a:p>
        </p:txBody>
      </p:sp>
      <p:sp>
        <p:nvSpPr>
          <p:cNvPr id="3" name="Content Placeholder 2"/>
          <p:cNvSpPr>
            <a:spLocks noGrp="1"/>
          </p:cNvSpPr>
          <p:nvPr>
            <p:ph idx="1"/>
          </p:nvPr>
        </p:nvSpPr>
        <p:spPr>
          <a:xfrm>
            <a:off x="628650" y="1585747"/>
            <a:ext cx="4006850" cy="4361949"/>
          </a:xfrm>
        </p:spPr>
        <p:txBody>
          <a:bodyPr>
            <a:normAutofit/>
          </a:bodyPr>
          <a:lstStyle/>
          <a:p>
            <a:pPr marL="0" indent="0">
              <a:buNone/>
            </a:pPr>
            <a:endParaRPr lang="en-US" sz="2400" dirty="0"/>
          </a:p>
          <a:p>
            <a:pPr marL="0" indent="0">
              <a:buNone/>
            </a:pPr>
            <a:r>
              <a:rPr lang="en-US" sz="2400" dirty="0"/>
              <a:t>If you are a veteran of the US military or a military spouse in need of:</a:t>
            </a:r>
          </a:p>
          <a:p>
            <a:pPr marL="0" indent="0">
              <a:buNone/>
            </a:pPr>
            <a:endParaRPr lang="en-US" sz="2400" dirty="0"/>
          </a:p>
          <a:p>
            <a:r>
              <a:rPr lang="en-US" b="1" dirty="0"/>
              <a:t>Counseling or transition assistance</a:t>
            </a:r>
          </a:p>
          <a:p>
            <a:r>
              <a:rPr lang="en-US" b="1" dirty="0"/>
              <a:t>Training and advice </a:t>
            </a:r>
            <a:r>
              <a:rPr lang="en-US" dirty="0"/>
              <a:t>to start or grow your business, or purchase a new business</a:t>
            </a:r>
          </a:p>
          <a:p>
            <a:r>
              <a:rPr lang="en-US" b="1" dirty="0"/>
              <a:t>Resource referrals</a:t>
            </a:r>
            <a:endParaRPr lang="en-US" dirty="0"/>
          </a:p>
          <a:p>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7</a:t>
            </a:fld>
            <a:endParaRPr lang="en-US"/>
          </a:p>
        </p:txBody>
      </p:sp>
      <p:sp>
        <p:nvSpPr>
          <p:cNvPr id="11" name="Content Placeholder 2"/>
          <p:cNvSpPr txBox="1">
            <a:spLocks/>
          </p:cNvSpPr>
          <p:nvPr/>
        </p:nvSpPr>
        <p:spPr>
          <a:xfrm>
            <a:off x="5369462" y="3896408"/>
            <a:ext cx="3296236" cy="2051288"/>
          </a:xfrm>
          <a:prstGeom prst="rect">
            <a:avLst/>
          </a:prstGeom>
        </p:spPr>
        <p:txBody>
          <a:bodyPr vert="horz" lIns="91440" tIns="45720" rIns="91440" bIns="45720" rtlCol="0">
            <a:normAutofit/>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spcBef>
                <a:spcPts val="0"/>
              </a:spcBef>
              <a:buFont typeface="Arial"/>
              <a:buNone/>
            </a:pPr>
            <a:endParaRPr lang="en-US" sz="2000" dirty="0"/>
          </a:p>
          <a:p>
            <a:pPr marL="0" indent="0" algn="ctr">
              <a:spcBef>
                <a:spcPts val="0"/>
              </a:spcBef>
              <a:buFont typeface="Arial"/>
              <a:buNone/>
            </a:pPr>
            <a:r>
              <a:rPr lang="en-US" sz="2000" dirty="0"/>
              <a:t>Nebraska Enterprise Fund</a:t>
            </a:r>
          </a:p>
          <a:p>
            <a:pPr marL="0" indent="0" algn="ctr">
              <a:spcBef>
                <a:spcPts val="0"/>
              </a:spcBef>
              <a:buFont typeface="Arial"/>
              <a:buNone/>
            </a:pPr>
            <a:r>
              <a:rPr lang="en-US" sz="2000" dirty="0"/>
              <a:t>2112 N. 30</a:t>
            </a:r>
            <a:r>
              <a:rPr lang="en-US" sz="2000" baseline="30000" dirty="0"/>
              <a:t>th</a:t>
            </a:r>
            <a:r>
              <a:rPr lang="en-US" sz="2000" dirty="0"/>
              <a:t> St. Suite 103</a:t>
            </a:r>
          </a:p>
          <a:p>
            <a:pPr marL="0" indent="0" algn="ctr">
              <a:spcBef>
                <a:spcPts val="0"/>
              </a:spcBef>
              <a:buFont typeface="Arial"/>
              <a:buNone/>
            </a:pPr>
            <a:r>
              <a:rPr lang="en-US" sz="2000" dirty="0"/>
              <a:t>Omaha, NE</a:t>
            </a:r>
          </a:p>
          <a:p>
            <a:pPr marL="0" indent="0" algn="ctr">
              <a:spcBef>
                <a:spcPts val="0"/>
              </a:spcBef>
              <a:buFont typeface="Arial"/>
              <a:buNone/>
            </a:pPr>
            <a:r>
              <a:rPr lang="en-US" sz="2000" dirty="0"/>
              <a:t>(402) 685-5500</a:t>
            </a:r>
          </a:p>
          <a:p>
            <a:pPr marL="0" indent="0" algn="ctr">
              <a:spcBef>
                <a:spcPts val="0"/>
              </a:spcBef>
              <a:buFont typeface="Arial"/>
              <a:buNone/>
            </a:pPr>
            <a:r>
              <a:rPr lang="en-US" sz="2000" dirty="0"/>
              <a:t>Eswari Kalugasalam</a:t>
            </a:r>
          </a:p>
          <a:p>
            <a:pPr marL="0" indent="0" algn="ctr">
              <a:spcBef>
                <a:spcPts val="0"/>
              </a:spcBef>
              <a:buFont typeface="Arial"/>
              <a:buNone/>
            </a:pPr>
            <a:r>
              <a:rPr lang="en-US" sz="2000" dirty="0"/>
              <a:t>eswarik@nebbiz.org</a:t>
            </a:r>
          </a:p>
          <a:p>
            <a:pPr marL="0" indent="0" algn="ctr">
              <a:spcBef>
                <a:spcPts val="0"/>
              </a:spcBef>
              <a:buFont typeface="Arial"/>
              <a:buNone/>
            </a:pPr>
            <a:endParaRPr lang="en-US" sz="2000" dirty="0"/>
          </a:p>
        </p:txBody>
      </p:sp>
      <p:sp>
        <p:nvSpPr>
          <p:cNvPr id="12" name="Content Placeholder 2"/>
          <p:cNvSpPr txBox="1">
            <a:spLocks/>
          </p:cNvSpPr>
          <p:nvPr/>
        </p:nvSpPr>
        <p:spPr>
          <a:xfrm>
            <a:off x="5369462" y="3113679"/>
            <a:ext cx="3296236" cy="659423"/>
          </a:xfrm>
          <a:prstGeom prst="rect">
            <a:avLst/>
          </a:prstGeom>
        </p:spPr>
        <p:txBody>
          <a:bodyPr vert="horz" lIns="91440" tIns="45720" rIns="91440" bIns="45720" rtlCol="0">
            <a:normAutofit lnSpcReduction="10000"/>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Font typeface="Arial"/>
              <a:buNone/>
            </a:pPr>
            <a:r>
              <a:rPr lang="en-US" b="1" dirty="0"/>
              <a:t>Veteran’s Business Outreach Centers</a:t>
            </a:r>
          </a:p>
        </p:txBody>
      </p:sp>
      <p:cxnSp>
        <p:nvCxnSpPr>
          <p:cNvPr id="8" name="Straight Connector 7"/>
          <p:cNvCxnSpPr/>
          <p:nvPr/>
        </p:nvCxnSpPr>
        <p:spPr>
          <a:xfrm>
            <a:off x="628650" y="1585747"/>
            <a:ext cx="400685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28650" y="5947696"/>
            <a:ext cx="4006850" cy="0"/>
          </a:xfrm>
          <a:prstGeom prst="line">
            <a:avLst/>
          </a:prstGeom>
          <a:ln w="28575">
            <a:solidFill>
              <a:srgbClr val="CC3538"/>
            </a:solidFill>
          </a:ln>
        </p:spPr>
        <p:style>
          <a:lnRef idx="1">
            <a:schemeClr val="accent1"/>
          </a:lnRef>
          <a:fillRef idx="0">
            <a:schemeClr val="accent1"/>
          </a:fillRef>
          <a:effectRef idx="0">
            <a:schemeClr val="accent1"/>
          </a:effectRef>
          <a:fontRef idx="minor">
            <a:schemeClr val="tx1"/>
          </a:fontRef>
        </p:style>
      </p:cxnSp>
      <p:pic>
        <p:nvPicPr>
          <p:cNvPr id="6" name="Picture 5" descr="A logo for a company&#10;&#10;Description automatically generated">
            <a:extLst>
              <a:ext uri="{FF2B5EF4-FFF2-40B4-BE49-F238E27FC236}">
                <a16:creationId xmlns:a16="http://schemas.microsoft.com/office/drawing/2014/main" id="{A9DFAF34-94AA-2F57-30A3-66C3EE7CAFCA}"/>
              </a:ext>
            </a:extLst>
          </p:cNvPr>
          <p:cNvPicPr>
            <a:picLocks noChangeAspect="1"/>
          </p:cNvPicPr>
          <p:nvPr/>
        </p:nvPicPr>
        <p:blipFill>
          <a:blip r:embed="rId3"/>
          <a:stretch>
            <a:fillRect/>
          </a:stretch>
        </p:blipFill>
        <p:spPr>
          <a:xfrm>
            <a:off x="5467858" y="1101164"/>
            <a:ext cx="2176526" cy="1889209"/>
          </a:xfrm>
          <a:prstGeom prst="rect">
            <a:avLst/>
          </a:prstGeom>
        </p:spPr>
      </p:pic>
    </p:spTree>
    <p:extLst>
      <p:ext uri="{BB962C8B-B14F-4D97-AF65-F5344CB8AC3E}">
        <p14:creationId xmlns:p14="http://schemas.microsoft.com/office/powerpoint/2010/main" val="1251419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7B5100-3AFF-F495-726A-E40C140FCC4E}"/>
              </a:ext>
            </a:extLst>
          </p:cNvPr>
          <p:cNvPicPr>
            <a:picLocks noChangeAspect="1"/>
          </p:cNvPicPr>
          <p:nvPr/>
        </p:nvPicPr>
        <p:blipFill>
          <a:blip r:embed="rId2"/>
          <a:stretch>
            <a:fillRect/>
          </a:stretch>
        </p:blipFill>
        <p:spPr>
          <a:xfrm>
            <a:off x="14287" y="19050"/>
            <a:ext cx="9115425" cy="6819900"/>
          </a:xfrm>
          <a:prstGeom prst="rect">
            <a:avLst/>
          </a:prstGeom>
        </p:spPr>
      </p:pic>
    </p:spTree>
    <p:extLst>
      <p:ext uri="{BB962C8B-B14F-4D97-AF65-F5344CB8AC3E}">
        <p14:creationId xmlns:p14="http://schemas.microsoft.com/office/powerpoint/2010/main" val="314694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5FFE0F-87B4-A495-2B79-938EC20EFE8F}"/>
              </a:ext>
            </a:extLst>
          </p:cNvPr>
          <p:cNvPicPr>
            <a:picLocks noChangeAspect="1"/>
          </p:cNvPicPr>
          <p:nvPr/>
        </p:nvPicPr>
        <p:blipFill>
          <a:blip r:embed="rId2"/>
          <a:stretch>
            <a:fillRect/>
          </a:stretch>
        </p:blipFill>
        <p:spPr>
          <a:xfrm>
            <a:off x="28575" y="9525"/>
            <a:ext cx="9086850" cy="6838950"/>
          </a:xfrm>
          <a:prstGeom prst="rect">
            <a:avLst/>
          </a:prstGeom>
        </p:spPr>
      </p:pic>
    </p:spTree>
    <p:extLst>
      <p:ext uri="{BB962C8B-B14F-4D97-AF65-F5344CB8AC3E}">
        <p14:creationId xmlns:p14="http://schemas.microsoft.com/office/powerpoint/2010/main" val="3569670074"/>
      </p:ext>
    </p:extLst>
  </p:cSld>
  <p:clrMapOvr>
    <a:masterClrMapping/>
  </p:clrMapOvr>
</p:sld>
</file>

<file path=ppt/theme/theme1.xml><?xml version="1.0" encoding="utf-8"?>
<a:theme xmlns:a="http://schemas.openxmlformats.org/drawingml/2006/main" name="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2.xml><?xml version="1.0" encoding="utf-8"?>
<a:theme xmlns:a="http://schemas.openxmlformats.org/drawingml/2006/main" name="1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3BDF8BDB77544EBCC6A3BCAEB7165F" ma:contentTypeVersion="6" ma:contentTypeDescription="Create a new document." ma:contentTypeScope="" ma:versionID="e66f88e5510e8d1d1206beaf78827d3e">
  <xsd:schema xmlns:xsd="http://www.w3.org/2001/XMLSchema" xmlns:xs="http://www.w3.org/2001/XMLSchema" xmlns:p="http://schemas.microsoft.com/office/2006/metadata/properties" xmlns:ns1="http://schemas.microsoft.com/sharepoint/v3" xmlns:ns2="69280fbc-4cb7-41cc-b87d-d34c1b402175" targetNamespace="http://schemas.microsoft.com/office/2006/metadata/properties" ma:root="true" ma:fieldsID="de9d619f3730cbcefd14c4e21c830187" ns1:_="" ns2:_="">
    <xsd:import namespace="http://schemas.microsoft.com/sharepoint/v3"/>
    <xsd:import namespace="69280fbc-4cb7-41cc-b87d-d34c1b402175"/>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280fbc-4cb7-41cc-b87d-d34c1b4021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00CB16B-FCD0-4AB2-AF10-515FA3AFFF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9280fbc-4cb7-41cc-b87d-d34c1b4021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DB3626-63E2-462F-9586-1AF8B3BAA9D7}">
  <ds:schemaRefs>
    <ds:schemaRef ds:uri="http://schemas.microsoft.com/sharepoint/v3/contenttype/forms"/>
  </ds:schemaRefs>
</ds:datastoreItem>
</file>

<file path=customXml/itemProps3.xml><?xml version="1.0" encoding="utf-8"?>
<ds:datastoreItem xmlns:ds="http://schemas.openxmlformats.org/officeDocument/2006/customXml" ds:itemID="{3B4868AA-5616-4225-BE3D-74CBF4BE4004}">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sharepoint/v3"/>
    <ds:schemaRef ds:uri="69280fbc-4cb7-41cc-b87d-d34c1b40217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SBA-Template-4x3</Template>
  <TotalTime>2685</TotalTime>
  <Words>2716</Words>
  <Application>Microsoft Office PowerPoint</Application>
  <PresentationFormat>On-screen Show (4:3)</PresentationFormat>
  <Paragraphs>433</Paragraphs>
  <Slides>46</Slides>
  <Notes>11</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46</vt:i4>
      </vt:variant>
    </vt:vector>
  </HeadingPairs>
  <TitlesOfParts>
    <vt:vector size="57" baseType="lpstr">
      <vt:lpstr>ＭＳ Ｐゴシック</vt:lpstr>
      <vt:lpstr>Aptos</vt:lpstr>
      <vt:lpstr>Arial</vt:lpstr>
      <vt:lpstr>Calibri</vt:lpstr>
      <vt:lpstr>Lucida Sans</vt:lpstr>
      <vt:lpstr>Source Sans Pro</vt:lpstr>
      <vt:lpstr>Symbol</vt:lpstr>
      <vt:lpstr>Wingdings</vt:lpstr>
      <vt:lpstr>Wingdings 3</vt:lpstr>
      <vt:lpstr>Office Theme</vt:lpstr>
      <vt:lpstr>1_Office Theme</vt:lpstr>
      <vt:lpstr>PowerPoint Presentation</vt:lpstr>
      <vt:lpstr>PowerPoint Presentation</vt:lpstr>
      <vt:lpstr>Counseling - The SBA Resource Partner Network</vt:lpstr>
      <vt:lpstr>Which Resource Partners are Right for You?</vt:lpstr>
      <vt:lpstr>Which Resource Partners are Right for You?</vt:lpstr>
      <vt:lpstr>Which Resource Partners are Right for You?</vt:lpstr>
      <vt:lpstr>Which Resource Partners are Right for You?</vt:lpstr>
      <vt:lpstr>PowerPoint Presentation</vt:lpstr>
      <vt:lpstr>PowerPoint Presentation</vt:lpstr>
      <vt:lpstr>PowerPoint Presentation</vt:lpstr>
      <vt:lpstr>PowerPoint Presentation</vt:lpstr>
      <vt:lpstr>Contracting</vt:lpstr>
      <vt:lpstr>Advocacy</vt:lpstr>
      <vt:lpstr>Innovation</vt:lpstr>
      <vt:lpstr>Disaster Loan Program</vt:lpstr>
      <vt:lpstr>Need Access to Capital?  The SBA Can Help</vt:lpstr>
      <vt:lpstr>Capital</vt:lpstr>
      <vt:lpstr>Why Lenders Consider SBA</vt:lpstr>
      <vt:lpstr>Eligibility </vt:lpstr>
      <vt:lpstr>7a Program Basics</vt:lpstr>
      <vt:lpstr>7a Program Basics </vt:lpstr>
      <vt:lpstr>7a Program Basics </vt:lpstr>
      <vt:lpstr>7a Program Basics </vt:lpstr>
      <vt:lpstr>7a Program Basics </vt:lpstr>
      <vt:lpstr>7a Program Basics </vt:lpstr>
      <vt:lpstr>7a Program Basics </vt:lpstr>
      <vt:lpstr>The 7a Umbrella </vt:lpstr>
      <vt:lpstr>7(a) Collateral Requirements </vt:lpstr>
      <vt:lpstr>7(a) Collateral Requirements </vt:lpstr>
      <vt:lpstr>7(a) Equity Injection Requirements </vt:lpstr>
      <vt:lpstr>7(a) Equity Injection Requirements </vt:lpstr>
      <vt:lpstr>SBA Express </vt:lpstr>
      <vt:lpstr>SBA Express </vt:lpstr>
      <vt:lpstr>Export Loan Programs </vt:lpstr>
      <vt:lpstr>Export Loan Programs </vt:lpstr>
      <vt:lpstr>504 Fixed Asset Financing Program</vt:lpstr>
      <vt:lpstr>504 Types of Projects</vt:lpstr>
      <vt:lpstr>504  CDC</vt:lpstr>
      <vt:lpstr>504  Structures</vt:lpstr>
      <vt:lpstr>504 Eligibility</vt:lpstr>
      <vt:lpstr>Typical 504 Uses of Proceeds</vt:lpstr>
      <vt:lpstr>Ineligible Proceeds for 504</vt:lpstr>
      <vt:lpstr>504 Advantages for Borrower</vt:lpstr>
      <vt:lpstr>SBA Microloans </vt:lpstr>
      <vt:lpstr>SBA Approval Data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Gibson, Patricia M</dc:creator>
  <cp:lastModifiedBy>Armstrong, Jayne E.</cp:lastModifiedBy>
  <cp:revision>49</cp:revision>
  <cp:lastPrinted>2024-09-20T18:33:27Z</cp:lastPrinted>
  <dcterms:created xsi:type="dcterms:W3CDTF">2018-03-01T14:28:41Z</dcterms:created>
  <dcterms:modified xsi:type="dcterms:W3CDTF">2024-10-10T19:06:45Z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0x010100C53BDF8BDB77544EBCC6A3BCAEB7165F</vt:lpwstr>
  </property>
</Properties>
</file>